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handoutMasterIdLst>
    <p:handoutMasterId r:id="rId29"/>
  </p:handoutMasterIdLst>
  <p:sldIdLst>
    <p:sldId id="343" r:id="rId2"/>
    <p:sldId id="763" r:id="rId3"/>
    <p:sldId id="386" r:id="rId4"/>
    <p:sldId id="392" r:id="rId5"/>
    <p:sldId id="720" r:id="rId6"/>
    <p:sldId id="361" r:id="rId7"/>
    <p:sldId id="764" r:id="rId8"/>
    <p:sldId id="619" r:id="rId9"/>
    <p:sldId id="760" r:id="rId10"/>
    <p:sldId id="759" r:id="rId11"/>
    <p:sldId id="765" r:id="rId12"/>
    <p:sldId id="364" r:id="rId13"/>
    <p:sldId id="363" r:id="rId14"/>
    <p:sldId id="365" r:id="rId15"/>
    <p:sldId id="366" r:id="rId16"/>
    <p:sldId id="367" r:id="rId17"/>
    <p:sldId id="368" r:id="rId18"/>
    <p:sldId id="369" r:id="rId19"/>
    <p:sldId id="370" r:id="rId20"/>
    <p:sldId id="769" r:id="rId21"/>
    <p:sldId id="754" r:id="rId22"/>
    <p:sldId id="758" r:id="rId23"/>
    <p:sldId id="770" r:id="rId24"/>
    <p:sldId id="767" r:id="rId25"/>
    <p:sldId id="536" r:id="rId26"/>
    <p:sldId id="419" r:id="rId27"/>
  </p:sldIdLst>
  <p:sldSz cx="10668000" cy="7620000"/>
  <p:notesSz cx="6680200" cy="9955213"/>
  <p:defaultTextStyle>
    <a:defPPr>
      <a:defRPr lang="en-US"/>
    </a:defPPr>
    <a:lvl1pPr algn="l" rtl="0" eaLnBrk="0" fontAlgn="base" hangingPunct="0">
      <a:spcBef>
        <a:spcPct val="20000"/>
      </a:spcBef>
      <a:spcAft>
        <a:spcPct val="0"/>
      </a:spcAft>
      <a:buSzPct val="90000"/>
      <a:buFont typeface="Webdings" pitchFamily="2" charset="2"/>
      <a:buChar char="4"/>
      <a:defRPr sz="2400"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20000"/>
      </a:spcBef>
      <a:spcAft>
        <a:spcPct val="0"/>
      </a:spcAft>
      <a:buSzPct val="90000"/>
      <a:buFont typeface="Webdings" pitchFamily="2" charset="2"/>
      <a:buChar char="4"/>
      <a:defRPr sz="2400"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20000"/>
      </a:spcBef>
      <a:spcAft>
        <a:spcPct val="0"/>
      </a:spcAft>
      <a:buSzPct val="90000"/>
      <a:buFont typeface="Webdings" pitchFamily="2" charset="2"/>
      <a:buChar char="4"/>
      <a:defRPr sz="2400"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20000"/>
      </a:spcBef>
      <a:spcAft>
        <a:spcPct val="0"/>
      </a:spcAft>
      <a:buSzPct val="90000"/>
      <a:buFont typeface="Webdings" pitchFamily="2" charset="2"/>
      <a:buChar char="4"/>
      <a:defRPr sz="2400"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20000"/>
      </a:spcBef>
      <a:spcAft>
        <a:spcPct val="0"/>
      </a:spcAft>
      <a:buSzPct val="90000"/>
      <a:buFont typeface="Webdings" pitchFamily="2" charset="2"/>
      <a:buChar char="4"/>
      <a:defRPr sz="2400"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Verdana" panose="020B060403050404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92">
          <p15:clr>
            <a:srgbClr val="A4A3A4"/>
          </p15:clr>
        </p15:guide>
        <p15:guide id="2" pos="6144">
          <p15:clr>
            <a:srgbClr val="A4A3A4"/>
          </p15:clr>
        </p15:guide>
      </p15:sldGuideLst>
    </p:ext>
    <p:ext uri="{2D200454-40CA-4A62-9FC3-DE9A4176ACB9}">
      <p15:notesGuideLst xmlns:p15="http://schemas.microsoft.com/office/powerpoint/2012/main">
        <p15:guide id="1" orient="horz" pos="3135">
          <p15:clr>
            <a:srgbClr val="A4A3A4"/>
          </p15:clr>
        </p15:guide>
        <p15:guide id="2" pos="21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p:cViewPr varScale="1">
        <p:scale>
          <a:sx n="105" d="100"/>
          <a:sy n="105" d="100"/>
        </p:scale>
        <p:origin x="1792" y="192"/>
      </p:cViewPr>
      <p:guideLst>
        <p:guide orient="horz" pos="192"/>
        <p:guide pos="6144"/>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908" y="-84"/>
      </p:cViewPr>
      <p:guideLst>
        <p:guide orient="horz" pos="3135"/>
        <p:guide pos="21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slide" Target="slides/slide12.xml"/><Relationship Id="rId1" Type="http://schemas.openxmlformats.org/officeDocument/2006/relationships/slide" Target="slides/slide1.xml"/><Relationship Id="rId4"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11392AD-64CB-159B-6916-305D765862F4}"/>
              </a:ext>
            </a:extLst>
          </p:cNvPr>
          <p:cNvSpPr>
            <a:spLocks noGrp="1" noChangeArrowheads="1"/>
          </p:cNvSpPr>
          <p:nvPr>
            <p:ph type="hdr" sz="quarter"/>
          </p:nvPr>
        </p:nvSpPr>
        <p:spPr bwMode="auto">
          <a:xfrm>
            <a:off x="0" y="0"/>
            <a:ext cx="2894013"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SzTx/>
              <a:buFontTx/>
              <a:buNone/>
              <a:defRPr sz="1200">
                <a:latin typeface="Arial" charset="0"/>
                <a:ea typeface="+mn-ea"/>
              </a:defRPr>
            </a:lvl1pPr>
          </a:lstStyle>
          <a:p>
            <a:pPr>
              <a:defRPr/>
            </a:pPr>
            <a:endParaRPr lang="en-GB"/>
          </a:p>
        </p:txBody>
      </p:sp>
      <p:sp>
        <p:nvSpPr>
          <p:cNvPr id="4099" name="Rectangle 3">
            <a:extLst>
              <a:ext uri="{FF2B5EF4-FFF2-40B4-BE49-F238E27FC236}">
                <a16:creationId xmlns:a16="http://schemas.microsoft.com/office/drawing/2014/main" id="{0EB697B1-7081-D3CD-E5A1-BE48D5E69613}"/>
              </a:ext>
            </a:extLst>
          </p:cNvPr>
          <p:cNvSpPr>
            <a:spLocks noGrp="1" noChangeArrowheads="1"/>
          </p:cNvSpPr>
          <p:nvPr>
            <p:ph type="dt" sz="quarter" idx="1"/>
          </p:nvPr>
        </p:nvSpPr>
        <p:spPr bwMode="auto">
          <a:xfrm>
            <a:off x="3786188" y="0"/>
            <a:ext cx="2894012"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SzTx/>
              <a:buFontTx/>
              <a:buNone/>
              <a:defRPr sz="1200">
                <a:latin typeface="Arial" charset="0"/>
                <a:ea typeface="+mn-ea"/>
              </a:defRPr>
            </a:lvl1pPr>
          </a:lstStyle>
          <a:p>
            <a:pPr>
              <a:defRPr/>
            </a:pPr>
            <a:endParaRPr lang="en-GB"/>
          </a:p>
        </p:txBody>
      </p:sp>
      <p:sp>
        <p:nvSpPr>
          <p:cNvPr id="4100" name="Rectangle 4">
            <a:extLst>
              <a:ext uri="{FF2B5EF4-FFF2-40B4-BE49-F238E27FC236}">
                <a16:creationId xmlns:a16="http://schemas.microsoft.com/office/drawing/2014/main" id="{6A5F14C1-0742-7BC8-EB96-DCB3D093548C}"/>
              </a:ext>
            </a:extLst>
          </p:cNvPr>
          <p:cNvSpPr>
            <a:spLocks noGrp="1" noChangeArrowheads="1"/>
          </p:cNvSpPr>
          <p:nvPr>
            <p:ph type="ftr" sz="quarter" idx="2"/>
          </p:nvPr>
        </p:nvSpPr>
        <p:spPr bwMode="auto">
          <a:xfrm>
            <a:off x="0" y="9456738"/>
            <a:ext cx="2894013"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SzTx/>
              <a:buFontTx/>
              <a:buNone/>
              <a:defRPr sz="1200">
                <a:latin typeface="Arial" charset="0"/>
                <a:ea typeface="+mn-ea"/>
              </a:defRPr>
            </a:lvl1pPr>
          </a:lstStyle>
          <a:p>
            <a:pPr>
              <a:defRPr/>
            </a:pPr>
            <a:endParaRPr lang="en-GB"/>
          </a:p>
        </p:txBody>
      </p:sp>
      <p:sp>
        <p:nvSpPr>
          <p:cNvPr id="4101" name="Rectangle 5">
            <a:extLst>
              <a:ext uri="{FF2B5EF4-FFF2-40B4-BE49-F238E27FC236}">
                <a16:creationId xmlns:a16="http://schemas.microsoft.com/office/drawing/2014/main" id="{3439426C-83F0-9EB0-816E-952FE5F9AFF3}"/>
              </a:ext>
            </a:extLst>
          </p:cNvPr>
          <p:cNvSpPr>
            <a:spLocks noGrp="1" noChangeArrowheads="1"/>
          </p:cNvSpPr>
          <p:nvPr>
            <p:ph type="sldNum" sz="quarter" idx="3"/>
          </p:nvPr>
        </p:nvSpPr>
        <p:spPr bwMode="auto">
          <a:xfrm>
            <a:off x="3786188" y="9456738"/>
            <a:ext cx="2894012"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SzTx/>
              <a:buFontTx/>
              <a:buNone/>
              <a:defRPr sz="1200">
                <a:latin typeface="Times New Roman" panose="02020603050405020304" pitchFamily="18" charset="0"/>
              </a:defRPr>
            </a:lvl1pPr>
          </a:lstStyle>
          <a:p>
            <a:fld id="{AE4DFBC4-5143-5747-BEFC-AA6EB2B6DD7D}"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4B84CE9-ABC9-FFE5-CBBA-5861BF9EA4C6}"/>
              </a:ext>
            </a:extLst>
          </p:cNvPr>
          <p:cNvSpPr>
            <a:spLocks noGrp="1" noChangeArrowheads="1"/>
          </p:cNvSpPr>
          <p:nvPr>
            <p:ph type="hdr" sz="quarter"/>
          </p:nvPr>
        </p:nvSpPr>
        <p:spPr bwMode="auto">
          <a:xfrm>
            <a:off x="0" y="0"/>
            <a:ext cx="2894013"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SzTx/>
              <a:buFontTx/>
              <a:buNone/>
              <a:defRPr sz="1200">
                <a:latin typeface="Times New Roman" charset="0"/>
                <a:ea typeface="+mn-ea"/>
              </a:defRPr>
            </a:lvl1pPr>
          </a:lstStyle>
          <a:p>
            <a:pPr>
              <a:defRPr/>
            </a:pPr>
            <a:endParaRPr lang="en-GB"/>
          </a:p>
        </p:txBody>
      </p:sp>
      <p:sp>
        <p:nvSpPr>
          <p:cNvPr id="6147" name="Rectangle 3">
            <a:extLst>
              <a:ext uri="{FF2B5EF4-FFF2-40B4-BE49-F238E27FC236}">
                <a16:creationId xmlns:a16="http://schemas.microsoft.com/office/drawing/2014/main" id="{1A2BA5FA-4FDE-3B33-C6DF-2B776B27E3C4}"/>
              </a:ext>
            </a:extLst>
          </p:cNvPr>
          <p:cNvSpPr>
            <a:spLocks noGrp="1" noChangeArrowheads="1"/>
          </p:cNvSpPr>
          <p:nvPr>
            <p:ph type="dt" idx="1"/>
          </p:nvPr>
        </p:nvSpPr>
        <p:spPr bwMode="auto">
          <a:xfrm>
            <a:off x="3786188" y="0"/>
            <a:ext cx="2894012"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SzTx/>
              <a:buFontTx/>
              <a:buNone/>
              <a:defRPr sz="1200">
                <a:latin typeface="Arial" charset="0"/>
                <a:ea typeface="+mn-ea"/>
              </a:defRPr>
            </a:lvl1pPr>
          </a:lstStyle>
          <a:p>
            <a:pPr>
              <a:defRPr/>
            </a:pPr>
            <a:endParaRPr lang="en-GB"/>
          </a:p>
        </p:txBody>
      </p:sp>
      <p:sp>
        <p:nvSpPr>
          <p:cNvPr id="27652" name="Rectangle 4">
            <a:extLst>
              <a:ext uri="{FF2B5EF4-FFF2-40B4-BE49-F238E27FC236}">
                <a16:creationId xmlns:a16="http://schemas.microsoft.com/office/drawing/2014/main" id="{E30CCD19-2B33-629C-2DBA-295AEC924939}"/>
              </a:ext>
            </a:extLst>
          </p:cNvPr>
          <p:cNvSpPr>
            <a:spLocks noGrp="1" noRot="1" noChangeAspect="1" noChangeArrowheads="1" noTextEdit="1"/>
          </p:cNvSpPr>
          <p:nvPr>
            <p:ph type="sldImg" idx="2"/>
          </p:nvPr>
        </p:nvSpPr>
        <p:spPr bwMode="auto">
          <a:xfrm>
            <a:off x="727075" y="746125"/>
            <a:ext cx="5227638" cy="3733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950479C5-DA3A-7EFF-0FE5-4D001C2C8FA8}"/>
              </a:ext>
            </a:extLst>
          </p:cNvPr>
          <p:cNvSpPr>
            <a:spLocks noGrp="1" noChangeArrowheads="1"/>
          </p:cNvSpPr>
          <p:nvPr>
            <p:ph type="body" sz="quarter" idx="3"/>
          </p:nvPr>
        </p:nvSpPr>
        <p:spPr bwMode="auto">
          <a:xfrm>
            <a:off x="890588" y="4729163"/>
            <a:ext cx="4899025" cy="4479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 Second level</a:t>
            </a:r>
          </a:p>
          <a:p>
            <a:pPr lvl="2"/>
            <a:r>
              <a:rPr lang="en-GB" noProof="0"/>
              <a:t> Third level</a:t>
            </a:r>
          </a:p>
          <a:p>
            <a:pPr lvl="3"/>
            <a:r>
              <a:rPr lang="en-GB" noProof="0"/>
              <a:t> Fourth level</a:t>
            </a:r>
          </a:p>
          <a:p>
            <a:pPr lvl="4"/>
            <a:r>
              <a:rPr lang="en-GB" noProof="0"/>
              <a:t> Fifth level</a:t>
            </a:r>
          </a:p>
        </p:txBody>
      </p:sp>
      <p:sp>
        <p:nvSpPr>
          <p:cNvPr id="6150" name="Rectangle 6">
            <a:extLst>
              <a:ext uri="{FF2B5EF4-FFF2-40B4-BE49-F238E27FC236}">
                <a16:creationId xmlns:a16="http://schemas.microsoft.com/office/drawing/2014/main" id="{A1DD8C40-8E7E-3053-796D-06826BD8C8F1}"/>
              </a:ext>
            </a:extLst>
          </p:cNvPr>
          <p:cNvSpPr>
            <a:spLocks noGrp="1" noChangeArrowheads="1"/>
          </p:cNvSpPr>
          <p:nvPr>
            <p:ph type="ftr" sz="quarter" idx="4"/>
          </p:nvPr>
        </p:nvSpPr>
        <p:spPr bwMode="auto">
          <a:xfrm>
            <a:off x="0" y="9456738"/>
            <a:ext cx="2894013"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SzTx/>
              <a:buFontTx/>
              <a:buNone/>
              <a:defRPr sz="1200">
                <a:latin typeface="Times New Roman" charset="0"/>
                <a:ea typeface="+mn-ea"/>
              </a:defRPr>
            </a:lvl1pPr>
          </a:lstStyle>
          <a:p>
            <a:pPr>
              <a:defRPr/>
            </a:pPr>
            <a:endParaRPr lang="en-GB"/>
          </a:p>
        </p:txBody>
      </p:sp>
      <p:sp>
        <p:nvSpPr>
          <p:cNvPr id="6151" name="Rectangle 7">
            <a:extLst>
              <a:ext uri="{FF2B5EF4-FFF2-40B4-BE49-F238E27FC236}">
                <a16:creationId xmlns:a16="http://schemas.microsoft.com/office/drawing/2014/main" id="{DE3885DF-3D31-E2BF-A8A5-D1AA05C45CF4}"/>
              </a:ext>
            </a:extLst>
          </p:cNvPr>
          <p:cNvSpPr>
            <a:spLocks noGrp="1" noChangeArrowheads="1"/>
          </p:cNvSpPr>
          <p:nvPr>
            <p:ph type="sldNum" sz="quarter" idx="5"/>
          </p:nvPr>
        </p:nvSpPr>
        <p:spPr bwMode="auto">
          <a:xfrm>
            <a:off x="3786188" y="9456738"/>
            <a:ext cx="2894012"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SzTx/>
              <a:buFontTx/>
              <a:buNone/>
              <a:defRPr sz="1200">
                <a:latin typeface="Times New Roman" panose="02020603050405020304" pitchFamily="18" charset="0"/>
              </a:defRPr>
            </a:lvl1pPr>
          </a:lstStyle>
          <a:p>
            <a:fld id="{28CD46FD-C9EF-044E-A384-3E01C08C88AB}"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buChar char="•"/>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buChar char="•"/>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buChar char="•"/>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buChar char="•"/>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1E5CC101-31E2-6FAF-65B8-8C07C685F0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93FC4FE2-6236-62A9-EAD9-12E0151F119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18435" name="Slide Number Placeholder 3">
            <a:extLst>
              <a:ext uri="{FF2B5EF4-FFF2-40B4-BE49-F238E27FC236}">
                <a16:creationId xmlns:a16="http://schemas.microsoft.com/office/drawing/2014/main" id="{A71B908E-045B-0885-984D-8BCA99F4FE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D4A069E-2137-B24F-93FA-555E36AF4E6D}" type="slidenum">
              <a:rPr lang="en-GB" altLang="en-US" smtClean="0">
                <a:latin typeface="Times New Roman" panose="02020603050405020304" pitchFamily="18" charset="0"/>
                <a:ea typeface="ＭＳ Ｐゴシック" panose="020B0600070205080204" pitchFamily="34" charset="-128"/>
                <a:cs typeface="Arial" panose="020B0604020202020204" pitchFamily="34" charset="0"/>
              </a:rPr>
              <a:pPr>
                <a:spcBef>
                  <a:spcPct val="0"/>
                </a:spcBef>
              </a:pPr>
              <a:t>3</a:t>
            </a:fld>
            <a:endParaRPr lang="en-GB"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0289B22A-9033-D488-7086-3A9AA54629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37931725" indent="-37474525">
              <a:defRPr sz="2400">
                <a:solidFill>
                  <a:schemeClr val="tx1"/>
                </a:solidFill>
                <a:latin typeface="Verdana" panose="020B0604030504040204" pitchFamily="34" charset="0"/>
                <a:ea typeface="ＭＳ Ｐゴシック" panose="020B0600070205080204" pitchFamily="34" charset="-128"/>
              </a:defRPr>
            </a:lvl2pPr>
            <a:lvl3pPr>
              <a:defRPr sz="2400">
                <a:solidFill>
                  <a:schemeClr val="tx1"/>
                </a:solidFill>
                <a:latin typeface="Verdana" panose="020B0604030504040204" pitchFamily="34" charset="0"/>
                <a:ea typeface="ＭＳ Ｐゴシック" panose="020B0600070205080204" pitchFamily="34" charset="-128"/>
              </a:defRPr>
            </a:lvl3pPr>
            <a:lvl4pPr>
              <a:defRPr sz="2400">
                <a:solidFill>
                  <a:schemeClr val="tx1"/>
                </a:solidFill>
                <a:latin typeface="Verdana" panose="020B0604030504040204" pitchFamily="34" charset="0"/>
                <a:ea typeface="ＭＳ Ｐゴシック" panose="020B0600070205080204" pitchFamily="34" charset="-128"/>
              </a:defRPr>
            </a:lvl4pPr>
            <a:lvl5pPr>
              <a:defRPr sz="24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fld id="{9CF7EEE6-AF5C-9E49-94E5-75B271B3D403}" type="slidenum">
              <a:rPr lang="en-GB" altLang="en-US" sz="1200">
                <a:latin typeface="Times New Roman" panose="02020603050405020304" pitchFamily="18" charset="0"/>
              </a:rPr>
              <a:pPr/>
              <a:t>14</a:t>
            </a:fld>
            <a:endParaRPr lang="en-GB" altLang="en-US" sz="1200">
              <a:latin typeface="Times New Roman" panose="02020603050405020304" pitchFamily="18" charset="0"/>
            </a:endParaRPr>
          </a:p>
        </p:txBody>
      </p:sp>
      <p:sp>
        <p:nvSpPr>
          <p:cNvPr id="74755" name="Rectangle 2">
            <a:extLst>
              <a:ext uri="{FF2B5EF4-FFF2-40B4-BE49-F238E27FC236}">
                <a16:creationId xmlns:a16="http://schemas.microsoft.com/office/drawing/2014/main" id="{1597D51A-77AC-4BF8-70FC-E7C5CA39C35E}"/>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7EC2AABA-CF0C-6E9F-137A-CB21AACC34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E38F69C5-D805-E9FF-4CAE-C35E1CC1F9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37931725" indent="-37474525">
              <a:defRPr sz="2400">
                <a:solidFill>
                  <a:schemeClr val="tx1"/>
                </a:solidFill>
                <a:latin typeface="Verdana" panose="020B0604030504040204" pitchFamily="34" charset="0"/>
                <a:ea typeface="ＭＳ Ｐゴシック" panose="020B0600070205080204" pitchFamily="34" charset="-128"/>
              </a:defRPr>
            </a:lvl2pPr>
            <a:lvl3pPr>
              <a:defRPr sz="2400">
                <a:solidFill>
                  <a:schemeClr val="tx1"/>
                </a:solidFill>
                <a:latin typeface="Verdana" panose="020B0604030504040204" pitchFamily="34" charset="0"/>
                <a:ea typeface="ＭＳ Ｐゴシック" panose="020B0600070205080204" pitchFamily="34" charset="-128"/>
              </a:defRPr>
            </a:lvl3pPr>
            <a:lvl4pPr>
              <a:defRPr sz="2400">
                <a:solidFill>
                  <a:schemeClr val="tx1"/>
                </a:solidFill>
                <a:latin typeface="Verdana" panose="020B0604030504040204" pitchFamily="34" charset="0"/>
                <a:ea typeface="ＭＳ Ｐゴシック" panose="020B0600070205080204" pitchFamily="34" charset="-128"/>
              </a:defRPr>
            </a:lvl4pPr>
            <a:lvl5pPr>
              <a:defRPr sz="24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fld id="{41ECCE11-4BC7-7547-B2E3-F2C681F7B570}" type="slidenum">
              <a:rPr lang="en-GB" altLang="en-US" sz="1200">
                <a:latin typeface="Times New Roman" panose="02020603050405020304" pitchFamily="18" charset="0"/>
              </a:rPr>
              <a:pPr/>
              <a:t>15</a:t>
            </a:fld>
            <a:endParaRPr lang="en-GB" altLang="en-US" sz="1200">
              <a:latin typeface="Times New Roman" panose="02020603050405020304" pitchFamily="18" charset="0"/>
            </a:endParaRPr>
          </a:p>
        </p:txBody>
      </p:sp>
      <p:sp>
        <p:nvSpPr>
          <p:cNvPr id="76803" name="Rectangle 2">
            <a:extLst>
              <a:ext uri="{FF2B5EF4-FFF2-40B4-BE49-F238E27FC236}">
                <a16:creationId xmlns:a16="http://schemas.microsoft.com/office/drawing/2014/main" id="{48F853D9-1625-601D-BC3F-71BA94F7177F}"/>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C323A443-1DA0-6C74-5674-3F792998F4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807A4F1B-F9A1-4A4C-B1C8-D79C853E17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37931725" indent="-37474525">
              <a:defRPr sz="2400">
                <a:solidFill>
                  <a:schemeClr val="tx1"/>
                </a:solidFill>
                <a:latin typeface="Verdana" panose="020B0604030504040204" pitchFamily="34" charset="0"/>
                <a:ea typeface="ＭＳ Ｐゴシック" panose="020B0600070205080204" pitchFamily="34" charset="-128"/>
              </a:defRPr>
            </a:lvl2pPr>
            <a:lvl3pPr>
              <a:defRPr sz="2400">
                <a:solidFill>
                  <a:schemeClr val="tx1"/>
                </a:solidFill>
                <a:latin typeface="Verdana" panose="020B0604030504040204" pitchFamily="34" charset="0"/>
                <a:ea typeface="ＭＳ Ｐゴシック" panose="020B0600070205080204" pitchFamily="34" charset="-128"/>
              </a:defRPr>
            </a:lvl3pPr>
            <a:lvl4pPr>
              <a:defRPr sz="2400">
                <a:solidFill>
                  <a:schemeClr val="tx1"/>
                </a:solidFill>
                <a:latin typeface="Verdana" panose="020B0604030504040204" pitchFamily="34" charset="0"/>
                <a:ea typeface="ＭＳ Ｐゴシック" panose="020B0600070205080204" pitchFamily="34" charset="-128"/>
              </a:defRPr>
            </a:lvl4pPr>
            <a:lvl5pPr>
              <a:defRPr sz="24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fld id="{041A23AF-D45B-5F4C-A00F-79B11A090351}" type="slidenum">
              <a:rPr lang="en-GB" altLang="en-US" sz="1200">
                <a:latin typeface="Times New Roman" panose="02020603050405020304" pitchFamily="18" charset="0"/>
              </a:rPr>
              <a:pPr/>
              <a:t>16</a:t>
            </a:fld>
            <a:endParaRPr lang="en-GB" altLang="en-US" sz="1200">
              <a:latin typeface="Times New Roman" panose="02020603050405020304" pitchFamily="18" charset="0"/>
            </a:endParaRPr>
          </a:p>
        </p:txBody>
      </p:sp>
      <p:sp>
        <p:nvSpPr>
          <p:cNvPr id="78851" name="Rectangle 2">
            <a:extLst>
              <a:ext uri="{FF2B5EF4-FFF2-40B4-BE49-F238E27FC236}">
                <a16:creationId xmlns:a16="http://schemas.microsoft.com/office/drawing/2014/main" id="{B41A6C1A-FACC-5666-EB5F-7EB76736B662}"/>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76DD0C1C-1737-8167-6334-5A28B0F5D2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E5A22F9D-F905-CDA6-79C1-EB1BA6BE48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37931725" indent="-37474525">
              <a:defRPr sz="2400">
                <a:solidFill>
                  <a:schemeClr val="tx1"/>
                </a:solidFill>
                <a:latin typeface="Verdana" panose="020B0604030504040204" pitchFamily="34" charset="0"/>
                <a:ea typeface="ＭＳ Ｐゴシック" panose="020B0600070205080204" pitchFamily="34" charset="-128"/>
              </a:defRPr>
            </a:lvl2pPr>
            <a:lvl3pPr>
              <a:defRPr sz="2400">
                <a:solidFill>
                  <a:schemeClr val="tx1"/>
                </a:solidFill>
                <a:latin typeface="Verdana" panose="020B0604030504040204" pitchFamily="34" charset="0"/>
                <a:ea typeface="ＭＳ Ｐゴシック" panose="020B0600070205080204" pitchFamily="34" charset="-128"/>
              </a:defRPr>
            </a:lvl3pPr>
            <a:lvl4pPr>
              <a:defRPr sz="2400">
                <a:solidFill>
                  <a:schemeClr val="tx1"/>
                </a:solidFill>
                <a:latin typeface="Verdana" panose="020B0604030504040204" pitchFamily="34" charset="0"/>
                <a:ea typeface="ＭＳ Ｐゴシック" panose="020B0600070205080204" pitchFamily="34" charset="-128"/>
              </a:defRPr>
            </a:lvl4pPr>
            <a:lvl5pPr>
              <a:defRPr sz="24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fld id="{EF3ADA09-C247-EA49-ADC2-F99A51F7A0D6}" type="slidenum">
              <a:rPr lang="en-GB" altLang="en-US" sz="1200">
                <a:latin typeface="Times New Roman" panose="02020603050405020304" pitchFamily="18" charset="0"/>
              </a:rPr>
              <a:pPr/>
              <a:t>17</a:t>
            </a:fld>
            <a:endParaRPr lang="en-GB" altLang="en-US" sz="1200">
              <a:latin typeface="Times New Roman" panose="02020603050405020304" pitchFamily="18" charset="0"/>
            </a:endParaRPr>
          </a:p>
        </p:txBody>
      </p:sp>
      <p:sp>
        <p:nvSpPr>
          <p:cNvPr id="80899" name="Rectangle 2">
            <a:extLst>
              <a:ext uri="{FF2B5EF4-FFF2-40B4-BE49-F238E27FC236}">
                <a16:creationId xmlns:a16="http://schemas.microsoft.com/office/drawing/2014/main" id="{543C6CDB-E0CD-C598-72B3-96CF71366798}"/>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C1E1CFC3-2BF3-BC39-5EA2-6A964F2EFB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0CB64F58-D8DD-D975-0E0D-496E20409E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37931725" indent="-37474525">
              <a:defRPr sz="2400">
                <a:solidFill>
                  <a:schemeClr val="tx1"/>
                </a:solidFill>
                <a:latin typeface="Verdana" panose="020B0604030504040204" pitchFamily="34" charset="0"/>
                <a:ea typeface="ＭＳ Ｐゴシック" panose="020B0600070205080204" pitchFamily="34" charset="-128"/>
              </a:defRPr>
            </a:lvl2pPr>
            <a:lvl3pPr>
              <a:defRPr sz="2400">
                <a:solidFill>
                  <a:schemeClr val="tx1"/>
                </a:solidFill>
                <a:latin typeface="Verdana" panose="020B0604030504040204" pitchFamily="34" charset="0"/>
                <a:ea typeface="ＭＳ Ｐゴシック" panose="020B0600070205080204" pitchFamily="34" charset="-128"/>
              </a:defRPr>
            </a:lvl3pPr>
            <a:lvl4pPr>
              <a:defRPr sz="2400">
                <a:solidFill>
                  <a:schemeClr val="tx1"/>
                </a:solidFill>
                <a:latin typeface="Verdana" panose="020B0604030504040204" pitchFamily="34" charset="0"/>
                <a:ea typeface="ＭＳ Ｐゴシック" panose="020B0600070205080204" pitchFamily="34" charset="-128"/>
              </a:defRPr>
            </a:lvl4pPr>
            <a:lvl5pPr>
              <a:defRPr sz="24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fld id="{E918BDC5-A9FB-2D47-891B-1D0BA3C26C76}" type="slidenum">
              <a:rPr lang="en-GB" altLang="en-US" sz="1200">
                <a:latin typeface="Times New Roman" panose="02020603050405020304" pitchFamily="18" charset="0"/>
              </a:rPr>
              <a:pPr/>
              <a:t>18</a:t>
            </a:fld>
            <a:endParaRPr lang="en-GB" altLang="en-US" sz="1200">
              <a:latin typeface="Times New Roman" panose="02020603050405020304" pitchFamily="18" charset="0"/>
            </a:endParaRPr>
          </a:p>
        </p:txBody>
      </p:sp>
      <p:sp>
        <p:nvSpPr>
          <p:cNvPr id="82947" name="Rectangle 2">
            <a:extLst>
              <a:ext uri="{FF2B5EF4-FFF2-40B4-BE49-F238E27FC236}">
                <a16:creationId xmlns:a16="http://schemas.microsoft.com/office/drawing/2014/main" id="{7ACA443C-E543-7871-D54B-845662365B0D}"/>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2096BA42-5396-EF28-78D2-22A1CF0357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72E40591-D621-989C-6931-14EA9AD6CB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37931725" indent="-37474525">
              <a:defRPr sz="2400">
                <a:solidFill>
                  <a:schemeClr val="tx1"/>
                </a:solidFill>
                <a:latin typeface="Verdana" panose="020B0604030504040204" pitchFamily="34" charset="0"/>
                <a:ea typeface="ＭＳ Ｐゴシック" panose="020B0600070205080204" pitchFamily="34" charset="-128"/>
              </a:defRPr>
            </a:lvl2pPr>
            <a:lvl3pPr>
              <a:defRPr sz="2400">
                <a:solidFill>
                  <a:schemeClr val="tx1"/>
                </a:solidFill>
                <a:latin typeface="Verdana" panose="020B0604030504040204" pitchFamily="34" charset="0"/>
                <a:ea typeface="ＭＳ Ｐゴシック" panose="020B0600070205080204" pitchFamily="34" charset="-128"/>
              </a:defRPr>
            </a:lvl3pPr>
            <a:lvl4pPr>
              <a:defRPr sz="2400">
                <a:solidFill>
                  <a:schemeClr val="tx1"/>
                </a:solidFill>
                <a:latin typeface="Verdana" panose="020B0604030504040204" pitchFamily="34" charset="0"/>
                <a:ea typeface="ＭＳ Ｐゴシック" panose="020B0600070205080204" pitchFamily="34" charset="-128"/>
              </a:defRPr>
            </a:lvl4pPr>
            <a:lvl5pPr>
              <a:defRPr sz="24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fld id="{36322BB3-5236-3A4D-8395-4F72D97B13D4}" type="slidenum">
              <a:rPr lang="en-GB" altLang="en-US" sz="1200">
                <a:latin typeface="Times New Roman" panose="02020603050405020304" pitchFamily="18" charset="0"/>
              </a:rPr>
              <a:pPr/>
              <a:t>19</a:t>
            </a:fld>
            <a:endParaRPr lang="en-GB" altLang="en-US" sz="1200">
              <a:latin typeface="Times New Roman" panose="02020603050405020304" pitchFamily="18" charset="0"/>
            </a:endParaRPr>
          </a:p>
        </p:txBody>
      </p:sp>
      <p:sp>
        <p:nvSpPr>
          <p:cNvPr id="84995" name="Rectangle 2">
            <a:extLst>
              <a:ext uri="{FF2B5EF4-FFF2-40B4-BE49-F238E27FC236}">
                <a16:creationId xmlns:a16="http://schemas.microsoft.com/office/drawing/2014/main" id="{EDADB244-45B0-C8E1-5EAF-75A1109A666A}"/>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D08531D7-D761-7B81-FA88-75D4D8A2DA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B55E2-39A6-529F-14B7-194F81FCE8EF}"/>
            </a:ext>
          </a:extLst>
        </p:cNvPr>
        <p:cNvGrpSpPr/>
        <p:nvPr/>
      </p:nvGrpSpPr>
      <p:grpSpPr>
        <a:xfrm>
          <a:off x="0" y="0"/>
          <a:ext cx="0" cy="0"/>
          <a:chOff x="0" y="0"/>
          <a:chExt cx="0" cy="0"/>
        </a:xfrm>
      </p:grpSpPr>
      <p:sp>
        <p:nvSpPr>
          <p:cNvPr id="81922" name="Rectangle 7">
            <a:extLst>
              <a:ext uri="{FF2B5EF4-FFF2-40B4-BE49-F238E27FC236}">
                <a16:creationId xmlns:a16="http://schemas.microsoft.com/office/drawing/2014/main" id="{848CAD34-796F-AA04-E086-029D659D74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37931725" indent="-37474525">
              <a:defRPr sz="2400">
                <a:solidFill>
                  <a:schemeClr val="tx1"/>
                </a:solidFill>
                <a:latin typeface="Verdana" panose="020B0604030504040204" pitchFamily="34" charset="0"/>
                <a:ea typeface="ＭＳ Ｐゴシック" panose="020B0600070205080204" pitchFamily="34" charset="-128"/>
              </a:defRPr>
            </a:lvl2pPr>
            <a:lvl3pPr>
              <a:defRPr sz="2400">
                <a:solidFill>
                  <a:schemeClr val="tx1"/>
                </a:solidFill>
                <a:latin typeface="Verdana" panose="020B0604030504040204" pitchFamily="34" charset="0"/>
                <a:ea typeface="ＭＳ Ｐゴシック" panose="020B0600070205080204" pitchFamily="34" charset="-128"/>
              </a:defRPr>
            </a:lvl3pPr>
            <a:lvl4pPr>
              <a:defRPr sz="2400">
                <a:solidFill>
                  <a:schemeClr val="tx1"/>
                </a:solidFill>
                <a:latin typeface="Verdana" panose="020B0604030504040204" pitchFamily="34" charset="0"/>
                <a:ea typeface="ＭＳ Ｐゴシック" panose="020B0600070205080204" pitchFamily="34" charset="-128"/>
              </a:defRPr>
            </a:lvl4pPr>
            <a:lvl5pPr>
              <a:defRPr sz="24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fld id="{2F593CC3-CFC2-EA41-A6B8-E076BEBCF57B}" type="slidenum">
              <a:rPr lang="en-GB" altLang="en-US" sz="1200">
                <a:latin typeface="Times New Roman" panose="02020603050405020304" pitchFamily="18" charset="0"/>
              </a:rPr>
              <a:pPr/>
              <a:t>21</a:t>
            </a:fld>
            <a:endParaRPr lang="en-GB" altLang="en-US" sz="1200">
              <a:latin typeface="Times New Roman" panose="02020603050405020304" pitchFamily="18" charset="0"/>
            </a:endParaRPr>
          </a:p>
        </p:txBody>
      </p:sp>
      <p:sp>
        <p:nvSpPr>
          <p:cNvPr id="81923" name="Rectangle 2">
            <a:extLst>
              <a:ext uri="{FF2B5EF4-FFF2-40B4-BE49-F238E27FC236}">
                <a16:creationId xmlns:a16="http://schemas.microsoft.com/office/drawing/2014/main" id="{310D8F72-18D2-7911-6872-DEC7FF18A397}"/>
              </a:ext>
            </a:extLst>
          </p:cNvPr>
          <p:cNvSpPr>
            <a:spLocks noGrp="1" noRot="1" noChangeAspect="1" noChangeArrowheads="1" noTextEdit="1"/>
          </p:cNvSpPr>
          <p:nvPr>
            <p:ph type="sldImg"/>
          </p:nvPr>
        </p:nvSpPr>
        <p:spPr>
          <a:xfrm>
            <a:off x="727075" y="746125"/>
            <a:ext cx="5226050" cy="3733800"/>
          </a:xfrm>
          <a:ln/>
        </p:spPr>
      </p:sp>
      <p:sp>
        <p:nvSpPr>
          <p:cNvPr id="81924" name="Rectangle 3">
            <a:extLst>
              <a:ext uri="{FF2B5EF4-FFF2-40B4-BE49-F238E27FC236}">
                <a16:creationId xmlns:a16="http://schemas.microsoft.com/office/drawing/2014/main" id="{6643A1DD-436F-89CB-9207-12B43AE697D7}"/>
              </a:ext>
            </a:extLst>
          </p:cNvPr>
          <p:cNvSpPr>
            <a:spLocks noGrp="1" noChangeArrowheads="1"/>
          </p:cNvSpPr>
          <p:nvPr>
            <p:ph type="body" idx="1"/>
          </p:nvPr>
        </p:nvSpPr>
        <p:spPr>
          <a:xfrm>
            <a:off x="668338" y="4729163"/>
            <a:ext cx="5343525" cy="4479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227039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993C9-3F5A-B650-A81C-0336265B47CE}"/>
            </a:ext>
          </a:extLst>
        </p:cNvPr>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F3789129-EA72-4568-61F9-BA9AD78199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8321529D-EE20-4738-6A73-8116C25F91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18435" name="Slide Number Placeholder 3">
            <a:extLst>
              <a:ext uri="{FF2B5EF4-FFF2-40B4-BE49-F238E27FC236}">
                <a16:creationId xmlns:a16="http://schemas.microsoft.com/office/drawing/2014/main" id="{B9426D51-1B40-BDA8-B2A7-0334ED1160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D4A069E-2137-B24F-93FA-555E36AF4E6D}" type="slidenum">
              <a:rPr lang="en-GB" altLang="en-US" smtClean="0">
                <a:latin typeface="Times New Roman" panose="02020603050405020304" pitchFamily="18" charset="0"/>
                <a:ea typeface="ＭＳ Ｐゴシック" panose="020B0600070205080204" pitchFamily="34" charset="-128"/>
                <a:cs typeface="Arial" panose="020B0604020202020204" pitchFamily="34" charset="0"/>
              </a:rPr>
              <a:pPr>
                <a:spcBef>
                  <a:spcPct val="0"/>
                </a:spcBef>
              </a:pPr>
              <a:t>24</a:t>
            </a:fld>
            <a:endParaRPr lang="en-GB"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601382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F1BC33C-FF77-CEB7-7D90-AB84FD035A83}"/>
              </a:ext>
            </a:extLst>
          </p:cNvPr>
          <p:cNvSpPr>
            <a:spLocks noGrp="1" noChangeArrowheads="1"/>
          </p:cNvSpPr>
          <p:nvPr>
            <p:ph type="sldNum" sz="quarter" idx="5"/>
          </p:nvPr>
        </p:nvSpPr>
        <p:spPr>
          <a:ln/>
        </p:spPr>
        <p:txBody>
          <a:bodyPr/>
          <a:lstStyle/>
          <a:p>
            <a:fld id="{DE741172-7BDE-C54D-9245-37EDE904EB87}" type="slidenum">
              <a:rPr lang="en-GB" altLang="en-US"/>
              <a:pPr/>
              <a:t>25</a:t>
            </a:fld>
            <a:endParaRPr lang="en-GB" altLang="en-US"/>
          </a:p>
        </p:txBody>
      </p:sp>
      <p:sp>
        <p:nvSpPr>
          <p:cNvPr id="568322" name="Rectangle 2">
            <a:extLst>
              <a:ext uri="{FF2B5EF4-FFF2-40B4-BE49-F238E27FC236}">
                <a16:creationId xmlns:a16="http://schemas.microsoft.com/office/drawing/2014/main" id="{667FABE9-ABC2-3D80-72CD-BEE0C433E472}"/>
              </a:ext>
            </a:extLst>
          </p:cNvPr>
          <p:cNvSpPr>
            <a:spLocks noGrp="1" noRot="1" noChangeAspect="1" noChangeArrowheads="1" noTextEdit="1"/>
          </p:cNvSpPr>
          <p:nvPr>
            <p:ph type="sldImg"/>
          </p:nvPr>
        </p:nvSpPr>
        <p:spPr>
          <a:ln/>
        </p:spPr>
      </p:sp>
      <p:sp>
        <p:nvSpPr>
          <p:cNvPr id="568323" name="Rectangle 3">
            <a:extLst>
              <a:ext uri="{FF2B5EF4-FFF2-40B4-BE49-F238E27FC236}">
                <a16:creationId xmlns:a16="http://schemas.microsoft.com/office/drawing/2014/main" id="{A4DCDE6C-EA49-3AB2-18FE-71CD9E8F4A8A}"/>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E18EC495-1859-3748-46AC-1096C99CE7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37931725" indent="-37474525">
              <a:defRPr sz="2400">
                <a:solidFill>
                  <a:schemeClr val="tx1"/>
                </a:solidFill>
                <a:latin typeface="Verdana" panose="020B0604030504040204" pitchFamily="34" charset="0"/>
                <a:ea typeface="ＭＳ Ｐゴシック" panose="020B0600070205080204" pitchFamily="34" charset="-128"/>
              </a:defRPr>
            </a:lvl2pPr>
            <a:lvl3pPr>
              <a:defRPr sz="2400">
                <a:solidFill>
                  <a:schemeClr val="tx1"/>
                </a:solidFill>
                <a:latin typeface="Verdana" panose="020B0604030504040204" pitchFamily="34" charset="0"/>
                <a:ea typeface="ＭＳ Ｐゴシック" panose="020B0600070205080204" pitchFamily="34" charset="-128"/>
              </a:defRPr>
            </a:lvl3pPr>
            <a:lvl4pPr>
              <a:defRPr sz="2400">
                <a:solidFill>
                  <a:schemeClr val="tx1"/>
                </a:solidFill>
                <a:latin typeface="Verdana" panose="020B0604030504040204" pitchFamily="34" charset="0"/>
                <a:ea typeface="ＭＳ Ｐゴシック" panose="020B0600070205080204" pitchFamily="34" charset="-128"/>
              </a:defRPr>
            </a:lvl4pPr>
            <a:lvl5pPr>
              <a:defRPr sz="24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fld id="{F6E02A15-1023-0E42-9048-FAFFCF851443}" type="slidenum">
              <a:rPr lang="en-GB" altLang="en-US" sz="1200">
                <a:latin typeface="Times New Roman" panose="02020603050405020304" pitchFamily="18" charset="0"/>
              </a:rPr>
              <a:pPr/>
              <a:t>5</a:t>
            </a:fld>
            <a:endParaRPr lang="en-GB" altLang="en-US" sz="1200">
              <a:latin typeface="Times New Roman" panose="02020603050405020304" pitchFamily="18" charset="0"/>
            </a:endParaRPr>
          </a:p>
        </p:txBody>
      </p:sp>
      <p:sp>
        <p:nvSpPr>
          <p:cNvPr id="53251" name="Rectangle 2">
            <a:extLst>
              <a:ext uri="{FF2B5EF4-FFF2-40B4-BE49-F238E27FC236}">
                <a16:creationId xmlns:a16="http://schemas.microsoft.com/office/drawing/2014/main" id="{562642C5-F107-EBD9-8DC9-E9FAA24FD137}"/>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EF540042-4FD6-5177-DABA-BE8A76BF2E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6AE95-FDBD-6D1F-4B4D-39AF37D4115A}"/>
            </a:ext>
          </a:extLst>
        </p:cNvPr>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5E9EB696-A7A2-85E7-737F-F7134CCE6E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5F3FD090-4F4A-9BFF-1FEC-6C1268AC19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18435" name="Slide Number Placeholder 3">
            <a:extLst>
              <a:ext uri="{FF2B5EF4-FFF2-40B4-BE49-F238E27FC236}">
                <a16:creationId xmlns:a16="http://schemas.microsoft.com/office/drawing/2014/main" id="{210528C5-3BFD-A578-8341-BAD5F3F3EA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D4A069E-2137-B24F-93FA-555E36AF4E6D}" type="slidenum">
              <a:rPr lang="en-GB" altLang="en-US" smtClean="0">
                <a:latin typeface="Times New Roman" panose="02020603050405020304" pitchFamily="18" charset="0"/>
                <a:ea typeface="ＭＳ Ｐゴシック" panose="020B0600070205080204" pitchFamily="34" charset="-128"/>
                <a:cs typeface="Arial" panose="020B0604020202020204" pitchFamily="34" charset="0"/>
              </a:rPr>
              <a:pPr>
                <a:spcBef>
                  <a:spcPct val="0"/>
                </a:spcBef>
              </a:pPr>
              <a:t>7</a:t>
            </a:fld>
            <a:endParaRPr lang="en-GB"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097790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D0E197-43AA-D74E-81EB-2FE72CC5CBE5}" type="slidenum">
              <a:rPr lang="en-US" smtClean="0"/>
              <a:t>8</a:t>
            </a:fld>
            <a:endParaRPr lang="en-US" dirty="0"/>
          </a:p>
        </p:txBody>
      </p:sp>
    </p:spTree>
    <p:extLst>
      <p:ext uri="{BB962C8B-B14F-4D97-AF65-F5344CB8AC3E}">
        <p14:creationId xmlns:p14="http://schemas.microsoft.com/office/powerpoint/2010/main" val="3509950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4E131-60C4-562A-D8AF-FB5E9528E0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4EC593-2E09-1824-8F33-CDD1CBD8E0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9173E6-9AFE-C4B4-9DC6-8491B8DCBD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4E2963-8E3C-0D42-49F0-691A147ABC11}"/>
              </a:ext>
            </a:extLst>
          </p:cNvPr>
          <p:cNvSpPr>
            <a:spLocks noGrp="1"/>
          </p:cNvSpPr>
          <p:nvPr>
            <p:ph type="sldNum" sz="quarter" idx="5"/>
          </p:nvPr>
        </p:nvSpPr>
        <p:spPr/>
        <p:txBody>
          <a:bodyPr/>
          <a:lstStyle/>
          <a:p>
            <a:fld id="{36D0E197-43AA-D74E-81EB-2FE72CC5CBE5}" type="slidenum">
              <a:rPr lang="en-US" smtClean="0"/>
              <a:t>9</a:t>
            </a:fld>
            <a:endParaRPr lang="en-US" dirty="0"/>
          </a:p>
        </p:txBody>
      </p:sp>
    </p:spTree>
    <p:extLst>
      <p:ext uri="{BB962C8B-B14F-4D97-AF65-F5344CB8AC3E}">
        <p14:creationId xmlns:p14="http://schemas.microsoft.com/office/powerpoint/2010/main" val="2422764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DBE64-CBDE-E1DC-B3BB-88FACA6CA6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BF5C30-63B6-DA7C-7BE1-D60BA78F59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2F6197-65DC-B90A-48A4-677FD576F7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D293C3-EAB6-3DBF-9C64-E7DDC002989A}"/>
              </a:ext>
            </a:extLst>
          </p:cNvPr>
          <p:cNvSpPr>
            <a:spLocks noGrp="1"/>
          </p:cNvSpPr>
          <p:nvPr>
            <p:ph type="sldNum" sz="quarter" idx="5"/>
          </p:nvPr>
        </p:nvSpPr>
        <p:spPr/>
        <p:txBody>
          <a:bodyPr/>
          <a:lstStyle/>
          <a:p>
            <a:fld id="{36D0E197-43AA-D74E-81EB-2FE72CC5CBE5}" type="slidenum">
              <a:rPr lang="en-US" smtClean="0"/>
              <a:t>10</a:t>
            </a:fld>
            <a:endParaRPr lang="en-US" dirty="0"/>
          </a:p>
        </p:txBody>
      </p:sp>
    </p:spTree>
    <p:extLst>
      <p:ext uri="{BB962C8B-B14F-4D97-AF65-F5344CB8AC3E}">
        <p14:creationId xmlns:p14="http://schemas.microsoft.com/office/powerpoint/2010/main" val="3194906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8CF6E-5675-0C9F-C56F-97A0DAECBCAA}"/>
            </a:ext>
          </a:extLst>
        </p:cNvPr>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C3D93252-6A62-0EF3-E631-0E8A981C30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5AA563B5-148A-A6D3-5A2B-F0BD3A3475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18435" name="Slide Number Placeholder 3">
            <a:extLst>
              <a:ext uri="{FF2B5EF4-FFF2-40B4-BE49-F238E27FC236}">
                <a16:creationId xmlns:a16="http://schemas.microsoft.com/office/drawing/2014/main" id="{A76B9751-F3CF-630A-CDDD-A563F9F8E6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D4A069E-2137-B24F-93FA-555E36AF4E6D}" type="slidenum">
              <a:rPr lang="en-GB" altLang="en-US" smtClean="0">
                <a:latin typeface="Times New Roman" panose="02020603050405020304" pitchFamily="18" charset="0"/>
                <a:ea typeface="ＭＳ Ｐゴシック" panose="020B0600070205080204" pitchFamily="34" charset="-128"/>
                <a:cs typeface="Arial" panose="020B0604020202020204" pitchFamily="34" charset="0"/>
              </a:rPr>
              <a:pPr>
                <a:spcBef>
                  <a:spcPct val="0"/>
                </a:spcBef>
              </a:pPr>
              <a:t>11</a:t>
            </a:fld>
            <a:endParaRPr lang="en-GB"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4121926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B674F7A2-F618-CE3B-BEEB-6DD2BF1379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37931725" indent="-37474525">
              <a:defRPr sz="2400">
                <a:solidFill>
                  <a:schemeClr val="tx1"/>
                </a:solidFill>
                <a:latin typeface="Verdana" panose="020B0604030504040204" pitchFamily="34" charset="0"/>
                <a:ea typeface="ＭＳ Ｐゴシック" panose="020B0600070205080204" pitchFamily="34" charset="-128"/>
              </a:defRPr>
            </a:lvl2pPr>
            <a:lvl3pPr>
              <a:defRPr sz="2400">
                <a:solidFill>
                  <a:schemeClr val="tx1"/>
                </a:solidFill>
                <a:latin typeface="Verdana" panose="020B0604030504040204" pitchFamily="34" charset="0"/>
                <a:ea typeface="ＭＳ Ｐゴシック" panose="020B0600070205080204" pitchFamily="34" charset="-128"/>
              </a:defRPr>
            </a:lvl3pPr>
            <a:lvl4pPr>
              <a:defRPr sz="2400">
                <a:solidFill>
                  <a:schemeClr val="tx1"/>
                </a:solidFill>
                <a:latin typeface="Verdana" panose="020B0604030504040204" pitchFamily="34" charset="0"/>
                <a:ea typeface="ＭＳ Ｐゴシック" panose="020B0600070205080204" pitchFamily="34" charset="-128"/>
              </a:defRPr>
            </a:lvl4pPr>
            <a:lvl5pPr>
              <a:defRPr sz="24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fld id="{E5E31668-0560-0840-9A8E-CEEBB139D6B7}" type="slidenum">
              <a:rPr lang="en-GB" altLang="en-US" sz="1200">
                <a:latin typeface="Times New Roman" panose="02020603050405020304" pitchFamily="18" charset="0"/>
              </a:rPr>
              <a:pPr/>
              <a:t>12</a:t>
            </a:fld>
            <a:endParaRPr lang="en-GB" altLang="en-US" sz="1200">
              <a:latin typeface="Times New Roman" panose="02020603050405020304" pitchFamily="18" charset="0"/>
            </a:endParaRPr>
          </a:p>
        </p:txBody>
      </p:sp>
      <p:sp>
        <p:nvSpPr>
          <p:cNvPr id="72707" name="Rectangle 2">
            <a:extLst>
              <a:ext uri="{FF2B5EF4-FFF2-40B4-BE49-F238E27FC236}">
                <a16:creationId xmlns:a16="http://schemas.microsoft.com/office/drawing/2014/main" id="{0AFADCC3-A16C-8E41-7177-F856570C50D3}"/>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CBB554DA-D789-18DF-2063-CA6335B3BC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B14BE1BC-ADBA-7246-E7A1-95C514E525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anose="020B0604030504040204" pitchFamily="34" charset="0"/>
                <a:ea typeface="ＭＳ Ｐゴシック" panose="020B0600070205080204" pitchFamily="34" charset="-128"/>
              </a:defRPr>
            </a:lvl1pPr>
            <a:lvl2pPr marL="37931725" indent="-37474525">
              <a:defRPr sz="2400">
                <a:solidFill>
                  <a:schemeClr val="tx1"/>
                </a:solidFill>
                <a:latin typeface="Verdana" panose="020B0604030504040204" pitchFamily="34" charset="0"/>
                <a:ea typeface="ＭＳ Ｐゴシック" panose="020B0600070205080204" pitchFamily="34" charset="-128"/>
              </a:defRPr>
            </a:lvl2pPr>
            <a:lvl3pPr>
              <a:defRPr sz="2400">
                <a:solidFill>
                  <a:schemeClr val="tx1"/>
                </a:solidFill>
                <a:latin typeface="Verdana" panose="020B0604030504040204" pitchFamily="34" charset="0"/>
                <a:ea typeface="ＭＳ Ｐゴシック" panose="020B0600070205080204" pitchFamily="34" charset="-128"/>
              </a:defRPr>
            </a:lvl3pPr>
            <a:lvl4pPr>
              <a:defRPr sz="2400">
                <a:solidFill>
                  <a:schemeClr val="tx1"/>
                </a:solidFill>
                <a:latin typeface="Verdana" panose="020B0604030504040204" pitchFamily="34" charset="0"/>
                <a:ea typeface="ＭＳ Ｐゴシック" panose="020B0600070205080204" pitchFamily="34" charset="-128"/>
              </a:defRPr>
            </a:lvl4pPr>
            <a:lvl5pPr>
              <a:defRPr sz="24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fld id="{0B671541-F0AE-EE4E-B0FE-C0C46438845D}" type="slidenum">
              <a:rPr lang="en-GB" altLang="en-US" sz="1200">
                <a:latin typeface="Times New Roman" panose="02020603050405020304" pitchFamily="18" charset="0"/>
              </a:rPr>
              <a:pPr/>
              <a:t>13</a:t>
            </a:fld>
            <a:endParaRPr lang="en-GB" altLang="en-US" sz="1200">
              <a:latin typeface="Times New Roman" panose="02020603050405020304" pitchFamily="18" charset="0"/>
            </a:endParaRPr>
          </a:p>
        </p:txBody>
      </p:sp>
      <p:sp>
        <p:nvSpPr>
          <p:cNvPr id="70659" name="Rectangle 2">
            <a:extLst>
              <a:ext uri="{FF2B5EF4-FFF2-40B4-BE49-F238E27FC236}">
                <a16:creationId xmlns:a16="http://schemas.microsoft.com/office/drawing/2014/main" id="{51588FCD-8D98-E61C-5441-4318EA78C204}"/>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6780BE18-56BF-2E06-514A-A42FA7184B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ADA5CA-929D-BFDF-3278-86E97FE85B9A}"/>
              </a:ext>
            </a:extLst>
          </p:cNvPr>
          <p:cNvSpPr>
            <a:spLocks noChangeArrowheads="1"/>
          </p:cNvSpPr>
          <p:nvPr/>
        </p:nvSpPr>
        <p:spPr bwMode="auto">
          <a:xfrm>
            <a:off x="0" y="5334000"/>
            <a:ext cx="10668000" cy="2286000"/>
          </a:xfrm>
          <a:prstGeom prst="rect">
            <a:avLst/>
          </a:prstGeom>
          <a:solidFill>
            <a:srgbClr val="496FB3"/>
          </a:solidFill>
          <a:ln w="9525">
            <a:noFill/>
            <a:miter lim="800000"/>
            <a:headEnd/>
            <a:tailEnd/>
          </a:ln>
          <a:effectLst/>
        </p:spPr>
        <p:txBody>
          <a:bodyPr wrap="none" anchor="ctr"/>
          <a:lstStyle/>
          <a:p>
            <a:pPr>
              <a:buFont typeface="Webdings" charset="2"/>
              <a:buChar char="4"/>
              <a:defRPr/>
            </a:pPr>
            <a:endParaRPr lang="en-US">
              <a:latin typeface="Verdana" charset="0"/>
              <a:ea typeface="+mn-ea"/>
            </a:endParaRPr>
          </a:p>
        </p:txBody>
      </p:sp>
      <p:sp>
        <p:nvSpPr>
          <p:cNvPr id="3076" name="Rectangle 4"/>
          <p:cNvSpPr>
            <a:spLocks noGrp="1" noChangeArrowheads="1"/>
          </p:cNvSpPr>
          <p:nvPr>
            <p:ph type="ctrTitle"/>
          </p:nvPr>
        </p:nvSpPr>
        <p:spPr>
          <a:xfrm>
            <a:off x="762000" y="5791200"/>
            <a:ext cx="9067800" cy="609600"/>
          </a:xfrm>
          <a:ln>
            <a:solidFill>
              <a:srgbClr val="363D41"/>
            </a:solidFill>
          </a:ln>
        </p:spPr>
        <p:txBody>
          <a:bodyPr/>
          <a:lstStyle>
            <a:lvl1pPr algn="r">
              <a:defRPr/>
            </a:lvl1pPr>
          </a:lstStyle>
          <a:p>
            <a:r>
              <a:rPr lang="en-GB"/>
              <a:t>Dr Paul Maharg			Glasgow Graduate School of Law</a:t>
            </a:r>
          </a:p>
        </p:txBody>
      </p:sp>
      <p:sp>
        <p:nvSpPr>
          <p:cNvPr id="3077" name="Rectangle 5"/>
          <p:cNvSpPr>
            <a:spLocks noGrp="1" noChangeArrowheads="1"/>
          </p:cNvSpPr>
          <p:nvPr>
            <p:ph type="subTitle" idx="1"/>
          </p:nvPr>
        </p:nvSpPr>
        <p:spPr bwMode="auto">
          <a:xfrm>
            <a:off x="762000" y="6400800"/>
            <a:ext cx="9067800" cy="685800"/>
          </a:xfrm>
          <a:prstGeom prst="rect">
            <a:avLst/>
          </a:prstGeom>
          <a:solidFill>
            <a:srgbClr val="496FB3"/>
          </a:solidFill>
          <a:ln>
            <a:solidFill>
              <a:srgbClr val="363D41"/>
            </a:solidFill>
            <a:miter lim="800000"/>
            <a:headEnd/>
            <a:tailEnd/>
          </a:ln>
        </p:spPr>
        <p:txBody>
          <a:bodyPr vert="horz" wrap="square" lIns="104498" tIns="52249" rIns="104498" bIns="52249" numCol="1" anchor="t" anchorCtr="0" compatLnSpc="1">
            <a:prstTxWarp prst="textNoShape">
              <a:avLst/>
            </a:prstTxWarp>
          </a:bodyPr>
          <a:lstStyle>
            <a:lvl1pPr marL="0" indent="0" algn="ctr">
              <a:buFont typeface="Webdings" charset="2"/>
              <a:buNone/>
              <a:defRPr/>
            </a:lvl1pPr>
          </a:lstStyle>
          <a:p>
            <a:r>
              <a:rPr lang="en-GB"/>
              <a:t>Click to edit Master subtitle style</a:t>
            </a:r>
          </a:p>
        </p:txBody>
      </p:sp>
    </p:spTree>
    <p:extLst>
      <p:ext uri="{BB962C8B-B14F-4D97-AF65-F5344CB8AC3E}">
        <p14:creationId xmlns:p14="http://schemas.microsoft.com/office/powerpoint/2010/main" val="245380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533400" y="1778000"/>
            <a:ext cx="9601200" cy="5029200"/>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740917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34300" y="609600"/>
            <a:ext cx="2400300" cy="61976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533400" y="609600"/>
            <a:ext cx="7048500" cy="6197600"/>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97078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78000"/>
            <a:ext cx="9601200" cy="5029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0B97673E-D42C-D60E-0F2F-14AC5E261D87}"/>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4084750470"/>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78000"/>
            <a:ext cx="9601200" cy="5029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64753280"/>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78000"/>
            <a:ext cx="9601200" cy="5029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A2207F05-8EF2-A846-F1E6-628708CEBBB3}"/>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119519677"/>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78000"/>
            <a:ext cx="9601200" cy="5029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79558378"/>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78000"/>
            <a:ext cx="9601200" cy="5029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17007298"/>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78000"/>
            <a:ext cx="9601200" cy="5029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97821686"/>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78000"/>
            <a:ext cx="9601200" cy="5029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96692626"/>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78000"/>
            <a:ext cx="9601200" cy="5029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6797942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a:xfrm>
            <a:off x="533400" y="1778000"/>
            <a:ext cx="9601200" cy="5029200"/>
          </a:xfrm>
          <a:prstGeom prst="rect">
            <a:avLst/>
          </a:prstGeom>
        </p:spPr>
        <p:txBody>
          <a:bodyPr vert="horz"/>
          <a:lstStyle>
            <a:lvl1pPr>
              <a:buFont typeface="Arial" panose="020B0604020202020204" pitchFamily="34" charset="0"/>
              <a:buChar char="•"/>
              <a:defRPr/>
            </a:lvl1pPr>
            <a:lvl2pPr>
              <a:buFont typeface="Arial" panose="020B0604020202020204" pitchFamily="34" charset="0"/>
              <a:buChar char="•"/>
              <a:defRPr/>
            </a:lvl2pPr>
            <a:lvl3pPr>
              <a:buFont typeface="Arial" panose="020B0604020202020204" pitchFamily="34" charset="0"/>
              <a:buChar char="•"/>
              <a:defRPr/>
            </a:lvl3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Content Placeholder 6">
            <a:extLst>
              <a:ext uri="{FF2B5EF4-FFF2-40B4-BE49-F238E27FC236}">
                <a16:creationId xmlns:a16="http://schemas.microsoft.com/office/drawing/2014/main" id="{A57A91A2-792E-30C1-18AF-BEFEA4B2E601}"/>
              </a:ext>
            </a:extLst>
          </p:cNvPr>
          <p:cNvSpPr>
            <a:spLocks noGrp="1"/>
          </p:cNvSpPr>
          <p:nvPr>
            <p:ph sz="quarter" idx="10"/>
          </p:nvPr>
        </p:nvSpPr>
        <p:spPr>
          <a:xfrm>
            <a:off x="5405438" y="7194550"/>
            <a:ext cx="1584325" cy="360363"/>
          </a:xfrm>
          <a:prstGeom prst="rect">
            <a:avLst/>
          </a:prstGeom>
          <a:solidFill>
            <a:schemeClr val="bg1"/>
          </a:solidFill>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4040942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533400" y="1778000"/>
            <a:ext cx="9601200"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154341"/>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2963" y="4895850"/>
            <a:ext cx="9067800" cy="1514475"/>
          </a:xfrm>
        </p:spPr>
        <p:txBody>
          <a:bodyPr anchor="t"/>
          <a:lstStyle>
            <a:lvl1pPr algn="l">
              <a:defRPr sz="4000" b="1" cap="all"/>
            </a:lvl1pPr>
          </a:lstStyle>
          <a:p>
            <a:r>
              <a:rPr lang="en-GB" dirty="0"/>
              <a:t>Click to edit Master title style</a:t>
            </a:r>
            <a:endParaRPr lang="en-US" dirty="0"/>
          </a:p>
        </p:txBody>
      </p:sp>
      <p:sp>
        <p:nvSpPr>
          <p:cNvPr id="3" name="Text Placeholder 2"/>
          <p:cNvSpPr>
            <a:spLocks noGrp="1"/>
          </p:cNvSpPr>
          <p:nvPr>
            <p:ph type="body" idx="1"/>
          </p:nvPr>
        </p:nvSpPr>
        <p:spPr>
          <a:xfrm>
            <a:off x="842963" y="3228975"/>
            <a:ext cx="9067800" cy="1666875"/>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extLst>
      <p:ext uri="{BB962C8B-B14F-4D97-AF65-F5344CB8AC3E}">
        <p14:creationId xmlns:p14="http://schemas.microsoft.com/office/powerpoint/2010/main" val="2917900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533400" y="1778000"/>
            <a:ext cx="4724400" cy="50292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410200" y="1778000"/>
            <a:ext cx="4724400" cy="50292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02546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9601200" cy="1270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533400" y="1704975"/>
            <a:ext cx="4713288" cy="711200"/>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33400" y="2416175"/>
            <a:ext cx="4713288" cy="439102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419725" y="1704975"/>
            <a:ext cx="4714875" cy="711200"/>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419725" y="2416175"/>
            <a:ext cx="4714875" cy="439102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644853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636074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452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303213"/>
            <a:ext cx="3509963" cy="1290637"/>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170363" y="303213"/>
            <a:ext cx="5964237" cy="6503987"/>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533400" y="1593850"/>
            <a:ext cx="3509963" cy="5213350"/>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1683048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0738" y="5334000"/>
            <a:ext cx="6400800" cy="6302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090738" y="681038"/>
            <a:ext cx="6400800" cy="45720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090738" y="5964238"/>
            <a:ext cx="6400800" cy="8937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504569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a:extLst>
              <a:ext uri="{FF2B5EF4-FFF2-40B4-BE49-F238E27FC236}">
                <a16:creationId xmlns:a16="http://schemas.microsoft.com/office/drawing/2014/main" id="{1EFCD365-16A6-98F3-DA1E-B4E888324BD4}"/>
              </a:ext>
            </a:extLst>
          </p:cNvPr>
          <p:cNvSpPr>
            <a:spLocks noChangeArrowheads="1"/>
          </p:cNvSpPr>
          <p:nvPr/>
        </p:nvSpPr>
        <p:spPr bwMode="auto">
          <a:xfrm>
            <a:off x="0" y="0"/>
            <a:ext cx="10668000" cy="1600200"/>
          </a:xfrm>
          <a:prstGeom prst="rect">
            <a:avLst/>
          </a:prstGeom>
          <a:solidFill>
            <a:srgbClr val="496FB3"/>
          </a:solidFill>
          <a:ln w="9525">
            <a:noFill/>
            <a:miter lim="800000"/>
            <a:headEnd/>
            <a:tailEnd/>
          </a:ln>
          <a:effectLst/>
        </p:spPr>
        <p:txBody>
          <a:bodyPr wrap="none" anchor="ctr"/>
          <a:lstStyle/>
          <a:p>
            <a:pPr>
              <a:buFont typeface="Webdings" charset="2"/>
              <a:buChar char="4"/>
              <a:defRPr/>
            </a:pPr>
            <a:endParaRPr lang="en-US">
              <a:latin typeface="Verdana" charset="0"/>
              <a:ea typeface="+mn-ea"/>
            </a:endParaRPr>
          </a:p>
        </p:txBody>
      </p:sp>
      <p:sp>
        <p:nvSpPr>
          <p:cNvPr id="1027" name="Rectangle 2">
            <a:extLst>
              <a:ext uri="{FF2B5EF4-FFF2-40B4-BE49-F238E27FC236}">
                <a16:creationId xmlns:a16="http://schemas.microsoft.com/office/drawing/2014/main" id="{4BA4E3EB-A97E-2C1C-478E-A58FF646ED6B}"/>
              </a:ext>
            </a:extLst>
          </p:cNvPr>
          <p:cNvSpPr>
            <a:spLocks noGrp="1" noChangeArrowheads="1"/>
          </p:cNvSpPr>
          <p:nvPr>
            <p:ph type="title"/>
          </p:nvPr>
        </p:nvSpPr>
        <p:spPr bwMode="auto">
          <a:xfrm>
            <a:off x="838200" y="609600"/>
            <a:ext cx="8382000" cy="533400"/>
          </a:xfrm>
          <a:prstGeom prst="rect">
            <a:avLst/>
          </a:prstGeom>
          <a:solidFill>
            <a:srgbClr val="496F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04498" tIns="52249" rIns="104498" bIns="52249" numCol="1" anchor="ctr" anchorCtr="0" compatLnSpc="1">
            <a:prstTxWarp prst="textNoShape">
              <a:avLst/>
            </a:prstTxWarp>
          </a:bodyPr>
          <a:lstStyle/>
          <a:p>
            <a:pPr lvl="0"/>
            <a:r>
              <a:rPr lang="en-US" altLang="en-US"/>
              <a:t>Click to edit Master Text Style</a:t>
            </a:r>
          </a:p>
        </p:txBody>
      </p:sp>
    </p:spTree>
  </p:cSld>
  <p:clrMap bg1="lt1" tx1="dk1" bg2="lt2" tx2="dk2" accent1="accent1" accent2="accent2" accent3="accent3" accent4="accent4" accent5="accent5" accent6="accent6" hlink="hlink" folHlink="folHlink"/>
  <p:sldLayoutIdLst>
    <p:sldLayoutId id="2147484012"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 id="2147484014" r:id="rId12"/>
    <p:sldLayoutId id="2147484015" r:id="rId13"/>
    <p:sldLayoutId id="2147484016" r:id="rId14"/>
    <p:sldLayoutId id="2147484017" r:id="rId15"/>
    <p:sldLayoutId id="2147484018" r:id="rId16"/>
    <p:sldLayoutId id="2147484019" r:id="rId17"/>
    <p:sldLayoutId id="2147484020" r:id="rId18"/>
    <p:sldLayoutId id="2147484021" r:id="rId19"/>
    <p:sldLayoutId id="2147484024" r:id="rId20"/>
  </p:sldLayoutIdLst>
  <p:txStyles>
    <p:titleStyle>
      <a:lvl1pPr algn="r" defTabSz="1044575" rtl="0" eaLnBrk="0" fontAlgn="base" hangingPunct="0">
        <a:spcBef>
          <a:spcPct val="0"/>
        </a:spcBef>
        <a:spcAft>
          <a:spcPct val="0"/>
        </a:spcAft>
        <a:defRPr sz="3000" b="1">
          <a:solidFill>
            <a:schemeClr val="bg1"/>
          </a:solidFill>
          <a:latin typeface="+mj-lt"/>
          <a:ea typeface="ＭＳ Ｐゴシック" charset="-128"/>
          <a:cs typeface="ＭＳ Ｐゴシック" charset="-128"/>
        </a:defRPr>
      </a:lvl1pPr>
      <a:lvl2pPr algn="r" defTabSz="1044575" rtl="0" eaLnBrk="0" fontAlgn="base" hangingPunct="0">
        <a:spcBef>
          <a:spcPct val="0"/>
        </a:spcBef>
        <a:spcAft>
          <a:spcPct val="0"/>
        </a:spcAft>
        <a:defRPr sz="3000" b="1">
          <a:solidFill>
            <a:schemeClr val="bg1"/>
          </a:solidFill>
          <a:latin typeface="Calibri" charset="0"/>
          <a:ea typeface="ＭＳ Ｐゴシック" charset="-128"/>
          <a:cs typeface="ＭＳ Ｐゴシック" charset="-128"/>
        </a:defRPr>
      </a:lvl2pPr>
      <a:lvl3pPr algn="r" defTabSz="1044575" rtl="0" eaLnBrk="0" fontAlgn="base" hangingPunct="0">
        <a:spcBef>
          <a:spcPct val="0"/>
        </a:spcBef>
        <a:spcAft>
          <a:spcPct val="0"/>
        </a:spcAft>
        <a:defRPr sz="3000" b="1">
          <a:solidFill>
            <a:schemeClr val="bg1"/>
          </a:solidFill>
          <a:latin typeface="Calibri" charset="0"/>
          <a:ea typeface="ＭＳ Ｐゴシック" charset="-128"/>
          <a:cs typeface="ＭＳ Ｐゴシック" charset="-128"/>
        </a:defRPr>
      </a:lvl3pPr>
      <a:lvl4pPr algn="r" defTabSz="1044575" rtl="0" eaLnBrk="0" fontAlgn="base" hangingPunct="0">
        <a:spcBef>
          <a:spcPct val="0"/>
        </a:spcBef>
        <a:spcAft>
          <a:spcPct val="0"/>
        </a:spcAft>
        <a:defRPr sz="3000" b="1">
          <a:solidFill>
            <a:schemeClr val="bg1"/>
          </a:solidFill>
          <a:latin typeface="Calibri" charset="0"/>
          <a:ea typeface="ＭＳ Ｐゴシック" charset="-128"/>
          <a:cs typeface="ＭＳ Ｐゴシック" charset="-128"/>
        </a:defRPr>
      </a:lvl4pPr>
      <a:lvl5pPr algn="r" defTabSz="1044575" rtl="0" eaLnBrk="0" fontAlgn="base" hangingPunct="0">
        <a:spcBef>
          <a:spcPct val="0"/>
        </a:spcBef>
        <a:spcAft>
          <a:spcPct val="0"/>
        </a:spcAft>
        <a:defRPr sz="3000" b="1">
          <a:solidFill>
            <a:schemeClr val="bg1"/>
          </a:solidFill>
          <a:latin typeface="Calibri" charset="0"/>
          <a:ea typeface="ＭＳ Ｐゴシック" charset="-128"/>
          <a:cs typeface="ＭＳ Ｐゴシック" charset="-128"/>
        </a:defRPr>
      </a:lvl5pPr>
      <a:lvl6pPr marL="457200" algn="l" defTabSz="1044575" rtl="0" eaLnBrk="0" fontAlgn="base" hangingPunct="0">
        <a:spcBef>
          <a:spcPct val="0"/>
        </a:spcBef>
        <a:spcAft>
          <a:spcPct val="0"/>
        </a:spcAft>
        <a:defRPr sz="3000" b="1">
          <a:solidFill>
            <a:schemeClr val="bg1"/>
          </a:solidFill>
          <a:latin typeface="Verdana" charset="0"/>
        </a:defRPr>
      </a:lvl6pPr>
      <a:lvl7pPr marL="914400" algn="l" defTabSz="1044575" rtl="0" eaLnBrk="0" fontAlgn="base" hangingPunct="0">
        <a:spcBef>
          <a:spcPct val="0"/>
        </a:spcBef>
        <a:spcAft>
          <a:spcPct val="0"/>
        </a:spcAft>
        <a:defRPr sz="3000" b="1">
          <a:solidFill>
            <a:schemeClr val="bg1"/>
          </a:solidFill>
          <a:latin typeface="Verdana" charset="0"/>
        </a:defRPr>
      </a:lvl7pPr>
      <a:lvl8pPr marL="1371600" algn="l" defTabSz="1044575" rtl="0" eaLnBrk="0" fontAlgn="base" hangingPunct="0">
        <a:spcBef>
          <a:spcPct val="0"/>
        </a:spcBef>
        <a:spcAft>
          <a:spcPct val="0"/>
        </a:spcAft>
        <a:defRPr sz="3000" b="1">
          <a:solidFill>
            <a:schemeClr val="bg1"/>
          </a:solidFill>
          <a:latin typeface="Verdana" charset="0"/>
        </a:defRPr>
      </a:lvl8pPr>
      <a:lvl9pPr marL="1828800" algn="l" defTabSz="1044575" rtl="0" eaLnBrk="0" fontAlgn="base" hangingPunct="0">
        <a:spcBef>
          <a:spcPct val="0"/>
        </a:spcBef>
        <a:spcAft>
          <a:spcPct val="0"/>
        </a:spcAft>
        <a:defRPr sz="3000" b="1">
          <a:solidFill>
            <a:schemeClr val="bg1"/>
          </a:solidFill>
          <a:latin typeface="Verdana" charset="0"/>
        </a:defRPr>
      </a:lvl9pPr>
    </p:titleStyle>
    <p:bodyStyle>
      <a:lvl1pPr marL="392113" indent="-392113" algn="l" defTabSz="1044575" rtl="0" eaLnBrk="0" fontAlgn="base" hangingPunct="0">
        <a:spcBef>
          <a:spcPct val="20000"/>
        </a:spcBef>
        <a:spcAft>
          <a:spcPct val="0"/>
        </a:spcAft>
        <a:buSzPct val="90000"/>
        <a:buFont typeface="Webdings" pitchFamily="2" charset="2"/>
        <a:buChar char="4"/>
        <a:defRPr sz="2400">
          <a:solidFill>
            <a:schemeClr val="tx1"/>
          </a:solidFill>
          <a:latin typeface="+mn-lt"/>
          <a:ea typeface="ＭＳ Ｐゴシック" charset="-128"/>
          <a:cs typeface="ＭＳ Ｐゴシック" charset="-128"/>
        </a:defRPr>
      </a:lvl1pPr>
      <a:lvl2pPr marL="849313" indent="-327025" algn="l" defTabSz="1044575" rtl="0" eaLnBrk="0" fontAlgn="base" hangingPunct="0">
        <a:spcBef>
          <a:spcPct val="20000"/>
        </a:spcBef>
        <a:spcAft>
          <a:spcPct val="0"/>
        </a:spcAft>
        <a:buSzPct val="70000"/>
        <a:buFont typeface="Webdings" pitchFamily="2" charset="2"/>
        <a:buChar char="4"/>
        <a:defRPr sz="2400">
          <a:solidFill>
            <a:schemeClr val="tx1"/>
          </a:solidFill>
          <a:latin typeface="+mn-lt"/>
          <a:ea typeface="ＭＳ Ｐゴシック" charset="-128"/>
        </a:defRPr>
      </a:lvl2pPr>
      <a:lvl3pPr marL="1306513" indent="-261938" algn="l" defTabSz="1044575" rtl="0" eaLnBrk="0" fontAlgn="base" hangingPunct="0">
        <a:spcBef>
          <a:spcPct val="20000"/>
        </a:spcBef>
        <a:spcAft>
          <a:spcPct val="0"/>
        </a:spcAft>
        <a:buSzPct val="65000"/>
        <a:buFont typeface="Webdings" pitchFamily="2" charset="2"/>
        <a:buChar char="4"/>
        <a:defRPr sz="2000">
          <a:solidFill>
            <a:schemeClr val="tx1"/>
          </a:solidFill>
          <a:latin typeface="+mn-lt"/>
          <a:ea typeface="ＭＳ Ｐゴシック" charset="-128"/>
        </a:defRPr>
      </a:lvl3pPr>
      <a:lvl4pPr marL="1828800" indent="-261938" algn="l" defTabSz="1044575" rtl="0" eaLnBrk="0" fontAlgn="base" hangingPunct="0">
        <a:spcBef>
          <a:spcPct val="20000"/>
        </a:spcBef>
        <a:spcAft>
          <a:spcPct val="0"/>
        </a:spcAft>
        <a:buSzPct val="70000"/>
        <a:buFont typeface="CommonBullets" pitchFamily="34" charset="2"/>
        <a:defRPr sz="2400" b="1">
          <a:solidFill>
            <a:schemeClr val="bg1"/>
          </a:solidFill>
          <a:latin typeface="Arial" charset="0"/>
          <a:ea typeface="ＭＳ Ｐゴシック" charset="-128"/>
        </a:defRPr>
      </a:lvl4pPr>
      <a:lvl5pPr marL="2351088" indent="-260350" algn="l" defTabSz="1044575" rtl="0" eaLnBrk="0" fontAlgn="base" hangingPunct="0">
        <a:spcBef>
          <a:spcPct val="20000"/>
        </a:spcBef>
        <a:spcAft>
          <a:spcPct val="0"/>
        </a:spcAft>
        <a:buSzPct val="70000"/>
        <a:buFont typeface="CommonBullets" pitchFamily="34" charset="2"/>
        <a:defRPr sz="2400" b="1">
          <a:solidFill>
            <a:schemeClr val="bg1"/>
          </a:solidFill>
          <a:latin typeface="Arial" charset="0"/>
          <a:ea typeface="ＭＳ Ｐゴシック" charset="-128"/>
        </a:defRPr>
      </a:lvl5pPr>
      <a:lvl6pPr marL="2808288" indent="-260350" algn="l" defTabSz="1044575" rtl="0" eaLnBrk="0" fontAlgn="base" hangingPunct="0">
        <a:spcBef>
          <a:spcPct val="20000"/>
        </a:spcBef>
        <a:spcAft>
          <a:spcPct val="0"/>
        </a:spcAft>
        <a:buSzPct val="70000"/>
        <a:buFont typeface="CommonBullets" pitchFamily="34" charset="2"/>
        <a:defRPr sz="2400" b="1">
          <a:solidFill>
            <a:schemeClr val="bg1"/>
          </a:solidFill>
          <a:latin typeface="Arial" charset="0"/>
          <a:ea typeface="ＭＳ Ｐゴシック" charset="-128"/>
        </a:defRPr>
      </a:lvl6pPr>
      <a:lvl7pPr marL="3265488" indent="-260350" algn="l" defTabSz="1044575" rtl="0" eaLnBrk="0" fontAlgn="base" hangingPunct="0">
        <a:spcBef>
          <a:spcPct val="20000"/>
        </a:spcBef>
        <a:spcAft>
          <a:spcPct val="0"/>
        </a:spcAft>
        <a:buSzPct val="70000"/>
        <a:buFont typeface="CommonBullets" pitchFamily="34" charset="2"/>
        <a:defRPr sz="2400" b="1">
          <a:solidFill>
            <a:schemeClr val="bg1"/>
          </a:solidFill>
          <a:latin typeface="Arial" charset="0"/>
          <a:ea typeface="ＭＳ Ｐゴシック" charset="-128"/>
        </a:defRPr>
      </a:lvl7pPr>
      <a:lvl8pPr marL="3722688" indent="-260350" algn="l" defTabSz="1044575" rtl="0" eaLnBrk="0" fontAlgn="base" hangingPunct="0">
        <a:spcBef>
          <a:spcPct val="20000"/>
        </a:spcBef>
        <a:spcAft>
          <a:spcPct val="0"/>
        </a:spcAft>
        <a:buSzPct val="70000"/>
        <a:buFont typeface="CommonBullets" pitchFamily="34" charset="2"/>
        <a:defRPr sz="2400" b="1">
          <a:solidFill>
            <a:schemeClr val="bg1"/>
          </a:solidFill>
          <a:latin typeface="Arial" charset="0"/>
          <a:ea typeface="ＭＳ Ｐゴシック" charset="-128"/>
        </a:defRPr>
      </a:lvl8pPr>
      <a:lvl9pPr marL="4179888" indent="-260350" algn="l" defTabSz="1044575" rtl="0" eaLnBrk="0" fontAlgn="base" hangingPunct="0">
        <a:spcBef>
          <a:spcPct val="20000"/>
        </a:spcBef>
        <a:spcAft>
          <a:spcPct val="0"/>
        </a:spcAft>
        <a:buSzPct val="70000"/>
        <a:buFont typeface="CommonBullets" pitchFamily="34" charset="2"/>
        <a:defRPr sz="2400" b="1">
          <a:solidFill>
            <a:schemeClr val="bg1"/>
          </a:solidFill>
          <a:latin typeface="Arial"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webjcli.ncl.ac.uk/2006/issue3/barton-westwood3.html" TargetMode="External"/><Relationship Id="rId2" Type="http://schemas.openxmlformats.org/officeDocument/2006/relationships/notesSlide" Target="../notesSlides/notesSlide18.xml"/><Relationship Id="rId1" Type="http://schemas.openxmlformats.org/officeDocument/2006/relationships/slideLayout" Target="../slideLayouts/slideLayout20.xml"/><Relationship Id="rId5" Type="http://schemas.openxmlformats.org/officeDocument/2006/relationships/hyperlink" Target="https://journals.sagepub.com/doi/abs/10.1177/2322005817700185" TargetMode="External"/><Relationship Id="rId4" Type="http://schemas.openxmlformats.org/officeDocument/2006/relationships/hyperlink" Target="http://www2.warwick.ac.uk/fac/soc/law/elj/jilt/2007_1/maharg_owen"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pmaharg@osgoode.york.ca" TargetMode="External"/><Relationship Id="rId2" Type="http://schemas.openxmlformats.org/officeDocument/2006/relationships/image" Target="../media/image6.jpeg"/><Relationship Id="rId1" Type="http://schemas.openxmlformats.org/officeDocument/2006/relationships/slideLayout" Target="../slideLayouts/slideLayout20.xml"/><Relationship Id="rId4" Type="http://schemas.openxmlformats.org/officeDocument/2006/relationships/hyperlink" Target="https://paulmaharg.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https://www.paulmaharg.com/wp-content/uploads/2025/08/gratian-712x1024.jpg" TargetMode="External"/><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ww.osgoode.yorku.ca/"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www.mmu.ac.uk/about-us/faculties/business-law/law" TargetMode="External"/><Relationship Id="rId4" Type="http://schemas.openxmlformats.org/officeDocument/2006/relationships/hyperlink" Target="https://osgoodepd.ca/"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a:extLst>
              <a:ext uri="{FF2B5EF4-FFF2-40B4-BE49-F238E27FC236}">
                <a16:creationId xmlns:a16="http://schemas.microsoft.com/office/drawing/2014/main" id="{69536203-3CB3-D590-C0E8-899EE4E29CE3}"/>
              </a:ext>
            </a:extLst>
          </p:cNvPr>
          <p:cNvSpPr>
            <a:spLocks noChangeArrowheads="1"/>
          </p:cNvSpPr>
          <p:nvPr/>
        </p:nvSpPr>
        <p:spPr bwMode="auto">
          <a:xfrm>
            <a:off x="666592" y="1981200"/>
            <a:ext cx="9334816" cy="782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4498" tIns="52249" rIns="104498" bIns="52249">
            <a:spAutoFit/>
          </a:bodyPr>
          <a:lstStyle>
            <a:lvl1pPr>
              <a:defRPr sz="2400">
                <a:solidFill>
                  <a:schemeClr val="tx1"/>
                </a:solidFill>
                <a:latin typeface="Verdana" panose="020B0604030504040204" pitchFamily="34" charset="0"/>
                <a:ea typeface="ＭＳ Ｐゴシック" panose="020B0600070205080204" pitchFamily="34" charset="-128"/>
              </a:defRPr>
            </a:lvl1pPr>
            <a:lvl2pPr marL="37931725" indent="-37474525">
              <a:defRPr sz="2400">
                <a:solidFill>
                  <a:schemeClr val="tx1"/>
                </a:solidFill>
                <a:latin typeface="Verdana" panose="020B0604030504040204" pitchFamily="34" charset="0"/>
                <a:ea typeface="ＭＳ Ｐゴシック" panose="020B0600070205080204" pitchFamily="34" charset="-128"/>
              </a:defRPr>
            </a:lvl2pPr>
            <a:lvl3pPr>
              <a:defRPr sz="2400">
                <a:solidFill>
                  <a:schemeClr val="tx1"/>
                </a:solidFill>
                <a:latin typeface="Verdana" panose="020B0604030504040204" pitchFamily="34" charset="0"/>
                <a:ea typeface="ＭＳ Ｐゴシック" panose="020B0600070205080204" pitchFamily="34" charset="-128"/>
              </a:defRPr>
            </a:lvl3pPr>
            <a:lvl4pPr>
              <a:defRPr sz="2400">
                <a:solidFill>
                  <a:schemeClr val="tx1"/>
                </a:solidFill>
                <a:latin typeface="Verdana" panose="020B0604030504040204" pitchFamily="34" charset="0"/>
                <a:ea typeface="ＭＳ Ｐゴシック" panose="020B0600070205080204" pitchFamily="34" charset="-128"/>
              </a:defRPr>
            </a:lvl4pPr>
            <a:lvl5pPr>
              <a:defRPr sz="24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algn="r">
              <a:buFont typeface="Webdings" pitchFamily="2" charset="2"/>
              <a:buNone/>
            </a:pPr>
            <a:r>
              <a:rPr lang="en-US" altLang="en-US" sz="4400" dirty="0">
                <a:latin typeface="+mj-lt"/>
              </a:rPr>
              <a:t>D</a:t>
            </a:r>
            <a:r>
              <a:rPr lang="en-GB" altLang="en-US" sz="4400" dirty="0" err="1">
                <a:latin typeface="+mj-lt"/>
              </a:rPr>
              <a:t>igital</a:t>
            </a:r>
            <a:r>
              <a:rPr lang="en-GB" altLang="en-US" sz="4400" dirty="0">
                <a:latin typeface="+mj-lt"/>
              </a:rPr>
              <a:t> simulations &amp; metacognition</a:t>
            </a:r>
          </a:p>
        </p:txBody>
      </p:sp>
      <p:sp>
        <p:nvSpPr>
          <p:cNvPr id="28675" name="Rectangle 8">
            <a:extLst>
              <a:ext uri="{FF2B5EF4-FFF2-40B4-BE49-F238E27FC236}">
                <a16:creationId xmlns:a16="http://schemas.microsoft.com/office/drawing/2014/main" id="{866AB882-DE07-1668-9323-95932C78B1BA}"/>
              </a:ext>
            </a:extLst>
          </p:cNvPr>
          <p:cNvSpPr>
            <a:spLocks noChangeArrowheads="1"/>
          </p:cNvSpPr>
          <p:nvPr/>
        </p:nvSpPr>
        <p:spPr bwMode="auto">
          <a:xfrm>
            <a:off x="2057400" y="5638800"/>
            <a:ext cx="8229600" cy="1398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498" tIns="52249" rIns="104498" bIns="52249">
            <a:spAutoFit/>
          </a:bodyPr>
          <a:lstStyle>
            <a:lvl1pPr>
              <a:defRPr sz="2400">
                <a:solidFill>
                  <a:schemeClr val="tx1"/>
                </a:solidFill>
                <a:latin typeface="Verdana" panose="020B0604030504040204" pitchFamily="34" charset="0"/>
                <a:ea typeface="ＭＳ Ｐゴシック" panose="020B0600070205080204" pitchFamily="34" charset="-128"/>
              </a:defRPr>
            </a:lvl1pPr>
            <a:lvl2pPr marL="37931725" indent="-37474525">
              <a:defRPr sz="2400">
                <a:solidFill>
                  <a:schemeClr val="tx1"/>
                </a:solidFill>
                <a:latin typeface="Verdana" panose="020B0604030504040204" pitchFamily="34" charset="0"/>
                <a:ea typeface="ＭＳ Ｐゴシック" panose="020B0600070205080204" pitchFamily="34" charset="-128"/>
              </a:defRPr>
            </a:lvl2pPr>
            <a:lvl3pPr>
              <a:defRPr sz="2400">
                <a:solidFill>
                  <a:schemeClr val="tx1"/>
                </a:solidFill>
                <a:latin typeface="Verdana" panose="020B0604030504040204" pitchFamily="34" charset="0"/>
                <a:ea typeface="ＭＳ Ｐゴシック" panose="020B0600070205080204" pitchFamily="34" charset="-128"/>
              </a:defRPr>
            </a:lvl3pPr>
            <a:lvl4pPr>
              <a:defRPr sz="2400">
                <a:solidFill>
                  <a:schemeClr val="tx1"/>
                </a:solidFill>
                <a:latin typeface="Verdana" panose="020B0604030504040204" pitchFamily="34" charset="0"/>
                <a:ea typeface="ＭＳ Ｐゴシック" panose="020B0600070205080204" pitchFamily="34" charset="-128"/>
              </a:defRPr>
            </a:lvl4pPr>
            <a:lvl5pPr>
              <a:defRPr sz="24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algn="r">
              <a:spcBef>
                <a:spcPct val="50000"/>
              </a:spcBef>
              <a:buFont typeface="Webdings" pitchFamily="2" charset="2"/>
              <a:buNone/>
            </a:pPr>
            <a:r>
              <a:rPr lang="en-GB" altLang="en-US" sz="2800" dirty="0">
                <a:solidFill>
                  <a:schemeClr val="bg1"/>
                </a:solidFill>
                <a:latin typeface="+mj-lt"/>
              </a:rPr>
              <a:t>Paul Maharg</a:t>
            </a:r>
            <a:br>
              <a:rPr lang="en-GB" altLang="en-US" sz="2800" dirty="0">
                <a:solidFill>
                  <a:schemeClr val="bg1"/>
                </a:solidFill>
                <a:latin typeface="+mj-lt"/>
              </a:rPr>
            </a:br>
            <a:r>
              <a:rPr lang="en-GB" altLang="en-US" sz="2800" dirty="0">
                <a:solidFill>
                  <a:schemeClr val="bg1"/>
                </a:solidFill>
                <a:latin typeface="+mj-lt"/>
              </a:rPr>
              <a:t>Osgoode Professional Development</a:t>
            </a:r>
            <a:br>
              <a:rPr lang="en-GB" altLang="en-US" sz="2800" dirty="0">
                <a:solidFill>
                  <a:schemeClr val="bg1"/>
                </a:solidFill>
                <a:latin typeface="+mj-lt"/>
              </a:rPr>
            </a:br>
            <a:r>
              <a:rPr lang="en-GB" altLang="en-US" sz="2800" dirty="0">
                <a:solidFill>
                  <a:schemeClr val="bg1"/>
                </a:solidFill>
                <a:latin typeface="+mj-lt"/>
              </a:rPr>
              <a:t>Manchester Met Law School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DD54028-88B3-A5D8-BE12-A599D1743383}"/>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015E800-8A72-B4C2-C4E4-03EBAE133948}"/>
              </a:ext>
            </a:extLst>
          </p:cNvPr>
          <p:cNvSpPr txBox="1"/>
          <p:nvPr/>
        </p:nvSpPr>
        <p:spPr>
          <a:xfrm>
            <a:off x="458650" y="694492"/>
            <a:ext cx="9316565" cy="523220"/>
          </a:xfrm>
          <a:prstGeom prst="rect">
            <a:avLst/>
          </a:prstGeom>
          <a:noFill/>
        </p:spPr>
        <p:txBody>
          <a:bodyPr wrap="square" rtlCol="0">
            <a:spAutoFit/>
          </a:bodyPr>
          <a:lstStyle/>
          <a:p>
            <a:pPr algn="r">
              <a:buNone/>
            </a:pPr>
            <a:r>
              <a:rPr lang="en-US" sz="2800" dirty="0">
                <a:solidFill>
                  <a:schemeClr val="bg1"/>
                </a:solidFill>
                <a:latin typeface="+mj-lt"/>
                <a:cs typeface="Theinhardt Light"/>
              </a:rPr>
              <a:t>supervisor/facilitator page functions (overview)</a:t>
            </a:r>
          </a:p>
        </p:txBody>
      </p:sp>
      <p:sp>
        <p:nvSpPr>
          <p:cNvPr id="7" name="TextBox 6">
            <a:extLst>
              <a:ext uri="{FF2B5EF4-FFF2-40B4-BE49-F238E27FC236}">
                <a16:creationId xmlns:a16="http://schemas.microsoft.com/office/drawing/2014/main" id="{81E0E926-78C9-9958-2B52-EF9495293E34}"/>
              </a:ext>
            </a:extLst>
          </p:cNvPr>
          <p:cNvSpPr txBox="1"/>
          <p:nvPr/>
        </p:nvSpPr>
        <p:spPr>
          <a:xfrm>
            <a:off x="1203134" y="1721768"/>
            <a:ext cx="8955401" cy="5047536"/>
          </a:xfrm>
          <a:prstGeom prst="rect">
            <a:avLst/>
          </a:prstGeom>
          <a:noFill/>
        </p:spPr>
        <p:txBody>
          <a:bodyPr wrap="square" rtlCol="0">
            <a:spAutoFit/>
          </a:bodyPr>
          <a:lstStyle/>
          <a:p>
            <a:pPr marL="342900" indent="-342900">
              <a:spcAft>
                <a:spcPts val="1200"/>
              </a:spcAft>
              <a:buFont typeface="+mj-lt"/>
              <a:buAutoNum type="arabicPeriod"/>
            </a:pPr>
            <a:r>
              <a:rPr lang="en-US" sz="2000" b="1" dirty="0">
                <a:solidFill>
                  <a:schemeClr val="tx2"/>
                </a:solidFill>
                <a:latin typeface="Theinhardt Light"/>
                <a:cs typeface="Theinhardt Light"/>
              </a:rPr>
              <a:t>List of Firms and Matters</a:t>
            </a:r>
            <a:br>
              <a:rPr lang="en-US" sz="2000" b="1" dirty="0">
                <a:solidFill>
                  <a:schemeClr val="tx2"/>
                </a:solidFill>
                <a:latin typeface="Theinhardt Light"/>
                <a:cs typeface="Theinhardt Light"/>
              </a:rPr>
            </a:br>
            <a:r>
              <a:rPr lang="en-US" sz="2000" dirty="0">
                <a:solidFill>
                  <a:schemeClr val="tx2"/>
                </a:solidFill>
                <a:latin typeface="Theinhardt Light"/>
                <a:cs typeface="Theinhardt Light"/>
              </a:rPr>
              <a:t>This page shows the complete list of firms and matters for the tutor to select and enter the firm view for a particular team of students.</a:t>
            </a:r>
          </a:p>
          <a:p>
            <a:pPr marL="342900" indent="-342900">
              <a:spcAft>
                <a:spcPts val="1200"/>
              </a:spcAft>
              <a:buFont typeface="+mj-lt"/>
              <a:buAutoNum type="arabicPeriod"/>
            </a:pPr>
            <a:r>
              <a:rPr lang="en-US" sz="2000" b="1" dirty="0">
                <a:solidFill>
                  <a:schemeClr val="tx2"/>
                </a:solidFill>
                <a:latin typeface="Theinhardt Light"/>
                <a:cs typeface="Theinhardt Light"/>
              </a:rPr>
              <a:t>Firm View</a:t>
            </a:r>
            <a:br>
              <a:rPr lang="en-US" sz="2000" b="1" dirty="0">
                <a:solidFill>
                  <a:schemeClr val="tx2"/>
                </a:solidFill>
                <a:latin typeface="Theinhardt Light"/>
                <a:cs typeface="Theinhardt Light"/>
              </a:rPr>
            </a:br>
            <a:r>
              <a:rPr lang="en-US" sz="2000" dirty="0">
                <a:solidFill>
                  <a:schemeClr val="tx2"/>
                </a:solidFill>
                <a:latin typeface="Theinhardt Light"/>
                <a:cs typeface="Theinhardt Light"/>
              </a:rPr>
              <a:t>The firm view includes a timeline of the firm, a summary of activity, and a conversation summary. Tutors can click on the conversation summary link to reply to a conversation.</a:t>
            </a:r>
          </a:p>
          <a:p>
            <a:pPr marL="342900" indent="-342900">
              <a:spcAft>
                <a:spcPts val="1200"/>
              </a:spcAft>
              <a:buFont typeface="+mj-lt"/>
              <a:buAutoNum type="arabicPeriod"/>
            </a:pPr>
            <a:r>
              <a:rPr lang="en-US" sz="2000" b="1" dirty="0">
                <a:solidFill>
                  <a:schemeClr val="tx2"/>
                </a:solidFill>
                <a:latin typeface="Theinhardt Light"/>
                <a:cs typeface="Theinhardt Light"/>
              </a:rPr>
              <a:t>Firm Calendar / Task Manager Overview</a:t>
            </a:r>
            <a:br>
              <a:rPr lang="en-US" sz="2000" b="1" dirty="0">
                <a:solidFill>
                  <a:schemeClr val="tx2"/>
                </a:solidFill>
                <a:latin typeface="Theinhardt Light"/>
                <a:cs typeface="Theinhardt Light"/>
              </a:rPr>
            </a:br>
            <a:r>
              <a:rPr lang="en-US" sz="2000" dirty="0">
                <a:solidFill>
                  <a:schemeClr val="tx2"/>
                </a:solidFill>
                <a:latin typeface="Theinhardt Light"/>
                <a:cs typeface="Theinhardt Light"/>
              </a:rPr>
              <a:t>The firm calendar/task manager overview lists firm tasks by date. Tutors can also link to view tasks or update and create tasks from this page.</a:t>
            </a:r>
          </a:p>
          <a:p>
            <a:pPr marL="342900" indent="-342900">
              <a:spcAft>
                <a:spcPts val="1200"/>
              </a:spcAft>
              <a:buFont typeface="+mj-lt"/>
              <a:buAutoNum type="arabicPeriod"/>
            </a:pPr>
            <a:r>
              <a:rPr lang="en-US" sz="2000" b="1" dirty="0">
                <a:solidFill>
                  <a:schemeClr val="tx2"/>
                </a:solidFill>
                <a:latin typeface="Theinhardt Light"/>
                <a:cs typeface="Theinhardt Light"/>
              </a:rPr>
              <a:t>View and Update Tasks</a:t>
            </a:r>
            <a:br>
              <a:rPr lang="en-US" sz="2000" b="1" dirty="0">
                <a:solidFill>
                  <a:schemeClr val="tx2"/>
                </a:solidFill>
                <a:latin typeface="Theinhardt Light"/>
                <a:cs typeface="Theinhardt Light"/>
              </a:rPr>
            </a:br>
            <a:r>
              <a:rPr lang="en-US" sz="2000" dirty="0">
                <a:solidFill>
                  <a:schemeClr val="tx2"/>
                </a:solidFill>
                <a:latin typeface="Theinhardt Light"/>
                <a:cs typeface="Theinhardt Light"/>
              </a:rPr>
              <a:t>View and update tasks will show the task name and task description and allow tutors to change the assignee and the due date for the task. Tutors will also be able to add both attachments and comments.</a:t>
            </a:r>
          </a:p>
        </p:txBody>
      </p:sp>
    </p:spTree>
    <p:extLst>
      <p:ext uri="{BB962C8B-B14F-4D97-AF65-F5344CB8AC3E}">
        <p14:creationId xmlns:p14="http://schemas.microsoft.com/office/powerpoint/2010/main" val="1335914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3A30F1F-B866-1D56-DCFB-2C3D2D5325C6}"/>
            </a:ext>
          </a:extLst>
        </p:cNvPr>
        <p:cNvGrpSpPr/>
        <p:nvPr/>
      </p:nvGrpSpPr>
      <p:grpSpPr>
        <a:xfrm>
          <a:off x="0" y="0"/>
          <a:ext cx="0" cy="0"/>
          <a:chOff x="0" y="0"/>
          <a:chExt cx="0" cy="0"/>
        </a:xfrm>
      </p:grpSpPr>
      <p:sp>
        <p:nvSpPr>
          <p:cNvPr id="19457" name="Content Placeholder 1">
            <a:extLst>
              <a:ext uri="{FF2B5EF4-FFF2-40B4-BE49-F238E27FC236}">
                <a16:creationId xmlns:a16="http://schemas.microsoft.com/office/drawing/2014/main" id="{6ADDE250-7EEC-4F9F-FC18-659303F836D1}"/>
              </a:ext>
            </a:extLst>
          </p:cNvPr>
          <p:cNvSpPr>
            <a:spLocks noGrp="1"/>
          </p:cNvSpPr>
          <p:nvPr>
            <p:ph idx="1"/>
          </p:nvPr>
        </p:nvSpPr>
        <p:spPr>
          <a:xfrm>
            <a:off x="0" y="-150440"/>
            <a:ext cx="10668000" cy="8547389"/>
          </a:xfrm>
          <a:solidFill>
            <a:schemeClr val="tx1"/>
          </a:solidFill>
        </p:spPr>
        <p:txBody>
          <a:bodyPr lIns="79370" tIns="39684" rIns="79370" bIns="39684"/>
          <a:lstStyle/>
          <a:p>
            <a:pPr marL="571494" indent="-571494">
              <a:buFont typeface="+mj-lt"/>
              <a:buAutoNum type="arabicPeriod"/>
              <a:defRPr/>
            </a:pPr>
            <a:endParaRPr lang="en-US" altLang="en-US" sz="3556" dirty="0">
              <a:solidFill>
                <a:schemeClr val="bg1"/>
              </a:solidFill>
              <a:cs typeface="Calibri" charset="0"/>
            </a:endParaRPr>
          </a:p>
          <a:p>
            <a:pPr marL="571494" indent="-571494">
              <a:buFont typeface="+mj-lt"/>
              <a:buAutoNum type="arabicPeriod"/>
              <a:defRPr/>
            </a:pPr>
            <a:endParaRPr lang="en-US" altLang="en-US" sz="3556" dirty="0">
              <a:solidFill>
                <a:schemeClr val="bg1"/>
              </a:solidFill>
              <a:cs typeface="Calibri" charset="0"/>
            </a:endParaRPr>
          </a:p>
          <a:p>
            <a:pPr marL="571494" indent="-571494">
              <a:buFont typeface="+mj-lt"/>
              <a:buAutoNum type="arabicPeriod"/>
              <a:defRPr/>
            </a:pPr>
            <a:endParaRPr lang="en-US" altLang="en-US" sz="3556" dirty="0">
              <a:solidFill>
                <a:schemeClr val="bg1"/>
              </a:solidFill>
              <a:cs typeface="Calibri" charset="0"/>
            </a:endParaRPr>
          </a:p>
          <a:p>
            <a:pPr marL="0" indent="0" algn="ctr">
              <a:buNone/>
              <a:defRPr/>
            </a:pPr>
            <a:r>
              <a:rPr lang="en-US" altLang="en-US" sz="4000" dirty="0">
                <a:solidFill>
                  <a:schemeClr val="bg1"/>
                </a:solidFill>
                <a:cs typeface="Calibri" charset="0"/>
              </a:rPr>
              <a:t>  Two examples of sims: </a:t>
            </a:r>
            <a:br>
              <a:rPr lang="en-US" altLang="en-US" sz="4000" dirty="0">
                <a:solidFill>
                  <a:schemeClr val="bg1"/>
                </a:solidFill>
                <a:cs typeface="Calibri" charset="0"/>
              </a:rPr>
            </a:br>
            <a:r>
              <a:rPr lang="en-US" altLang="en-US" sz="4000" dirty="0">
                <a:solidFill>
                  <a:schemeClr val="bg1"/>
                </a:solidFill>
                <a:cs typeface="Calibri" charset="0"/>
              </a:rPr>
              <a:t>Personal Injury transaction</a:t>
            </a:r>
            <a:br>
              <a:rPr lang="en-US" altLang="en-US" sz="4000" dirty="0">
                <a:solidFill>
                  <a:schemeClr val="bg1"/>
                </a:solidFill>
                <a:cs typeface="Calibri" charset="0"/>
              </a:rPr>
            </a:br>
            <a:r>
              <a:rPr lang="en-US" altLang="en-US" sz="4000" dirty="0">
                <a:solidFill>
                  <a:schemeClr val="bg1"/>
                </a:solidFill>
                <a:cs typeface="Calibri" charset="0"/>
              </a:rPr>
              <a:t>&amp; </a:t>
            </a:r>
            <a:br>
              <a:rPr lang="en-US" altLang="en-US" sz="4000" dirty="0">
                <a:solidFill>
                  <a:schemeClr val="bg1"/>
                </a:solidFill>
                <a:cs typeface="Calibri" charset="0"/>
              </a:rPr>
            </a:br>
            <a:r>
              <a:rPr lang="en-US" altLang="en-US" sz="4000" dirty="0">
                <a:solidFill>
                  <a:schemeClr val="bg1"/>
                </a:solidFill>
                <a:cs typeface="Calibri" charset="0"/>
              </a:rPr>
              <a:t>ALIAS</a:t>
            </a:r>
            <a:endParaRPr lang="en-US" altLang="en-US" dirty="0">
              <a:solidFill>
                <a:schemeClr val="tx2"/>
              </a:solidFill>
              <a:latin typeface="Verdana" charset="0"/>
              <a:ea typeface="ＭＳ Ｐゴシック" charset="-128"/>
              <a:cs typeface="Calibri" charset="0"/>
            </a:endParaRPr>
          </a:p>
        </p:txBody>
      </p:sp>
      <p:sp>
        <p:nvSpPr>
          <p:cNvPr id="17410" name="Rectangle 2">
            <a:extLst>
              <a:ext uri="{FF2B5EF4-FFF2-40B4-BE49-F238E27FC236}">
                <a16:creationId xmlns:a16="http://schemas.microsoft.com/office/drawing/2014/main" id="{EACFBF57-9DB4-0FB4-3730-22301AC39C69}"/>
              </a:ext>
            </a:extLst>
          </p:cNvPr>
          <p:cNvSpPr>
            <a:spLocks noChangeArrowheads="1"/>
          </p:cNvSpPr>
          <p:nvPr/>
        </p:nvSpPr>
        <p:spPr bwMode="auto">
          <a:xfrm>
            <a:off x="807861" y="2621139"/>
            <a:ext cx="8777111" cy="66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370" tIns="39684" rIns="79370" bIns="39684">
            <a:spAutoFit/>
          </a:bodyPr>
          <a:lstStyle>
            <a:lvl1pPr>
              <a:spcBef>
                <a:spcPct val="20000"/>
              </a:spcBef>
              <a:buChar char="•"/>
              <a:defRPr sz="28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 typeface="Webdings" pitchFamily="2" charset="2"/>
              <a:buNone/>
            </a:pPr>
            <a:r>
              <a:rPr lang="en-US" altLang="en-US" sz="3778" b="1">
                <a:solidFill>
                  <a:schemeClr val="bg1"/>
                </a:solidFill>
                <a:latin typeface="Arial" panose="020B0604020202020204" pitchFamily="34" charset="0"/>
                <a:cs typeface="Calibri" panose="020F0502020204030204" pitchFamily="34" charset="0"/>
              </a:rPr>
              <a:t>	</a:t>
            </a:r>
          </a:p>
        </p:txBody>
      </p:sp>
    </p:spTree>
    <p:extLst>
      <p:ext uri="{BB962C8B-B14F-4D97-AF65-F5344CB8AC3E}">
        <p14:creationId xmlns:p14="http://schemas.microsoft.com/office/powerpoint/2010/main" val="2416691686"/>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5EBF746E-2F07-4C70-3733-6B40BFA875B1}"/>
              </a:ext>
            </a:extLst>
          </p:cNvPr>
          <p:cNvSpPr>
            <a:spLocks noGrp="1" noChangeArrowheads="1"/>
          </p:cNvSpPr>
          <p:nvPr>
            <p:ph type="title"/>
          </p:nvPr>
        </p:nvSpPr>
        <p:spPr>
          <a:xfrm>
            <a:off x="1525588" y="641648"/>
            <a:ext cx="8380412" cy="533400"/>
          </a:xfrm>
        </p:spPr>
        <p:txBody>
          <a:bodyPr/>
          <a:lstStyle/>
          <a:p>
            <a:r>
              <a:rPr lang="en-GB" altLang="en-US" dirty="0">
                <a:ea typeface="ＭＳ Ｐゴシック" panose="020B0600070205080204" pitchFamily="34" charset="-128"/>
              </a:rPr>
              <a:t>Example 1</a:t>
            </a:r>
            <a:r>
              <a:rPr lang="en-GB" altLang="en-US" b="0" dirty="0">
                <a:ea typeface="ＭＳ Ｐゴシック" panose="020B0600070205080204" pitchFamily="34" charset="-128"/>
              </a:rPr>
              <a:t>: personal injury </a:t>
            </a:r>
            <a:r>
              <a:rPr lang="en-US" altLang="en-US" b="0" dirty="0">
                <a:ea typeface="ＭＳ Ｐゴシック" panose="020B0600070205080204" pitchFamily="34" charset="-128"/>
              </a:rPr>
              <a:t>negotiation project </a:t>
            </a:r>
            <a:br>
              <a:rPr lang="en-US" altLang="en-US" b="0" dirty="0">
                <a:ea typeface="ＭＳ Ｐゴシック" panose="020B0600070205080204" pitchFamily="34" charset="-128"/>
              </a:rPr>
            </a:br>
            <a:r>
              <a:rPr lang="en-US" altLang="en-US" b="0" dirty="0">
                <a:ea typeface="ＭＳ Ｐゴシック" panose="020B0600070205080204" pitchFamily="34" charset="-128"/>
              </a:rPr>
              <a:t>Diploma in Professional Legal Practice</a:t>
            </a:r>
            <a:br>
              <a:rPr lang="en-US" altLang="en-US" b="0" dirty="0">
                <a:ea typeface="ＭＳ Ｐゴシック" panose="020B0600070205080204" pitchFamily="34" charset="-128"/>
              </a:rPr>
            </a:br>
            <a:r>
              <a:rPr lang="en-US" altLang="en-US" b="0" dirty="0">
                <a:ea typeface="ＭＳ Ｐゴシック" panose="020B0600070205080204" pitchFamily="34" charset="-128"/>
              </a:rPr>
              <a:t>Glasgow Graduate School of Law (2000-2014)</a:t>
            </a:r>
          </a:p>
        </p:txBody>
      </p:sp>
      <p:sp>
        <p:nvSpPr>
          <p:cNvPr id="71683" name="Rectangle 3">
            <a:extLst>
              <a:ext uri="{FF2B5EF4-FFF2-40B4-BE49-F238E27FC236}">
                <a16:creationId xmlns:a16="http://schemas.microsoft.com/office/drawing/2014/main" id="{15FE7202-DD9D-9831-593E-89EF4226704A}"/>
              </a:ext>
            </a:extLst>
          </p:cNvPr>
          <p:cNvSpPr>
            <a:spLocks noGrp="1" noChangeArrowheads="1"/>
          </p:cNvSpPr>
          <p:nvPr>
            <p:ph type="body" idx="1"/>
          </p:nvPr>
        </p:nvSpPr>
        <p:spPr bwMode="auto">
          <a:xfrm>
            <a:off x="800100" y="1793776"/>
            <a:ext cx="9067800"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0"/>
              </a:spcBef>
              <a:buFont typeface="Webdings" pitchFamily="2" charset="2"/>
              <a:buNone/>
            </a:pPr>
            <a:r>
              <a:rPr lang="en-GB" altLang="en-US" b="1" dirty="0">
                <a:solidFill>
                  <a:schemeClr val="tx2"/>
                </a:solidFill>
                <a:latin typeface="Aptos" panose="020B0004020202020204" pitchFamily="34" charset="0"/>
                <a:ea typeface="ＭＳ Ｐゴシック" panose="020B0600070205080204" pitchFamily="34" charset="-128"/>
              </a:rPr>
              <a:t>Assessment outcomes</a:t>
            </a:r>
          </a:p>
          <a:p>
            <a:pPr>
              <a:spcBef>
                <a:spcPts val="0"/>
              </a:spcBef>
              <a:buFont typeface="Webdings" pitchFamily="2" charset="2"/>
              <a:buNone/>
            </a:pPr>
            <a:endParaRPr lang="en-GB" altLang="en-US" dirty="0">
              <a:solidFill>
                <a:schemeClr val="tx2"/>
              </a:solidFill>
              <a:latin typeface="Aptos" panose="020B0004020202020204" pitchFamily="34" charset="0"/>
              <a:ea typeface="ＭＳ Ｐゴシック" panose="020B0600070205080204" pitchFamily="34" charset="-128"/>
            </a:endParaRPr>
          </a:p>
          <a:p>
            <a:pPr>
              <a:spcBef>
                <a:spcPts val="0"/>
              </a:spcBef>
              <a:buFont typeface="Arial" panose="020B0604020202020204" pitchFamily="34" charset="0"/>
              <a:buChar char="•"/>
            </a:pPr>
            <a:r>
              <a:rPr lang="en-GB" altLang="en-US" dirty="0">
                <a:solidFill>
                  <a:schemeClr val="tx2"/>
                </a:solidFill>
                <a:latin typeface="Aptos" panose="020B0004020202020204" pitchFamily="34" charset="0"/>
                <a:ea typeface="ＭＳ Ｐゴシック" panose="020B0600070205080204" pitchFamily="34" charset="-128"/>
              </a:rPr>
              <a:t>Students in firms of four were required to:</a:t>
            </a:r>
          </a:p>
          <a:p>
            <a:pPr lvl="1">
              <a:spcBef>
                <a:spcPts val="0"/>
              </a:spcBef>
              <a:buFont typeface="Arial" panose="020B0604020202020204" pitchFamily="34" charset="0"/>
              <a:buChar char="•"/>
            </a:pPr>
            <a:r>
              <a:rPr lang="en-GB" altLang="en-US" dirty="0">
                <a:solidFill>
                  <a:schemeClr val="tx2"/>
                </a:solidFill>
                <a:latin typeface="Aptos" panose="020B0004020202020204" pitchFamily="34" charset="0"/>
                <a:ea typeface="ＭＳ Ｐゴシック" panose="020B0600070205080204" pitchFamily="34" charset="-128"/>
              </a:rPr>
              <a:t>complete the PI transaction on behalf of their client</a:t>
            </a:r>
          </a:p>
          <a:p>
            <a:pPr lvl="1">
              <a:spcBef>
                <a:spcPts val="0"/>
              </a:spcBef>
              <a:buFont typeface="Arial" panose="020B0604020202020204" pitchFamily="34" charset="0"/>
              <a:buChar char="•"/>
            </a:pPr>
            <a:r>
              <a:rPr lang="en-GB" altLang="en-US" dirty="0">
                <a:solidFill>
                  <a:schemeClr val="tx2"/>
                </a:solidFill>
                <a:latin typeface="Aptos" panose="020B0004020202020204" pitchFamily="34" charset="0"/>
                <a:ea typeface="ＭＳ Ｐゴシック" panose="020B0600070205080204" pitchFamily="34" charset="-128"/>
              </a:rPr>
              <a:t>write a reflective report collectively on the experience</a:t>
            </a:r>
          </a:p>
          <a:p>
            <a:pPr>
              <a:spcBef>
                <a:spcPts val="0"/>
              </a:spcBef>
              <a:buFont typeface="Webdings" pitchFamily="2" charset="2"/>
              <a:buNone/>
            </a:pPr>
            <a:endParaRPr lang="en-GB" altLang="en-US" dirty="0">
              <a:solidFill>
                <a:schemeClr val="tx2"/>
              </a:solidFill>
              <a:latin typeface="Aptos" panose="020B0004020202020204" pitchFamily="34" charset="0"/>
              <a:ea typeface="ＭＳ Ｐゴシック" panose="020B0600070205080204" pitchFamily="34" charset="-128"/>
            </a:endParaRPr>
          </a:p>
          <a:p>
            <a:pPr>
              <a:spcBef>
                <a:spcPts val="0"/>
              </a:spcBef>
              <a:buFont typeface="Arial" panose="020B0604020202020204" pitchFamily="34" charset="0"/>
              <a:buChar char="•"/>
            </a:pPr>
            <a:r>
              <a:rPr lang="en-GB" altLang="en-US" dirty="0">
                <a:solidFill>
                  <a:schemeClr val="tx2"/>
                </a:solidFill>
                <a:latin typeface="Aptos" panose="020B0004020202020204" pitchFamily="34" charset="0"/>
                <a:ea typeface="ＭＳ Ｐゴシック" panose="020B0600070205080204" pitchFamily="34" charset="-128"/>
              </a:rPr>
              <a:t>We required from each student firm a case file body of evidence to specified standards, consisting of:</a:t>
            </a:r>
          </a:p>
          <a:p>
            <a:pPr lvl="1">
              <a:spcBef>
                <a:spcPts val="0"/>
              </a:spcBef>
              <a:buFont typeface="Arial" panose="020B0604020202020204" pitchFamily="34" charset="0"/>
              <a:buChar char="•"/>
            </a:pPr>
            <a:r>
              <a:rPr lang="en-GB" altLang="en-US" i="1" dirty="0">
                <a:solidFill>
                  <a:schemeClr val="tx2"/>
                </a:solidFill>
                <a:latin typeface="Aptos" panose="020B0004020202020204" pitchFamily="34" charset="0"/>
                <a:ea typeface="ＭＳ Ｐゴシック" panose="020B0600070205080204" pitchFamily="34" charset="-128"/>
              </a:rPr>
              <a:t>fact-finding</a:t>
            </a:r>
            <a:r>
              <a:rPr lang="en-GB" altLang="en-US" dirty="0">
                <a:solidFill>
                  <a:schemeClr val="tx2"/>
                </a:solidFill>
                <a:latin typeface="Aptos" panose="020B0004020202020204" pitchFamily="34" charset="0"/>
                <a:ea typeface="ＭＳ Ｐゴシック" panose="020B0600070205080204" pitchFamily="34" charset="-128"/>
              </a:rPr>
              <a:t> – from information, documents, fictional characters</a:t>
            </a:r>
          </a:p>
          <a:p>
            <a:pPr lvl="1">
              <a:spcBef>
                <a:spcPts val="0"/>
              </a:spcBef>
              <a:buFont typeface="Arial" panose="020B0604020202020204" pitchFamily="34" charset="0"/>
              <a:buChar char="•"/>
            </a:pPr>
            <a:r>
              <a:rPr lang="en-GB" altLang="en-US" i="1" dirty="0">
                <a:solidFill>
                  <a:schemeClr val="tx2"/>
                </a:solidFill>
                <a:latin typeface="Aptos" panose="020B0004020202020204" pitchFamily="34" charset="0"/>
                <a:ea typeface="ＭＳ Ｐゴシック" panose="020B0600070205080204" pitchFamily="34" charset="-128"/>
              </a:rPr>
              <a:t>professional legal research</a:t>
            </a:r>
            <a:r>
              <a:rPr lang="en-GB" altLang="en-US" dirty="0">
                <a:solidFill>
                  <a:schemeClr val="tx2"/>
                </a:solidFill>
                <a:latin typeface="Aptos" panose="020B0004020202020204" pitchFamily="34" charset="0"/>
                <a:ea typeface="ＭＳ Ｐゴシック" panose="020B0600070205080204" pitchFamily="34" charset="-128"/>
              </a:rPr>
              <a:t> – using LN + </a:t>
            </a:r>
            <a:r>
              <a:rPr lang="en-GB" altLang="en-US" dirty="0" err="1">
                <a:solidFill>
                  <a:schemeClr val="tx2"/>
                </a:solidFill>
                <a:latin typeface="Aptos" panose="020B0004020202020204" pitchFamily="34" charset="0"/>
                <a:ea typeface="ＭＳ Ｐゴシック" panose="020B0600070205080204" pitchFamily="34" charset="-128"/>
              </a:rPr>
              <a:t>paperworld</a:t>
            </a:r>
            <a:r>
              <a:rPr lang="en-GB" altLang="en-US" dirty="0">
                <a:solidFill>
                  <a:schemeClr val="tx2"/>
                </a:solidFill>
                <a:latin typeface="Aptos" panose="020B0004020202020204" pitchFamily="34" charset="0"/>
                <a:ea typeface="ＭＳ Ｐゴシック" panose="020B0600070205080204" pitchFamily="34" charset="-128"/>
              </a:rPr>
              <a:t> sources</a:t>
            </a:r>
          </a:p>
          <a:p>
            <a:pPr lvl="1">
              <a:spcBef>
                <a:spcPts val="0"/>
              </a:spcBef>
              <a:buFont typeface="Arial" panose="020B0604020202020204" pitchFamily="34" charset="0"/>
              <a:buChar char="•"/>
            </a:pPr>
            <a:r>
              <a:rPr lang="en-GB" altLang="en-US" i="1" dirty="0">
                <a:solidFill>
                  <a:schemeClr val="tx2"/>
                </a:solidFill>
                <a:latin typeface="Aptos" panose="020B0004020202020204" pitchFamily="34" charset="0"/>
                <a:ea typeface="ＭＳ Ｐゴシック" panose="020B0600070205080204" pitchFamily="34" charset="-128"/>
              </a:rPr>
              <a:t>formation of negotiation strategy</a:t>
            </a:r>
            <a:r>
              <a:rPr lang="en-GB" altLang="en-US" dirty="0">
                <a:solidFill>
                  <a:schemeClr val="tx2"/>
                </a:solidFill>
                <a:latin typeface="Aptos" panose="020B0004020202020204" pitchFamily="34" charset="0"/>
                <a:ea typeface="ＭＳ Ｐゴシック" panose="020B0600070205080204" pitchFamily="34" charset="-128"/>
              </a:rPr>
              <a:t> – extending range of earlier learnings</a:t>
            </a:r>
          </a:p>
          <a:p>
            <a:pPr lvl="1">
              <a:spcBef>
                <a:spcPts val="0"/>
              </a:spcBef>
              <a:buFont typeface="Arial" panose="020B0604020202020204" pitchFamily="34" charset="0"/>
              <a:buChar char="•"/>
            </a:pPr>
            <a:r>
              <a:rPr lang="en-GB" altLang="en-US" i="1" dirty="0">
                <a:solidFill>
                  <a:schemeClr val="tx2"/>
                </a:solidFill>
                <a:latin typeface="Aptos" panose="020B0004020202020204" pitchFamily="34" charset="0"/>
                <a:ea typeface="ＭＳ Ｐゴシック" panose="020B0600070205080204" pitchFamily="34" charset="-128"/>
              </a:rPr>
              <a:t>performance of strategy</a:t>
            </a:r>
            <a:r>
              <a:rPr lang="en-GB" altLang="en-US" dirty="0">
                <a:solidFill>
                  <a:schemeClr val="tx2"/>
                </a:solidFill>
                <a:latin typeface="Aptos" panose="020B0004020202020204" pitchFamily="34" charset="0"/>
                <a:ea typeface="ＭＳ Ｐゴシック" panose="020B0600070205080204" pitchFamily="34" charset="-128"/>
              </a:rPr>
              <a:t> – </a:t>
            </a:r>
            <a:r>
              <a:rPr lang="en-US" altLang="en-US" dirty="0">
                <a:solidFill>
                  <a:schemeClr val="tx2"/>
                </a:solidFill>
                <a:latin typeface="Aptos" panose="020B0004020202020204" pitchFamily="34" charset="0"/>
                <a:ea typeface="ＭＳ Ｐゴシック" panose="020B0600070205080204" pitchFamily="34" charset="-128"/>
              </a:rPr>
              <a:t>correspondence + optional f2f meeting, recorded</a:t>
            </a:r>
          </a:p>
          <a:p>
            <a:endParaRPr lang="en-GB" altLang="en-US" dirty="0">
              <a:solidFill>
                <a:schemeClr val="tx2"/>
              </a:solidFill>
              <a:latin typeface="Aptos" panose="020B0004020202020204" pitchFamily="34" charset="0"/>
              <a:ea typeface="ＭＳ Ｐゴシック" panose="020B0600070205080204" pitchFamily="34" charset="-128"/>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C678F3AF-7885-ECBD-0384-1A7AAC8E8330}"/>
              </a:ext>
            </a:extLst>
          </p:cNvPr>
          <p:cNvSpPr>
            <a:spLocks noGrp="1" noChangeArrowheads="1"/>
          </p:cNvSpPr>
          <p:nvPr>
            <p:ph type="title" idx="4294967295"/>
          </p:nvPr>
        </p:nvSpPr>
        <p:spPr>
          <a:xfrm>
            <a:off x="1525588" y="609600"/>
            <a:ext cx="8380412" cy="533400"/>
          </a:xfrm>
        </p:spPr>
        <p:txBody>
          <a:bodyPr/>
          <a:lstStyle/>
          <a:p>
            <a:r>
              <a:rPr lang="en-GB" altLang="en-US" b="0" dirty="0">
                <a:ea typeface="ＭＳ Ｐゴシック" panose="020B0600070205080204" pitchFamily="34" charset="-128"/>
              </a:rPr>
              <a:t>course structure</a:t>
            </a:r>
            <a:endParaRPr lang="en-US" altLang="en-US" b="0" dirty="0">
              <a:ea typeface="ＭＳ Ｐゴシック" panose="020B0600070205080204" pitchFamily="34" charset="-128"/>
            </a:endParaRPr>
          </a:p>
        </p:txBody>
      </p:sp>
      <p:sp>
        <p:nvSpPr>
          <p:cNvPr id="69635" name="Rectangle 3">
            <a:extLst>
              <a:ext uri="{FF2B5EF4-FFF2-40B4-BE49-F238E27FC236}">
                <a16:creationId xmlns:a16="http://schemas.microsoft.com/office/drawing/2014/main" id="{A078048F-9874-1C6D-DD7C-D1E033395A25}"/>
              </a:ext>
            </a:extLst>
          </p:cNvPr>
          <p:cNvSpPr>
            <a:spLocks noGrp="1" noChangeArrowheads="1"/>
          </p:cNvSpPr>
          <p:nvPr>
            <p:ph type="body" idx="1"/>
          </p:nvPr>
        </p:nvSpPr>
        <p:spPr bwMode="auto">
          <a:xfrm>
            <a:off x="800100" y="1793776"/>
            <a:ext cx="9067800"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Char char="•"/>
            </a:pPr>
            <a:r>
              <a:rPr lang="en-US" altLang="en-US" dirty="0">
                <a:solidFill>
                  <a:schemeClr val="tx2"/>
                </a:solidFill>
                <a:latin typeface="Aptos" panose="020B0004020202020204" pitchFamily="34" charset="0"/>
                <a:ea typeface="ＭＳ Ｐゴシック" panose="020B0600070205080204" pitchFamily="34" charset="-128"/>
              </a:rPr>
              <a:t>272 students, 68 virtual firms of four students in each, 8 anonymous information sources – SIMs – Sim Information Managers, playing around 12 fictional characters</a:t>
            </a:r>
          </a:p>
          <a:p>
            <a:pPr>
              <a:buFont typeface="Arial" panose="020B0604020202020204" pitchFamily="34" charset="0"/>
              <a:buChar char="•"/>
            </a:pPr>
            <a:r>
              <a:rPr lang="en-US" altLang="en-US" dirty="0">
                <a:solidFill>
                  <a:schemeClr val="tx2"/>
                </a:solidFill>
                <a:latin typeface="Aptos" panose="020B0004020202020204" pitchFamily="34" charset="0"/>
                <a:ea typeface="ＭＳ Ｐゴシック" panose="020B0600070205080204" pitchFamily="34" charset="-128"/>
              </a:rPr>
              <a:t>68 document sets, 34 transactions, based on same narrative</a:t>
            </a:r>
          </a:p>
          <a:p>
            <a:pPr>
              <a:buFont typeface="Arial" panose="020B0604020202020204" pitchFamily="34" charset="0"/>
              <a:buChar char="•"/>
            </a:pPr>
            <a:r>
              <a:rPr lang="en-US" altLang="en-US" dirty="0">
                <a:solidFill>
                  <a:schemeClr val="tx2"/>
                </a:solidFill>
                <a:latin typeface="Aptos" panose="020B0004020202020204" pitchFamily="34" charset="0"/>
                <a:ea typeface="ＭＳ Ｐゴシック" panose="020B0600070205080204" pitchFamily="34" charset="-128"/>
              </a:rPr>
              <a:t>Each scenario had embedded variables, called from a document server, making it </a:t>
            </a:r>
            <a:r>
              <a:rPr lang="en-US" altLang="en-US" i="1" dirty="0">
                <a:solidFill>
                  <a:schemeClr val="tx2"/>
                </a:solidFill>
                <a:latin typeface="Aptos" panose="020B0004020202020204" pitchFamily="34" charset="0"/>
                <a:ea typeface="ＭＳ Ｐゴシック" panose="020B0600070205080204" pitchFamily="34" charset="-128"/>
              </a:rPr>
              <a:t>similar, but also unique in critical ways</a:t>
            </a:r>
          </a:p>
          <a:p>
            <a:pPr>
              <a:buFont typeface="Arial" panose="020B0604020202020204" pitchFamily="34" charset="0"/>
              <a:buChar char="•"/>
            </a:pPr>
            <a:r>
              <a:rPr lang="en-US" altLang="en-US" dirty="0">
                <a:solidFill>
                  <a:schemeClr val="tx2"/>
                </a:solidFill>
                <a:latin typeface="Aptos" panose="020B0004020202020204" pitchFamily="34" charset="0"/>
                <a:ea typeface="ＭＳ Ｐゴシック" panose="020B0600070205080204" pitchFamily="34" charset="-128"/>
              </a:rPr>
              <a:t>students had 12 weeks to achieve settlement</a:t>
            </a:r>
          </a:p>
          <a:p>
            <a:pPr>
              <a:buFont typeface="Arial" panose="020B0604020202020204" pitchFamily="34" charset="0"/>
              <a:buChar char="•"/>
            </a:pPr>
            <a:r>
              <a:rPr lang="en-US" altLang="en-US" dirty="0">
                <a:solidFill>
                  <a:schemeClr val="tx2"/>
                </a:solidFill>
                <a:latin typeface="Aptos" panose="020B0004020202020204" pitchFamily="34" charset="0"/>
                <a:ea typeface="ＭＳ Ｐゴシック" panose="020B0600070205080204" pitchFamily="34" charset="-128"/>
              </a:rPr>
              <a:t>introductory &amp; feedback lectures</a:t>
            </a:r>
          </a:p>
          <a:p>
            <a:pPr>
              <a:buFont typeface="Arial" panose="020B0604020202020204" pitchFamily="34" charset="0"/>
              <a:buChar char="•"/>
            </a:pPr>
            <a:r>
              <a:rPr lang="en-US" altLang="en-US" dirty="0">
                <a:solidFill>
                  <a:schemeClr val="tx2"/>
                </a:solidFill>
                <a:latin typeface="Aptos" panose="020B0004020202020204" pitchFamily="34" charset="0"/>
                <a:ea typeface="ＭＳ Ｐゴシック" panose="020B0600070205080204" pitchFamily="34" charset="-128"/>
              </a:rPr>
              <a:t>discussion forums</a:t>
            </a:r>
          </a:p>
          <a:p>
            <a:pPr>
              <a:buFont typeface="Arial" panose="020B0604020202020204" pitchFamily="34" charset="0"/>
              <a:buChar char="•"/>
            </a:pPr>
            <a:r>
              <a:rPr lang="en-US" altLang="en-US" dirty="0">
                <a:solidFill>
                  <a:schemeClr val="tx2"/>
                </a:solidFill>
                <a:latin typeface="Aptos" panose="020B0004020202020204" pitchFamily="34" charset="0"/>
                <a:ea typeface="ＭＳ Ｐゴシック" panose="020B0600070205080204" pitchFamily="34" charset="-128"/>
              </a:rPr>
              <a:t>FAQs &amp; transaction guideline flowcharts; suggested reading</a:t>
            </a:r>
          </a:p>
          <a:p>
            <a:pPr>
              <a:buFont typeface="Arial" panose="020B0604020202020204" pitchFamily="34" charset="0"/>
              <a:buChar char="•"/>
            </a:pPr>
            <a:r>
              <a:rPr lang="en-US" altLang="en-US" dirty="0">
                <a:solidFill>
                  <a:schemeClr val="tx2"/>
                </a:solidFill>
                <a:latin typeface="Aptos" panose="020B0004020202020204" pitchFamily="34" charset="0"/>
                <a:ea typeface="ＭＳ Ｐゴシック" panose="020B0600070205080204" pitchFamily="34" charset="-128"/>
              </a:rPr>
              <a:t>voluntary face-to-face surgeries with a PI solicitor</a:t>
            </a:r>
          </a:p>
          <a:p>
            <a:pPr>
              <a:buFont typeface="Arial" panose="020B0604020202020204" pitchFamily="34" charset="0"/>
              <a:buChar char="•"/>
            </a:pPr>
            <a:r>
              <a:rPr lang="en-US" altLang="en-US" b="1" dirty="0">
                <a:solidFill>
                  <a:schemeClr val="tx2"/>
                </a:solidFill>
                <a:latin typeface="Aptos" panose="020B0004020202020204" pitchFamily="34" charset="0"/>
                <a:ea typeface="ＭＳ Ｐゴシック" panose="020B0600070205080204" pitchFamily="34" charset="-128"/>
              </a:rPr>
              <a:t>No other academic or professional resource structures</a:t>
            </a:r>
            <a:endParaRPr lang="en-GB" altLang="en-US" b="1" dirty="0">
              <a:solidFill>
                <a:schemeClr val="tx2"/>
              </a:solidFill>
              <a:latin typeface="Aptos" panose="020B0004020202020204" pitchFamily="34" charset="0"/>
              <a:ea typeface="ＭＳ Ｐゴシック" panose="020B0600070205080204" pitchFamily="34" charset="-128"/>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a:extLst>
              <a:ext uri="{FF2B5EF4-FFF2-40B4-BE49-F238E27FC236}">
                <a16:creationId xmlns:a16="http://schemas.microsoft.com/office/drawing/2014/main" id="{1B155601-B91E-844C-39D4-3BDDDDB252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668000" cy="756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2" name="TextBox 1">
            <a:extLst>
              <a:ext uri="{FF2B5EF4-FFF2-40B4-BE49-F238E27FC236}">
                <a16:creationId xmlns:a16="http://schemas.microsoft.com/office/drawing/2014/main" id="{AE045565-B03A-2F95-D3B8-C52D0A4276F5}"/>
              </a:ext>
            </a:extLst>
          </p:cNvPr>
          <p:cNvSpPr txBox="1"/>
          <p:nvPr/>
        </p:nvSpPr>
        <p:spPr>
          <a:xfrm>
            <a:off x="3533800" y="2657872"/>
            <a:ext cx="1152128" cy="4392488"/>
          </a:xfrm>
          <a:prstGeom prst="rect">
            <a:avLst/>
          </a:prstGeom>
          <a:solidFill>
            <a:schemeClr val="bg1"/>
          </a:solidFill>
        </p:spPr>
        <p:txBody>
          <a:bodyPr wrap="square" rtlCol="0">
            <a:spAutoFit/>
          </a:bodyPr>
          <a:lstStyle/>
          <a:p>
            <a:endParaRPr lang="en-US"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91125D49-F830-8B2E-A148-2DEDF9B4B957}"/>
              </a:ext>
            </a:extLst>
          </p:cNvPr>
          <p:cNvSpPr>
            <a:spLocks noGrp="1" noChangeArrowheads="1"/>
          </p:cNvSpPr>
          <p:nvPr>
            <p:ph type="title" idx="4294967295"/>
          </p:nvPr>
        </p:nvSpPr>
        <p:spPr/>
        <p:txBody>
          <a:bodyPr/>
          <a:lstStyle/>
          <a:p>
            <a:endParaRPr lang="en-GB" altLang="en-US">
              <a:ea typeface="ＭＳ Ｐゴシック" panose="020B0600070205080204" pitchFamily="34" charset="-128"/>
            </a:endParaRPr>
          </a:p>
        </p:txBody>
      </p:sp>
      <p:sp>
        <p:nvSpPr>
          <p:cNvPr id="75779" name="Rectangle 3">
            <a:extLst>
              <a:ext uri="{FF2B5EF4-FFF2-40B4-BE49-F238E27FC236}">
                <a16:creationId xmlns:a16="http://schemas.microsoft.com/office/drawing/2014/main" id="{915D34B8-ECA2-4A4A-0FE7-14913C3BC2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tLang="en-US">
              <a:ea typeface="ＭＳ Ｐゴシック" panose="020B0600070205080204" pitchFamily="34" charset="-128"/>
            </a:endParaRPr>
          </a:p>
        </p:txBody>
      </p:sp>
      <p:pic>
        <p:nvPicPr>
          <p:cNvPr id="75780" name="Picture 4">
            <a:extLst>
              <a:ext uri="{FF2B5EF4-FFF2-40B4-BE49-F238E27FC236}">
                <a16:creationId xmlns:a16="http://schemas.microsoft.com/office/drawing/2014/main" id="{8DE56A09-ED73-A00D-813C-D87C343137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10668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7BFA7E50-31B1-6ABC-2EAF-AC13E830A445}"/>
              </a:ext>
            </a:extLst>
          </p:cNvPr>
          <p:cNvSpPr>
            <a:spLocks noGrp="1" noChangeArrowheads="1"/>
          </p:cNvSpPr>
          <p:nvPr>
            <p:ph type="title" idx="4294967295"/>
          </p:nvPr>
        </p:nvSpPr>
        <p:spPr/>
        <p:txBody>
          <a:bodyPr/>
          <a:lstStyle/>
          <a:p>
            <a:endParaRPr lang="en-GB" altLang="en-US">
              <a:ea typeface="ＭＳ Ｐゴシック" panose="020B0600070205080204" pitchFamily="34" charset="-128"/>
            </a:endParaRPr>
          </a:p>
        </p:txBody>
      </p:sp>
      <p:sp>
        <p:nvSpPr>
          <p:cNvPr id="77827" name="Rectangle 3">
            <a:extLst>
              <a:ext uri="{FF2B5EF4-FFF2-40B4-BE49-F238E27FC236}">
                <a16:creationId xmlns:a16="http://schemas.microsoft.com/office/drawing/2014/main" id="{C2FDE2C4-9B4C-13B5-BDEB-F9DE66ADEFD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ltLang="en-US">
              <a:ea typeface="ＭＳ Ｐゴシック" panose="020B0600070205080204" pitchFamily="34" charset="-128"/>
            </a:endParaRPr>
          </a:p>
        </p:txBody>
      </p:sp>
      <p:pic>
        <p:nvPicPr>
          <p:cNvPr id="77828" name="Picture 4">
            <a:extLst>
              <a:ext uri="{FF2B5EF4-FFF2-40B4-BE49-F238E27FC236}">
                <a16:creationId xmlns:a16="http://schemas.microsoft.com/office/drawing/2014/main" id="{5AA41146-EF45-A38D-E89D-2101A5DD7C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668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A830E987-7DDA-8EC9-F8E3-57A96BA96321}"/>
              </a:ext>
            </a:extLst>
          </p:cNvPr>
          <p:cNvSpPr>
            <a:spLocks noGrp="1" noChangeArrowheads="1"/>
          </p:cNvSpPr>
          <p:nvPr>
            <p:ph type="title" idx="4294967295"/>
          </p:nvPr>
        </p:nvSpPr>
        <p:spPr>
          <a:xfrm>
            <a:off x="889000" y="254000"/>
            <a:ext cx="9485560" cy="1270000"/>
          </a:xfrm>
        </p:spPr>
        <p:txBody>
          <a:bodyPr/>
          <a:lstStyle/>
          <a:p>
            <a:r>
              <a:rPr lang="en-GB" altLang="en-US" b="0" dirty="0">
                <a:ea typeface="ＭＳ Ｐゴシック" panose="020B0600070205080204" pitchFamily="34" charset="-128"/>
              </a:rPr>
              <a:t>PI project: </a:t>
            </a:r>
            <a:r>
              <a:rPr lang="en-US" altLang="en-US" b="0" dirty="0">
                <a:ea typeface="ＭＳ Ｐゴシック" panose="020B0600070205080204" pitchFamily="34" charset="-128"/>
              </a:rPr>
              <a:t>(some of) what students learned – </a:t>
            </a:r>
            <a:br>
              <a:rPr lang="en-US" altLang="en-US" b="0" dirty="0">
                <a:ea typeface="ＭＳ Ｐゴシック" panose="020B0600070205080204" pitchFamily="34" charset="-128"/>
              </a:rPr>
            </a:br>
            <a:r>
              <a:rPr lang="en-US" altLang="en-US" b="0" dirty="0">
                <a:ea typeface="ＭＳ Ｐゴシック" panose="020B0600070205080204" pitchFamily="34" charset="-128"/>
              </a:rPr>
              <a:t>all of it types of metacognition, </a:t>
            </a:r>
            <a:r>
              <a:rPr lang="en-US" altLang="en-US" b="0" dirty="0" err="1">
                <a:ea typeface="ＭＳ Ｐゴシック" panose="020B0600070205080204" pitchFamily="34" charset="-128"/>
              </a:rPr>
              <a:t>esp</a:t>
            </a:r>
            <a:r>
              <a:rPr lang="en-US" altLang="en-US" b="0" dirty="0">
                <a:ea typeface="ＭＳ Ｐゴシック" panose="020B0600070205080204" pitchFamily="34" charset="-128"/>
              </a:rPr>
              <a:t> bold items</a:t>
            </a:r>
          </a:p>
        </p:txBody>
      </p:sp>
      <p:sp>
        <p:nvSpPr>
          <p:cNvPr id="79875" name="Rectangle 3">
            <a:extLst>
              <a:ext uri="{FF2B5EF4-FFF2-40B4-BE49-F238E27FC236}">
                <a16:creationId xmlns:a16="http://schemas.microsoft.com/office/drawing/2014/main" id="{7DE62265-5770-AEE2-3B5E-65E71CCB79AE}"/>
              </a:ext>
            </a:extLst>
          </p:cNvPr>
          <p:cNvSpPr>
            <a:spLocks noGrp="1" noChangeArrowheads="1"/>
          </p:cNvSpPr>
          <p:nvPr>
            <p:ph type="body" idx="1"/>
          </p:nvPr>
        </p:nvSpPr>
        <p:spPr bwMode="auto">
          <a:xfrm>
            <a:off x="800100" y="1865784"/>
            <a:ext cx="9067800"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buFont typeface="Arial" panose="020B0604020202020204" pitchFamily="34" charset="0"/>
              <a:buChar char="•"/>
            </a:pPr>
            <a:r>
              <a:rPr lang="en-US" altLang="en-US" dirty="0">
                <a:solidFill>
                  <a:schemeClr val="tx2"/>
                </a:solidFill>
                <a:latin typeface="Aptos" panose="020B0004020202020204" pitchFamily="34" charset="0"/>
                <a:ea typeface="ＭＳ Ｐゴシック" panose="020B0600070205080204" pitchFamily="34" charset="-128"/>
              </a:rPr>
              <a:t>extended team working</a:t>
            </a:r>
          </a:p>
          <a:p>
            <a:pPr>
              <a:lnSpc>
                <a:spcPct val="90000"/>
              </a:lnSpc>
              <a:buFont typeface="Arial" panose="020B0604020202020204" pitchFamily="34" charset="0"/>
              <a:buChar char="•"/>
            </a:pPr>
            <a:r>
              <a:rPr lang="en-US" altLang="en-US" dirty="0">
                <a:solidFill>
                  <a:schemeClr val="tx2"/>
                </a:solidFill>
                <a:latin typeface="Aptos" panose="020B0004020202020204" pitchFamily="34" charset="0"/>
                <a:ea typeface="ＭＳ Ｐゴシック" panose="020B0600070205080204" pitchFamily="34" charset="-128"/>
              </a:rPr>
              <a:t>real legal fact-finding</a:t>
            </a:r>
          </a:p>
          <a:p>
            <a:pPr>
              <a:lnSpc>
                <a:spcPct val="90000"/>
              </a:lnSpc>
              <a:buFont typeface="Arial" panose="020B0604020202020204" pitchFamily="34" charset="0"/>
              <a:buChar char="•"/>
            </a:pPr>
            <a:r>
              <a:rPr lang="en-US" altLang="en-US" dirty="0">
                <a:solidFill>
                  <a:schemeClr val="tx2"/>
                </a:solidFill>
                <a:latin typeface="Aptos" panose="020B0004020202020204" pitchFamily="34" charset="0"/>
                <a:ea typeface="ＭＳ Ｐゴシック" panose="020B0600070205080204" pitchFamily="34" charset="-128"/>
              </a:rPr>
              <a:t>real legal research</a:t>
            </a:r>
          </a:p>
          <a:p>
            <a:pPr>
              <a:lnSpc>
                <a:spcPct val="90000"/>
              </a:lnSpc>
              <a:buFont typeface="Arial" panose="020B0604020202020204" pitchFamily="34" charset="0"/>
              <a:buChar char="•"/>
            </a:pPr>
            <a:r>
              <a:rPr lang="en-US" altLang="en-US" b="1" dirty="0">
                <a:solidFill>
                  <a:schemeClr val="tx2"/>
                </a:solidFill>
                <a:latin typeface="Aptos" panose="020B0004020202020204" pitchFamily="34" charset="0"/>
                <a:ea typeface="ＭＳ Ｐゴシック" panose="020B0600070205080204" pitchFamily="34" charset="-128"/>
              </a:rPr>
              <a:t>process thinking in the transaction</a:t>
            </a:r>
          </a:p>
          <a:p>
            <a:pPr>
              <a:lnSpc>
                <a:spcPct val="90000"/>
              </a:lnSpc>
              <a:buFont typeface="Arial" panose="020B0604020202020204" pitchFamily="34" charset="0"/>
              <a:buChar char="•"/>
            </a:pPr>
            <a:r>
              <a:rPr lang="en-US" altLang="en-US" b="1" dirty="0">
                <a:solidFill>
                  <a:schemeClr val="tx2"/>
                </a:solidFill>
                <a:latin typeface="Aptos" panose="020B0004020202020204" pitchFamily="34" charset="0"/>
                <a:ea typeface="ＭＳ Ｐゴシック" panose="020B0600070205080204" pitchFamily="34" charset="-128"/>
              </a:rPr>
              <a:t>setting out negotiation strategies </a:t>
            </a:r>
            <a:r>
              <a:rPr lang="en-US" altLang="en-US" dirty="0">
                <a:solidFill>
                  <a:schemeClr val="tx2"/>
                </a:solidFill>
                <a:latin typeface="Aptos" panose="020B0004020202020204" pitchFamily="34" charset="0"/>
                <a:ea typeface="ＭＳ Ｐゴシック" panose="020B0600070205080204" pitchFamily="34" charset="-128"/>
              </a:rPr>
              <a:t>in the context of (un)known information</a:t>
            </a:r>
          </a:p>
          <a:p>
            <a:pPr>
              <a:lnSpc>
                <a:spcPct val="90000"/>
              </a:lnSpc>
              <a:buFont typeface="Arial" panose="020B0604020202020204" pitchFamily="34" charset="0"/>
              <a:buChar char="•"/>
            </a:pPr>
            <a:r>
              <a:rPr lang="en-US" altLang="en-US" dirty="0">
                <a:solidFill>
                  <a:schemeClr val="tx2"/>
                </a:solidFill>
                <a:latin typeface="Aptos" panose="020B0004020202020204" pitchFamily="34" charset="0"/>
                <a:ea typeface="ＭＳ Ｐゴシック" panose="020B0600070205080204" pitchFamily="34" charset="-128"/>
              </a:rPr>
              <a:t>writing to specific audiences</a:t>
            </a:r>
          </a:p>
          <a:p>
            <a:pPr>
              <a:lnSpc>
                <a:spcPct val="90000"/>
              </a:lnSpc>
              <a:buFont typeface="Arial" panose="020B0604020202020204" pitchFamily="34" charset="0"/>
              <a:buChar char="•"/>
            </a:pPr>
            <a:r>
              <a:rPr lang="en-US" altLang="en-US" b="1" dirty="0">
                <a:solidFill>
                  <a:schemeClr val="tx2"/>
                </a:solidFill>
                <a:latin typeface="Aptos" panose="020B0004020202020204" pitchFamily="34" charset="0"/>
                <a:ea typeface="ＭＳ Ｐゴシック" panose="020B0600070205080204" pitchFamily="34" charset="-128"/>
              </a:rPr>
              <a:t>handling project alongside other work commitments</a:t>
            </a:r>
          </a:p>
          <a:p>
            <a:pPr>
              <a:lnSpc>
                <a:spcPct val="90000"/>
              </a:lnSpc>
              <a:buFont typeface="Arial" panose="020B0604020202020204" pitchFamily="34" charset="0"/>
              <a:buChar char="•"/>
            </a:pPr>
            <a:r>
              <a:rPr lang="en-US" altLang="en-US" b="1" dirty="0">
                <a:solidFill>
                  <a:schemeClr val="tx2"/>
                </a:solidFill>
                <a:latin typeface="Aptos" panose="020B0004020202020204" pitchFamily="34" charset="0"/>
                <a:ea typeface="ＭＳ Ｐゴシック" panose="020B0600070205080204" pitchFamily="34" charset="-128"/>
              </a:rPr>
              <a:t>structuring the argument of a case from start to finish</a:t>
            </a:r>
          </a:p>
          <a:p>
            <a:pPr>
              <a:lnSpc>
                <a:spcPct val="90000"/>
              </a:lnSpc>
              <a:buFont typeface="Arial" panose="020B0604020202020204" pitchFamily="34" charset="0"/>
              <a:buChar char="•"/>
            </a:pPr>
            <a:r>
              <a:rPr lang="en-US" altLang="en-US" b="1" dirty="0">
                <a:solidFill>
                  <a:schemeClr val="tx2"/>
                </a:solidFill>
                <a:latin typeface="Aptos" panose="020B0004020202020204" pitchFamily="34" charset="0"/>
                <a:ea typeface="ＭＳ Ｐゴシック" panose="020B0600070205080204" pitchFamily="34" charset="-128"/>
              </a:rPr>
              <a:t>keeping cool </a:t>
            </a:r>
            <a:r>
              <a:rPr lang="en-US" altLang="en-US" dirty="0">
                <a:solidFill>
                  <a:schemeClr val="tx2"/>
                </a:solidFill>
                <a:latin typeface="Aptos" panose="020B0004020202020204" pitchFamily="34" charset="0"/>
                <a:ea typeface="ＭＳ Ｐゴシック" panose="020B0600070205080204" pitchFamily="34" charset="-128"/>
              </a:rPr>
              <a:t>in face-to-face negotiations</a:t>
            </a:r>
          </a:p>
          <a:p>
            <a:pPr>
              <a:lnSpc>
                <a:spcPct val="90000"/>
              </a:lnSpc>
              <a:buFont typeface="Arial" panose="020B0604020202020204" pitchFamily="34" charset="0"/>
              <a:buChar char="•"/>
            </a:pPr>
            <a:r>
              <a:rPr lang="en-US" altLang="en-US" b="1" dirty="0">
                <a:solidFill>
                  <a:schemeClr val="tx2"/>
                </a:solidFill>
                <a:latin typeface="Aptos" panose="020B0004020202020204" pitchFamily="34" charset="0"/>
                <a:ea typeface="ＭＳ Ｐゴシック" panose="020B0600070205080204" pitchFamily="34" charset="-128"/>
              </a:rPr>
              <a:t>more effective delegation</a:t>
            </a:r>
          </a:p>
          <a:p>
            <a:pPr>
              <a:lnSpc>
                <a:spcPct val="90000"/>
              </a:lnSpc>
              <a:buFont typeface="Arial" panose="020B0604020202020204" pitchFamily="34" charset="0"/>
              <a:buChar char="•"/>
            </a:pPr>
            <a:r>
              <a:rPr lang="en-US" altLang="en-US" dirty="0">
                <a:solidFill>
                  <a:schemeClr val="tx2"/>
                </a:solidFill>
                <a:latin typeface="Aptos" panose="020B0004020202020204" pitchFamily="34" charset="0"/>
                <a:ea typeface="ＭＳ Ｐゴシック" panose="020B0600070205080204" pitchFamily="34" charset="-128"/>
              </a:rPr>
              <a:t>keeping files</a:t>
            </a:r>
          </a:p>
          <a:p>
            <a:pPr>
              <a:lnSpc>
                <a:spcPct val="90000"/>
              </a:lnSpc>
              <a:buFont typeface="Arial" panose="020B0604020202020204" pitchFamily="34" charset="0"/>
              <a:buChar char="•"/>
            </a:pPr>
            <a:r>
              <a:rPr lang="en-US" altLang="en-US" b="1" dirty="0">
                <a:solidFill>
                  <a:schemeClr val="tx2"/>
                </a:solidFill>
                <a:latin typeface="Aptos" panose="020B0004020202020204" pitchFamily="34" charset="0"/>
                <a:ea typeface="ＭＳ Ｐゴシック" panose="020B0600070205080204" pitchFamily="34" charset="-128"/>
              </a:rPr>
              <a:t>taking notes on the process...</a:t>
            </a:r>
          </a:p>
          <a:p>
            <a:pPr>
              <a:lnSpc>
                <a:spcPct val="90000"/>
              </a:lnSpc>
            </a:pPr>
            <a:endParaRPr lang="en-GB" altLang="en-US" dirty="0">
              <a:solidFill>
                <a:schemeClr val="tx2"/>
              </a:solidFill>
              <a:latin typeface="Aptos" panose="020B0004020202020204" pitchFamily="34" charset="0"/>
              <a:ea typeface="ＭＳ Ｐゴシック" panose="020B0600070205080204" pitchFamily="34" charset="-128"/>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5E0FDC33-2CAA-18DD-8ACB-365CB2D8629A}"/>
              </a:ext>
            </a:extLst>
          </p:cNvPr>
          <p:cNvSpPr>
            <a:spLocks noGrp="1" noChangeArrowheads="1"/>
          </p:cNvSpPr>
          <p:nvPr>
            <p:ph type="title" idx="4294967295"/>
          </p:nvPr>
        </p:nvSpPr>
        <p:spPr/>
        <p:txBody>
          <a:bodyPr/>
          <a:lstStyle/>
          <a:p>
            <a:r>
              <a:rPr lang="en-GB" altLang="en-US" sz="2600" b="0" dirty="0">
                <a:ea typeface="ＭＳ Ｐゴシック" panose="020B0600070205080204" pitchFamily="34" charset="-128"/>
              </a:rPr>
              <a:t>PI project: what students would have done differently…</a:t>
            </a:r>
            <a:br>
              <a:rPr lang="en-GB" altLang="en-US" sz="2600" b="0" dirty="0">
                <a:ea typeface="ＭＳ Ｐゴシック" panose="020B0600070205080204" pitchFamily="34" charset="-128"/>
              </a:rPr>
            </a:br>
            <a:r>
              <a:rPr lang="en-GB" altLang="en-US" sz="2600" b="0" dirty="0">
                <a:ea typeface="ＭＳ Ｐゴシック" panose="020B0600070205080204" pitchFamily="34" charset="-128"/>
              </a:rPr>
              <a:t>(my emphases)</a:t>
            </a:r>
          </a:p>
        </p:txBody>
      </p:sp>
      <p:sp>
        <p:nvSpPr>
          <p:cNvPr id="81923" name="Rectangle 3">
            <a:extLst>
              <a:ext uri="{FF2B5EF4-FFF2-40B4-BE49-F238E27FC236}">
                <a16:creationId xmlns:a16="http://schemas.microsoft.com/office/drawing/2014/main" id="{23560D98-33B0-6CEE-9101-95E9D10BE6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buFont typeface="Webdings" pitchFamily="2" charset="2"/>
              <a:buNone/>
            </a:pPr>
            <a:r>
              <a:rPr lang="en-GB" altLang="en-US" dirty="0">
                <a:solidFill>
                  <a:schemeClr val="tx2"/>
                </a:solidFill>
                <a:latin typeface="Aptos" panose="020B0004020202020204" pitchFamily="34" charset="0"/>
                <a:ea typeface="ＭＳ Ｐゴシック" panose="020B0600070205080204" pitchFamily="34" charset="-128"/>
              </a:rPr>
              <a:t>	‘In tackling this project I think that our group made two main mistakes.  The first mistake we made was in approaching the task as law students as opposed to lawyers.  By this I mean </a:t>
            </a:r>
            <a:r>
              <a:rPr lang="en-GB" altLang="en-US" b="1" i="1" dirty="0">
                <a:solidFill>
                  <a:schemeClr val="tx2"/>
                </a:solidFill>
                <a:latin typeface="Aptos" panose="020B0004020202020204" pitchFamily="34" charset="0"/>
                <a:ea typeface="ＭＳ Ｐゴシック" panose="020B0600070205080204" pitchFamily="34" charset="-128"/>
              </a:rPr>
              <a:t>we tried to find the answer and work our way back.</a:t>
            </a:r>
            <a:r>
              <a:rPr lang="en-GB" altLang="en-US" i="1" dirty="0">
                <a:solidFill>
                  <a:schemeClr val="tx2"/>
                </a:solidFill>
                <a:latin typeface="Aptos" panose="020B0004020202020204" pitchFamily="34" charset="0"/>
                <a:ea typeface="ＭＳ Ｐゴシック" panose="020B0600070205080204" pitchFamily="34" charset="-128"/>
              </a:rPr>
              <a:t>  </a:t>
            </a:r>
            <a:r>
              <a:rPr lang="en-GB" altLang="en-US" dirty="0">
                <a:solidFill>
                  <a:schemeClr val="tx2"/>
                </a:solidFill>
                <a:latin typeface="Aptos" panose="020B0004020202020204" pitchFamily="34" charset="0"/>
                <a:ea typeface="ＭＳ Ｐゴシック" panose="020B0600070205080204" pitchFamily="34" charset="-128"/>
              </a:rPr>
              <a:t>Immediately we were thinking about claims and quantum and blame.  I don't think we actually initiated a claim until a week before the final settlement.  I think the phrase "like a bull in a </a:t>
            </a:r>
            <a:r>
              <a:rPr lang="en-GB" altLang="en-US" dirty="0" err="1">
                <a:solidFill>
                  <a:schemeClr val="tx2"/>
                </a:solidFill>
                <a:latin typeface="Aptos" panose="020B0004020202020204" pitchFamily="34" charset="0"/>
                <a:ea typeface="ＭＳ Ｐゴシック" panose="020B0600070205080204" pitchFamily="34" charset="-128"/>
              </a:rPr>
              <a:t>china</a:t>
            </a:r>
            <a:r>
              <a:rPr lang="en-GB" altLang="en-US" dirty="0">
                <a:solidFill>
                  <a:schemeClr val="tx2"/>
                </a:solidFill>
                <a:latin typeface="Aptos" panose="020B0004020202020204" pitchFamily="34" charset="0"/>
                <a:ea typeface="ＭＳ Ｐゴシック" panose="020B0600070205080204" pitchFamily="34" charset="-128"/>
              </a:rPr>
              <a:t> shop" would aptly describe the way we approached the problem.  […]  Our group knew what area of law and tests to apply </a:t>
            </a:r>
            <a:r>
              <a:rPr lang="en-GB" altLang="en-US" b="1" i="1" dirty="0">
                <a:solidFill>
                  <a:schemeClr val="tx2"/>
                </a:solidFill>
                <a:latin typeface="Aptos" panose="020B0004020202020204" pitchFamily="34" charset="0"/>
                <a:ea typeface="ＭＳ Ｐゴシック" panose="020B0600070205080204" pitchFamily="34" charset="-128"/>
              </a:rPr>
              <a:t>yet we ended up often being ahead of ourselves and having to back-pedal.</a:t>
            </a:r>
          </a:p>
          <a:p>
            <a:pPr>
              <a:lnSpc>
                <a:spcPct val="90000"/>
              </a:lnSpc>
            </a:pPr>
            <a:endParaRPr lang="en-GB" altLang="en-US" dirty="0">
              <a:solidFill>
                <a:schemeClr val="tx2"/>
              </a:solidFill>
              <a:latin typeface="Aptos" panose="020B0004020202020204" pitchFamily="34" charset="0"/>
              <a:ea typeface="ＭＳ Ｐゴシック" panose="020B0600070205080204" pitchFamily="34" charset="-128"/>
            </a:endParaRPr>
          </a:p>
          <a:p>
            <a:pPr>
              <a:lnSpc>
                <a:spcPct val="90000"/>
              </a:lnSpc>
              <a:buFont typeface="Webdings" pitchFamily="2" charset="2"/>
              <a:buNone/>
            </a:pPr>
            <a:r>
              <a:rPr lang="en-GB" altLang="en-US" dirty="0">
                <a:solidFill>
                  <a:schemeClr val="tx2"/>
                </a:solidFill>
                <a:latin typeface="Aptos" panose="020B0004020202020204" pitchFamily="34" charset="0"/>
                <a:ea typeface="ＭＳ Ｐゴシック" panose="020B0600070205080204" pitchFamily="34" charset="-128"/>
              </a:rPr>
              <a:t>	The second mistake we made was estimating how long it would take to gather information.  We started our project quite late on and began to run out of time towards the end.  None of us appreciated the length of time it would take to gather information and on top of this we would often have to </a:t>
            </a:r>
            <a:r>
              <a:rPr lang="en-GB" altLang="en-US" b="1" i="1" dirty="0">
                <a:solidFill>
                  <a:schemeClr val="tx2"/>
                </a:solidFill>
                <a:latin typeface="Aptos" panose="020B0004020202020204" pitchFamily="34" charset="0"/>
                <a:ea typeface="ＭＳ Ｐゴシック" panose="020B0600070205080204" pitchFamily="34" charset="-128"/>
              </a:rPr>
              <a:t>write two or three letters to the same person as the initial letter would not ask the right question.’</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06AD57DC-A565-4F12-4FC7-7DECD38271E8}"/>
              </a:ext>
            </a:extLst>
          </p:cNvPr>
          <p:cNvSpPr>
            <a:spLocks noGrp="1" noChangeArrowheads="1"/>
          </p:cNvSpPr>
          <p:nvPr>
            <p:ph type="title" idx="4294967295"/>
          </p:nvPr>
        </p:nvSpPr>
        <p:spPr/>
        <p:txBody>
          <a:bodyPr/>
          <a:lstStyle/>
          <a:p>
            <a:r>
              <a:rPr lang="en-GB" altLang="en-US" sz="2600" b="0" dirty="0">
                <a:ea typeface="ＭＳ Ｐゴシック" panose="020B0600070205080204" pitchFamily="34" charset="-128"/>
              </a:rPr>
              <a:t>PI project: what students would have done differently…</a:t>
            </a:r>
            <a:br>
              <a:rPr lang="en-GB" altLang="en-US" sz="2600" b="0" dirty="0">
                <a:ea typeface="ＭＳ Ｐゴシック" panose="020B0600070205080204" pitchFamily="34" charset="-128"/>
              </a:rPr>
            </a:br>
            <a:r>
              <a:rPr lang="en-GB" altLang="en-US" sz="2600" b="0" dirty="0">
                <a:ea typeface="ＭＳ Ｐゴシック" panose="020B0600070205080204" pitchFamily="34" charset="-128"/>
              </a:rPr>
              <a:t>(my emphases)</a:t>
            </a:r>
          </a:p>
        </p:txBody>
      </p:sp>
      <p:sp>
        <p:nvSpPr>
          <p:cNvPr id="83971" name="Rectangle 3">
            <a:extLst>
              <a:ext uri="{FF2B5EF4-FFF2-40B4-BE49-F238E27FC236}">
                <a16:creationId xmlns:a16="http://schemas.microsoft.com/office/drawing/2014/main" id="{E50E74E3-504E-2920-B9B4-99FFA5CD1CE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lnSpc>
                <a:spcPct val="80000"/>
              </a:lnSpc>
              <a:buFont typeface="Webdings" pitchFamily="2" charset="2"/>
              <a:buNone/>
            </a:pPr>
            <a:r>
              <a:rPr lang="en-GB" altLang="en-US" dirty="0">
                <a:solidFill>
                  <a:schemeClr val="tx2"/>
                </a:solidFill>
                <a:latin typeface="Aptos" panose="020B0004020202020204" pitchFamily="34" charset="0"/>
                <a:ea typeface="ＭＳ Ｐゴシック" panose="020B0600070205080204" pitchFamily="34" charset="-128"/>
              </a:rPr>
              <a:t>	‘At the beginning we thought </a:t>
            </a:r>
            <a:r>
              <a:rPr lang="en-GB" altLang="en-US" i="1" dirty="0">
                <a:solidFill>
                  <a:schemeClr val="tx2"/>
                </a:solidFill>
                <a:latin typeface="Aptos" panose="020B0004020202020204" pitchFamily="34" charset="0"/>
                <a:ea typeface="ＭＳ Ｐゴシック" panose="020B0600070205080204" pitchFamily="34" charset="-128"/>
              </a:rPr>
              <a:t>we perhaps lost sight of the fact that we had a client whom we had a duty to advise and inform.  </a:t>
            </a:r>
            <a:r>
              <a:rPr lang="en-GB" altLang="en-US" dirty="0">
                <a:solidFill>
                  <a:schemeClr val="tx2"/>
                </a:solidFill>
                <a:latin typeface="Aptos" panose="020B0004020202020204" pitchFamily="34" charset="0"/>
                <a:ea typeface="ＭＳ Ｐゴシック" panose="020B0600070205080204" pitchFamily="34" charset="-128"/>
              </a:rPr>
              <a:t>On reflection we should have issued terms of engagement and advised the client better in monetary terms what the likely outcome was going to be.’</a:t>
            </a:r>
          </a:p>
          <a:p>
            <a:pPr marL="457200" indent="-457200">
              <a:lnSpc>
                <a:spcPct val="80000"/>
              </a:lnSpc>
            </a:pPr>
            <a:endParaRPr lang="en-GB" altLang="en-US" dirty="0">
              <a:solidFill>
                <a:schemeClr val="tx2"/>
              </a:solidFill>
              <a:latin typeface="Aptos" panose="020B0004020202020204" pitchFamily="34" charset="0"/>
              <a:ea typeface="ＭＳ Ｐゴシック" panose="020B0600070205080204" pitchFamily="34" charset="-128"/>
            </a:endParaRPr>
          </a:p>
          <a:p>
            <a:pPr marL="457200" indent="-457200">
              <a:lnSpc>
                <a:spcPct val="80000"/>
              </a:lnSpc>
            </a:pPr>
            <a:endParaRPr lang="en-GB" altLang="en-US" dirty="0">
              <a:solidFill>
                <a:schemeClr val="tx2"/>
              </a:solidFill>
              <a:latin typeface="Aptos" panose="020B0004020202020204" pitchFamily="34" charset="0"/>
              <a:ea typeface="ＭＳ Ｐゴシック" panose="020B0600070205080204" pitchFamily="34" charset="-128"/>
            </a:endParaRPr>
          </a:p>
          <a:p>
            <a:pPr marL="457200" indent="-457200">
              <a:lnSpc>
                <a:spcPct val="80000"/>
              </a:lnSpc>
              <a:buFont typeface="Webdings" pitchFamily="2" charset="2"/>
              <a:buNone/>
            </a:pPr>
            <a:r>
              <a:rPr lang="en-GB" altLang="en-US" dirty="0">
                <a:solidFill>
                  <a:schemeClr val="tx2"/>
                </a:solidFill>
                <a:latin typeface="Aptos" panose="020B0004020202020204" pitchFamily="34" charset="0"/>
                <a:ea typeface="ＭＳ Ｐゴシック" panose="020B0600070205080204" pitchFamily="34" charset="-128"/>
              </a:rPr>
              <a:t>	‘[…] unlike other group projects I was involved in at undergraduate level I feel that I derived genuine benefit from this exercise in several ways:</a:t>
            </a:r>
          </a:p>
          <a:p>
            <a:pPr marL="914400" lvl="1" indent="-457200">
              <a:lnSpc>
                <a:spcPct val="80000"/>
              </a:lnSpc>
              <a:buFont typeface="+mj-lt"/>
              <a:buAutoNum type="arabicPeriod"/>
            </a:pPr>
            <a:r>
              <a:rPr lang="en-GB" altLang="en-US" i="1" dirty="0">
                <a:solidFill>
                  <a:schemeClr val="tx2"/>
                </a:solidFill>
                <a:latin typeface="Aptos" panose="020B0004020202020204" pitchFamily="34" charset="0"/>
                <a:ea typeface="ＭＳ Ｐゴシック" panose="020B0600070205080204" pitchFamily="34" charset="-128"/>
              </a:rPr>
              <a:t>reinforcing</a:t>
            </a:r>
            <a:r>
              <a:rPr lang="en-GB" altLang="en-US" dirty="0">
                <a:solidFill>
                  <a:schemeClr val="tx2"/>
                </a:solidFill>
                <a:latin typeface="Aptos" panose="020B0004020202020204" pitchFamily="34" charset="0"/>
                <a:ea typeface="ＭＳ Ｐゴシック" panose="020B0600070205080204" pitchFamily="34" charset="-128"/>
              </a:rPr>
              <a:t> letter-writing, negotiation, time-management and IT skills</a:t>
            </a:r>
          </a:p>
          <a:p>
            <a:pPr marL="979488" lvl="1" indent="-457200">
              <a:lnSpc>
                <a:spcPct val="80000"/>
              </a:lnSpc>
              <a:buFont typeface="+mj-lt"/>
              <a:buAutoNum type="arabicPeriod"/>
            </a:pPr>
            <a:r>
              <a:rPr lang="en-GB" altLang="en-US" dirty="0">
                <a:solidFill>
                  <a:schemeClr val="tx2"/>
                </a:solidFill>
                <a:latin typeface="Aptos" panose="020B0004020202020204" pitchFamily="34" charset="0"/>
                <a:ea typeface="ＭＳ Ｐゴシック" panose="020B0600070205080204" pitchFamily="34" charset="-128"/>
              </a:rPr>
              <a:t>conducting legal research into issues of quantum</a:t>
            </a:r>
          </a:p>
          <a:p>
            <a:pPr marL="979488" lvl="1" indent="-457200">
              <a:lnSpc>
                <a:spcPct val="80000"/>
              </a:lnSpc>
              <a:buFont typeface="+mj-lt"/>
              <a:buAutoNum type="arabicPeriod"/>
            </a:pPr>
            <a:r>
              <a:rPr lang="en-GB" altLang="en-US" i="1" dirty="0">
                <a:solidFill>
                  <a:schemeClr val="tx2"/>
                </a:solidFill>
                <a:latin typeface="Aptos" panose="020B0004020202020204" pitchFamily="34" charset="0"/>
                <a:ea typeface="ＭＳ Ｐゴシック" panose="020B0600070205080204" pitchFamily="34" charset="-128"/>
              </a:rPr>
              <a:t>working effectively in a group as a group </a:t>
            </a:r>
            <a:r>
              <a:rPr lang="en-GB" altLang="en-US" dirty="0">
                <a:solidFill>
                  <a:schemeClr val="tx2"/>
                </a:solidFill>
                <a:latin typeface="Aptos" panose="020B0004020202020204" pitchFamily="34" charset="0"/>
                <a:ea typeface="ＭＳ Ｐゴシック" panose="020B0600070205080204" pitchFamily="34" charset="-128"/>
              </a:rPr>
              <a:t>- not delegating tasks at the first meeting and then putting together pieces of work at the second meeting.’</a:t>
            </a:r>
          </a:p>
          <a:p>
            <a:pPr marL="979488" lvl="1" indent="-457200">
              <a:lnSpc>
                <a:spcPct val="80000"/>
              </a:lnSpc>
              <a:buFont typeface="Webdings" pitchFamily="2" charset="2"/>
              <a:buNone/>
            </a:pPr>
            <a:endParaRPr lang="en-GB" altLang="en-US" dirty="0">
              <a:solidFill>
                <a:schemeClr val="tx2"/>
              </a:solidFill>
              <a:latin typeface="Aptos" panose="020B0004020202020204" pitchFamily="34" charset="0"/>
              <a:ea typeface="ＭＳ Ｐゴシック" panose="020B0600070205080204" pitchFamily="34" charset="-128"/>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8F312-50D1-17C9-07F2-C183A72BABB8}"/>
              </a:ext>
            </a:extLst>
          </p:cNvPr>
          <p:cNvSpPr>
            <a:spLocks noGrp="1"/>
          </p:cNvSpPr>
          <p:nvPr>
            <p:ph type="title"/>
          </p:nvPr>
        </p:nvSpPr>
        <p:spPr/>
        <p:txBody>
          <a:bodyPr/>
          <a:lstStyle/>
          <a:p>
            <a:r>
              <a:rPr lang="en-US" b="0" dirty="0"/>
              <a:t>preview of…</a:t>
            </a:r>
          </a:p>
        </p:txBody>
      </p:sp>
      <p:sp>
        <p:nvSpPr>
          <p:cNvPr id="3" name="Content Placeholder 2">
            <a:extLst>
              <a:ext uri="{FF2B5EF4-FFF2-40B4-BE49-F238E27FC236}">
                <a16:creationId xmlns:a16="http://schemas.microsoft.com/office/drawing/2014/main" id="{5E7EF307-C922-7479-30D0-B271C102F26F}"/>
              </a:ext>
            </a:extLst>
          </p:cNvPr>
          <p:cNvSpPr>
            <a:spLocks noGrp="1"/>
          </p:cNvSpPr>
          <p:nvPr>
            <p:ph idx="1"/>
          </p:nvPr>
        </p:nvSpPr>
        <p:spPr/>
        <p:txBody>
          <a:bodyPr/>
          <a:lstStyle/>
          <a:p>
            <a:r>
              <a:rPr lang="en-US" sz="2800" dirty="0">
                <a:solidFill>
                  <a:schemeClr val="tx2"/>
                </a:solidFill>
                <a:latin typeface="Aptos" panose="020B0004020202020204" pitchFamily="34" charset="0"/>
              </a:rPr>
              <a:t>Two examples: </a:t>
            </a:r>
          </a:p>
          <a:p>
            <a:pPr lvl="1"/>
            <a:r>
              <a:rPr lang="en-US" sz="2800" dirty="0">
                <a:solidFill>
                  <a:schemeClr val="tx2"/>
                </a:solidFill>
                <a:latin typeface="Aptos" panose="020B0004020202020204" pitchFamily="34" charset="0"/>
              </a:rPr>
              <a:t>Personal Injury (PI) sim transaction</a:t>
            </a:r>
          </a:p>
          <a:p>
            <a:pPr lvl="1"/>
            <a:r>
              <a:rPr lang="en-US" sz="2800" dirty="0" err="1">
                <a:solidFill>
                  <a:schemeClr val="tx2"/>
                </a:solidFill>
                <a:latin typeface="Aptos" panose="020B0004020202020204" pitchFamily="34" charset="0"/>
              </a:rPr>
              <a:t>Ardcalloch</a:t>
            </a:r>
            <a:r>
              <a:rPr lang="en-US" sz="2800" dirty="0">
                <a:solidFill>
                  <a:schemeClr val="tx2"/>
                </a:solidFill>
                <a:latin typeface="Aptos" panose="020B0004020202020204" pitchFamily="34" charset="0"/>
              </a:rPr>
              <a:t> Legal Information &amp; Advice Service (ALIAS) – students writing a professional web newsletter for clients.</a:t>
            </a:r>
            <a:endParaRPr lang="en-US" dirty="0">
              <a:solidFill>
                <a:schemeClr val="tx2"/>
              </a:solidFill>
              <a:latin typeface="Aptos" panose="020B0004020202020204" pitchFamily="34" charset="0"/>
            </a:endParaRPr>
          </a:p>
          <a:p>
            <a:endParaRPr lang="en-US" dirty="0">
              <a:solidFill>
                <a:schemeClr val="tx2"/>
              </a:solidFill>
              <a:latin typeface="Aptos" panose="020B0004020202020204" pitchFamily="34" charset="0"/>
            </a:endParaRPr>
          </a:p>
        </p:txBody>
      </p:sp>
    </p:spTree>
    <p:extLst>
      <p:ext uri="{BB962C8B-B14F-4D97-AF65-F5344CB8AC3E}">
        <p14:creationId xmlns:p14="http://schemas.microsoft.com/office/powerpoint/2010/main" val="2038108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C462E-CF0F-572F-D96D-C283DFA4A5FD}"/>
              </a:ext>
            </a:extLst>
          </p:cNvPr>
          <p:cNvSpPr>
            <a:spLocks noGrp="1"/>
          </p:cNvSpPr>
          <p:nvPr>
            <p:ph type="title"/>
          </p:nvPr>
        </p:nvSpPr>
        <p:spPr>
          <a:xfrm>
            <a:off x="533400" y="546100"/>
            <a:ext cx="9220200" cy="533400"/>
          </a:xfrm>
        </p:spPr>
        <p:txBody>
          <a:bodyPr/>
          <a:lstStyle/>
          <a:p>
            <a:r>
              <a:rPr lang="en-GB" altLang="en-US" dirty="0">
                <a:ea typeface="ＭＳ Ｐゴシック" panose="020B0600070205080204" pitchFamily="34" charset="-128"/>
              </a:rPr>
              <a:t>Example  2:	</a:t>
            </a:r>
            <a:r>
              <a:rPr lang="en-GB" altLang="en-US" b="0" dirty="0">
                <a:ea typeface="ＭＳ Ｐゴシック" panose="020B0600070205080204" pitchFamily="34" charset="-128"/>
              </a:rPr>
              <a:t>Digital sims, legal writing &amp; metacognition…</a:t>
            </a:r>
            <a:endParaRPr lang="en-US" b="0" dirty="0"/>
          </a:p>
        </p:txBody>
      </p:sp>
      <p:sp>
        <p:nvSpPr>
          <p:cNvPr id="3" name="Content Placeholder 2">
            <a:extLst>
              <a:ext uri="{FF2B5EF4-FFF2-40B4-BE49-F238E27FC236}">
                <a16:creationId xmlns:a16="http://schemas.microsoft.com/office/drawing/2014/main" id="{96977222-6DC1-1D14-EA5D-98E2CA4D39E8}"/>
              </a:ext>
            </a:extLst>
          </p:cNvPr>
          <p:cNvSpPr>
            <a:spLocks noGrp="1"/>
          </p:cNvSpPr>
          <p:nvPr>
            <p:ph idx="1"/>
          </p:nvPr>
        </p:nvSpPr>
        <p:spPr/>
        <p:txBody>
          <a:bodyPr/>
          <a:lstStyle/>
          <a:p>
            <a:pPr marL="0" indent="0">
              <a:buFontTx/>
              <a:buNone/>
            </a:pPr>
            <a:r>
              <a:rPr lang="en-US" altLang="en-US" sz="2000" dirty="0">
                <a:solidFill>
                  <a:schemeClr val="tx2"/>
                </a:solidFill>
                <a:ea typeface="ＭＳ Ｐゴシック" panose="020B0600070205080204" pitchFamily="34" charset="-128"/>
                <a:cs typeface="Calibri" panose="020F0502020204030204" pitchFamily="34" charset="0"/>
              </a:rPr>
              <a:t>OCCLUDED GENRES</a:t>
            </a:r>
          </a:p>
          <a:p>
            <a:pPr marL="0" indent="0">
              <a:buFontTx/>
              <a:buNone/>
            </a:pPr>
            <a:endParaRPr lang="en-US" altLang="en-US" sz="2000" dirty="0">
              <a:solidFill>
                <a:schemeClr val="tx2"/>
              </a:solidFill>
              <a:ea typeface="ＭＳ Ｐゴシック" panose="020B0600070205080204" pitchFamily="34" charset="-128"/>
              <a:cs typeface="Calibri" panose="020F0502020204030204" pitchFamily="34" charset="0"/>
            </a:endParaRPr>
          </a:p>
          <a:p>
            <a:pPr marL="0" indent="0">
              <a:buFontTx/>
              <a:buNone/>
            </a:pPr>
            <a:r>
              <a:rPr lang="en-US" altLang="en-US" sz="2000" dirty="0">
                <a:solidFill>
                  <a:schemeClr val="tx2"/>
                </a:solidFill>
                <a:ea typeface="ＭＳ Ｐゴシック" panose="020B0600070205080204" pitchFamily="34" charset="-128"/>
                <a:cs typeface="Calibri" panose="020F0502020204030204" pitchFamily="34" charset="0"/>
              </a:rPr>
              <a:t>‘Academic occluded genres are, in part, those which support the research publication process but are not themselves part of the research record.’</a:t>
            </a:r>
          </a:p>
          <a:p>
            <a:pPr marL="0" indent="0">
              <a:buFontTx/>
              <a:buNone/>
            </a:pPr>
            <a:r>
              <a:rPr lang="en-US" altLang="en-US" sz="2000" dirty="0">
                <a:solidFill>
                  <a:schemeClr val="tx2"/>
                </a:solidFill>
                <a:ea typeface="ＭＳ Ｐゴシック" panose="020B0600070205080204" pitchFamily="34" charset="-128"/>
                <a:cs typeface="Calibri" panose="020F0502020204030204" pitchFamily="34" charset="0"/>
              </a:rPr>
              <a:t>		Swales (1996, 45 – see also Swales &amp; Feak, 2004)</a:t>
            </a:r>
          </a:p>
          <a:p>
            <a:pPr marL="0" indent="0">
              <a:buFontTx/>
              <a:buNone/>
            </a:pPr>
            <a:endParaRPr lang="en-US" altLang="en-US" sz="2000" dirty="0">
              <a:solidFill>
                <a:schemeClr val="tx2"/>
              </a:solidFill>
              <a:ea typeface="ＭＳ Ｐゴシック" panose="020B0600070205080204" pitchFamily="34" charset="-128"/>
              <a:cs typeface="Calibri" panose="020F0502020204030204" pitchFamily="34" charset="0"/>
            </a:endParaRPr>
          </a:p>
          <a:p>
            <a:pPr>
              <a:buFont typeface="Arial" panose="020B0604020202020204" pitchFamily="34" charset="0"/>
              <a:buChar char="•"/>
            </a:pPr>
            <a:r>
              <a:rPr lang="en-US" sz="2000" dirty="0">
                <a:solidFill>
                  <a:schemeClr val="tx2"/>
                </a:solidFill>
              </a:rPr>
              <a:t>Examples in the academy:</a:t>
            </a:r>
          </a:p>
          <a:p>
            <a:pPr marL="914400" lvl="2">
              <a:spcBef>
                <a:spcPts val="0"/>
              </a:spcBef>
              <a:buFont typeface="Arial" panose="020B0604020202020204" pitchFamily="34" charset="0"/>
              <a:buChar char="•"/>
              <a:defRPr/>
            </a:pPr>
            <a:r>
              <a:rPr lang="en-US" sz="1600" dirty="0">
                <a:solidFill>
                  <a:schemeClr val="tx2"/>
                </a:solidFill>
              </a:rPr>
              <a:t>Request letters (for data, copies of papers, advice, </a:t>
            </a:r>
            <a:r>
              <a:rPr lang="en-US" sz="1600" dirty="0" err="1">
                <a:solidFill>
                  <a:schemeClr val="tx2"/>
                </a:solidFill>
              </a:rPr>
              <a:t>etc</a:t>
            </a:r>
            <a:r>
              <a:rPr lang="en-US" sz="1600" dirty="0">
                <a:solidFill>
                  <a:schemeClr val="tx2"/>
                </a:solidFill>
              </a:rPr>
              <a:t>)</a:t>
            </a:r>
          </a:p>
          <a:p>
            <a:pPr marL="914400" lvl="2">
              <a:spcBef>
                <a:spcPts val="0"/>
              </a:spcBef>
              <a:buFont typeface="Arial" panose="020B0604020202020204" pitchFamily="34" charset="0"/>
              <a:buChar char="•"/>
              <a:defRPr/>
            </a:pPr>
            <a:r>
              <a:rPr lang="en-US" sz="1600" dirty="0">
                <a:solidFill>
                  <a:schemeClr val="tx2"/>
                </a:solidFill>
              </a:rPr>
              <a:t>Application letters (for jobs, scholarships, </a:t>
            </a:r>
            <a:r>
              <a:rPr lang="en-US" sz="1600" dirty="0" err="1">
                <a:solidFill>
                  <a:schemeClr val="tx2"/>
                </a:solidFill>
              </a:rPr>
              <a:t>etc</a:t>
            </a:r>
            <a:r>
              <a:rPr lang="en-US" sz="1600" dirty="0">
                <a:solidFill>
                  <a:schemeClr val="tx2"/>
                </a:solidFill>
              </a:rPr>
              <a:t>)</a:t>
            </a:r>
          </a:p>
          <a:p>
            <a:pPr marL="914400" lvl="2">
              <a:spcBef>
                <a:spcPts val="0"/>
              </a:spcBef>
              <a:buFont typeface="Arial" panose="020B0604020202020204" pitchFamily="34" charset="0"/>
              <a:buChar char="•"/>
              <a:defRPr/>
            </a:pPr>
            <a:r>
              <a:rPr lang="en-US" sz="1600" dirty="0">
                <a:solidFill>
                  <a:schemeClr val="tx2"/>
                </a:solidFill>
              </a:rPr>
              <a:t>Submission letters (accompanying articles, books, </a:t>
            </a:r>
            <a:r>
              <a:rPr lang="en-US" sz="1600" dirty="0" err="1">
                <a:solidFill>
                  <a:schemeClr val="tx2"/>
                </a:solidFill>
              </a:rPr>
              <a:t>etc</a:t>
            </a:r>
            <a:r>
              <a:rPr lang="en-US" sz="1600" dirty="0">
                <a:solidFill>
                  <a:schemeClr val="tx2"/>
                </a:solidFill>
              </a:rPr>
              <a:t>)</a:t>
            </a:r>
          </a:p>
          <a:p>
            <a:pPr marL="914400" lvl="2">
              <a:spcBef>
                <a:spcPts val="0"/>
              </a:spcBef>
              <a:buFont typeface="Arial" panose="020B0604020202020204" pitchFamily="34" charset="0"/>
              <a:buChar char="•"/>
              <a:defRPr/>
            </a:pPr>
            <a:r>
              <a:rPr lang="en-US" sz="1600" dirty="0">
                <a:solidFill>
                  <a:schemeClr val="tx2"/>
                </a:solidFill>
              </a:rPr>
              <a:t>Research proposals (for outside funding, </a:t>
            </a:r>
            <a:r>
              <a:rPr lang="en-US" sz="1600" dirty="0" err="1">
                <a:solidFill>
                  <a:schemeClr val="tx2"/>
                </a:solidFill>
              </a:rPr>
              <a:t>etc</a:t>
            </a:r>
            <a:r>
              <a:rPr lang="en-US" sz="1600" dirty="0">
                <a:solidFill>
                  <a:schemeClr val="tx2"/>
                </a:solidFill>
              </a:rPr>
              <a:t>)</a:t>
            </a:r>
          </a:p>
          <a:p>
            <a:pPr marL="914400" lvl="2">
              <a:spcBef>
                <a:spcPts val="0"/>
              </a:spcBef>
              <a:buFont typeface="Arial" panose="020B0604020202020204" pitchFamily="34" charset="0"/>
              <a:buChar char="•"/>
              <a:defRPr/>
            </a:pPr>
            <a:r>
              <a:rPr lang="en-US" sz="1600" dirty="0">
                <a:solidFill>
                  <a:schemeClr val="tx2"/>
                </a:solidFill>
              </a:rPr>
              <a:t>Recommendation letters (for students, job seekers, </a:t>
            </a:r>
            <a:r>
              <a:rPr lang="en-US" sz="1600" dirty="0" err="1">
                <a:solidFill>
                  <a:schemeClr val="tx2"/>
                </a:solidFill>
              </a:rPr>
              <a:t>etc</a:t>
            </a:r>
            <a:r>
              <a:rPr lang="en-US" sz="1600" dirty="0">
                <a:solidFill>
                  <a:schemeClr val="tx2"/>
                </a:solidFill>
              </a:rPr>
              <a:t>)</a:t>
            </a:r>
          </a:p>
          <a:p>
            <a:pPr marL="0" indent="0">
              <a:buNone/>
            </a:pPr>
            <a:endParaRPr lang="en-US" sz="2000" dirty="0">
              <a:solidFill>
                <a:schemeClr val="tx2"/>
              </a:solidFill>
            </a:endParaRPr>
          </a:p>
          <a:p>
            <a:pPr>
              <a:buFont typeface="Arial" panose="020B0604020202020204" pitchFamily="34" charset="0"/>
              <a:buChar char="•"/>
            </a:pPr>
            <a:r>
              <a:rPr lang="en-US" sz="2000" dirty="0">
                <a:solidFill>
                  <a:schemeClr val="tx2"/>
                </a:solidFill>
              </a:rPr>
              <a:t>The professional field is full of similar occluded genres - some of them, eg web writing for clients, new forms of digital writing.</a:t>
            </a:r>
          </a:p>
          <a:p>
            <a:pPr>
              <a:buFont typeface="Arial" panose="020B0604020202020204" pitchFamily="34" charset="0"/>
              <a:buChar char="•"/>
            </a:pPr>
            <a:r>
              <a:rPr lang="en-US" sz="2000" dirty="0">
                <a:solidFill>
                  <a:schemeClr val="tx2"/>
                </a:solidFill>
              </a:rPr>
              <a:t>Genre activity is full of metacognitive activity: recognize it, choose it, how to write it, for whom, sense of audience, creating writer-</a:t>
            </a:r>
            <a:r>
              <a:rPr lang="en-US" sz="2000" dirty="0" err="1">
                <a:solidFill>
                  <a:schemeClr val="tx2"/>
                </a:solidFill>
              </a:rPr>
              <a:t>centred</a:t>
            </a:r>
            <a:r>
              <a:rPr lang="en-US" sz="2000" dirty="0">
                <a:solidFill>
                  <a:schemeClr val="tx2"/>
                </a:solidFill>
              </a:rPr>
              <a:t> prose, etc.</a:t>
            </a:r>
          </a:p>
          <a:p>
            <a:pPr marL="0" indent="0">
              <a:buNone/>
            </a:pPr>
            <a:endParaRPr lang="en-US" sz="2000" dirty="0">
              <a:solidFill>
                <a:schemeClr val="tx2"/>
              </a:solidFill>
            </a:endParaRPr>
          </a:p>
        </p:txBody>
      </p:sp>
    </p:spTree>
    <p:extLst>
      <p:ext uri="{BB962C8B-B14F-4D97-AF65-F5344CB8AC3E}">
        <p14:creationId xmlns:p14="http://schemas.microsoft.com/office/powerpoint/2010/main" val="1410559"/>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D096B-C7B9-AB0B-24F3-ADDB3869B978}"/>
            </a:ext>
          </a:extLst>
        </p:cNvPr>
        <p:cNvGrpSpPr/>
        <p:nvPr/>
      </p:nvGrpSpPr>
      <p:grpSpPr>
        <a:xfrm>
          <a:off x="0" y="0"/>
          <a:ext cx="0" cy="0"/>
          <a:chOff x="0" y="0"/>
          <a:chExt cx="0" cy="0"/>
        </a:xfrm>
      </p:grpSpPr>
      <p:sp>
        <p:nvSpPr>
          <p:cNvPr id="80898" name="Rectangle 2">
            <a:extLst>
              <a:ext uri="{FF2B5EF4-FFF2-40B4-BE49-F238E27FC236}">
                <a16:creationId xmlns:a16="http://schemas.microsoft.com/office/drawing/2014/main" id="{891922CB-6934-98E8-F4FD-B69BEBDDDA3B}"/>
              </a:ext>
            </a:extLst>
          </p:cNvPr>
          <p:cNvSpPr>
            <a:spLocks noGrp="1" noChangeArrowheads="1"/>
          </p:cNvSpPr>
          <p:nvPr>
            <p:ph type="title"/>
          </p:nvPr>
        </p:nvSpPr>
        <p:spPr>
          <a:xfrm>
            <a:off x="531813" y="331407"/>
            <a:ext cx="9986763" cy="533400"/>
          </a:xfrm>
        </p:spPr>
        <p:txBody>
          <a:bodyPr/>
          <a:lstStyle/>
          <a:p>
            <a:r>
              <a:rPr lang="en-GB" altLang="en-US" b="0" dirty="0">
                <a:ea typeface="ＭＳ Ｐゴシック" panose="020B0600070205080204" pitchFamily="34" charset="-128"/>
              </a:rPr>
              <a:t>client bulletins on the web, via a community wiki…</a:t>
            </a:r>
          </a:p>
        </p:txBody>
      </p:sp>
      <p:sp>
        <p:nvSpPr>
          <p:cNvPr id="80899" name="Rectangle 3">
            <a:extLst>
              <a:ext uri="{FF2B5EF4-FFF2-40B4-BE49-F238E27FC236}">
                <a16:creationId xmlns:a16="http://schemas.microsoft.com/office/drawing/2014/main" id="{1A23DC83-5BC1-4FE9-502A-F8CE05F93003}"/>
              </a:ext>
            </a:extLst>
          </p:cNvPr>
          <p:cNvSpPr>
            <a:spLocks noGrp="1" noChangeArrowheads="1"/>
          </p:cNvSpPr>
          <p:nvPr>
            <p:ph type="body" idx="1"/>
          </p:nvPr>
        </p:nvSpPr>
        <p:spPr bwMode="auto">
          <a:xfrm>
            <a:off x="531813" y="1776413"/>
            <a:ext cx="9601200" cy="5027612"/>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104400" tIns="54000" rIns="104400" bIns="54000" numCol="1" anchor="t" anchorCtr="0" compatLnSpc="1">
            <a:prstTxWarp prst="textNoShape">
              <a:avLst/>
            </a:prstTxWarp>
          </a:bodyPr>
          <a:lstStyle/>
          <a:p>
            <a:pPr>
              <a:buFont typeface="Webdings" pitchFamily="2" charset="2"/>
              <a:buNone/>
            </a:pPr>
            <a:endParaRPr lang="en-GB" altLang="en-US" dirty="0">
              <a:solidFill>
                <a:schemeClr val="tx2"/>
              </a:solidFill>
              <a:latin typeface="Aptos" panose="020B0004020202020204" pitchFamily="34" charset="0"/>
              <a:ea typeface="ＭＳ Ｐゴシック" panose="020B0600070205080204" pitchFamily="34" charset="-128"/>
            </a:endParaRPr>
          </a:p>
        </p:txBody>
      </p:sp>
      <p:pic>
        <p:nvPicPr>
          <p:cNvPr id="2" name="Picture 2">
            <a:extLst>
              <a:ext uri="{FF2B5EF4-FFF2-40B4-BE49-F238E27FC236}">
                <a16:creationId xmlns:a16="http://schemas.microsoft.com/office/drawing/2014/main" id="{B9112C5B-C8B7-77AA-ACB9-1052042847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8262938" cy="66242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4">
            <a:extLst>
              <a:ext uri="{FF2B5EF4-FFF2-40B4-BE49-F238E27FC236}">
                <a16:creationId xmlns:a16="http://schemas.microsoft.com/office/drawing/2014/main" id="{6C9EFBAD-82B0-B127-AF66-34407F8696D8}"/>
              </a:ext>
            </a:extLst>
          </p:cNvPr>
          <p:cNvSpPr txBox="1">
            <a:spLocks noChangeArrowheads="1"/>
          </p:cNvSpPr>
          <p:nvPr/>
        </p:nvSpPr>
        <p:spPr bwMode="auto">
          <a:xfrm>
            <a:off x="8278122" y="1865784"/>
            <a:ext cx="2544811" cy="307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anose="020B0604030504040204" pitchFamily="34" charset="0"/>
                <a:ea typeface="ＭＳ Ｐゴシック" panose="020B0600070205080204" pitchFamily="34" charset="-128"/>
              </a:defRPr>
            </a:lvl1pPr>
            <a:lvl2pPr marL="37931725" indent="-37474525">
              <a:defRPr sz="2400">
                <a:solidFill>
                  <a:schemeClr val="tx1"/>
                </a:solidFill>
                <a:latin typeface="Verdana" panose="020B0604030504040204" pitchFamily="34" charset="0"/>
                <a:ea typeface="ＭＳ Ｐゴシック" panose="020B0600070205080204" pitchFamily="34" charset="-128"/>
              </a:defRPr>
            </a:lvl2pPr>
            <a:lvl3pPr>
              <a:defRPr sz="2400">
                <a:solidFill>
                  <a:schemeClr val="tx1"/>
                </a:solidFill>
                <a:latin typeface="Verdana" panose="020B0604030504040204" pitchFamily="34" charset="0"/>
                <a:ea typeface="ＭＳ Ｐゴシック" panose="020B0600070205080204" pitchFamily="34" charset="-128"/>
              </a:defRPr>
            </a:lvl3pPr>
            <a:lvl4pPr>
              <a:defRPr sz="2400">
                <a:solidFill>
                  <a:schemeClr val="tx1"/>
                </a:solidFill>
                <a:latin typeface="Verdana" panose="020B0604030504040204" pitchFamily="34" charset="0"/>
                <a:ea typeface="ＭＳ Ｐゴシック" panose="020B0600070205080204" pitchFamily="34" charset="-128"/>
              </a:defRPr>
            </a:lvl4pPr>
            <a:lvl5pPr>
              <a:defRPr sz="24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a:buFont typeface="Webdings" pitchFamily="2" charset="2"/>
              <a:buNone/>
            </a:pPr>
            <a:r>
              <a:rPr lang="en-GB" altLang="en-US" sz="3200" dirty="0">
                <a:solidFill>
                  <a:schemeClr val="tx2"/>
                </a:solidFill>
              </a:rPr>
              <a:t>ALIAS –</a:t>
            </a:r>
            <a:br>
              <a:rPr lang="en-GB" altLang="en-US" sz="3200" dirty="0">
                <a:solidFill>
                  <a:schemeClr val="tx2"/>
                </a:solidFill>
              </a:rPr>
            </a:br>
            <a:br>
              <a:rPr lang="en-GB" altLang="en-US" sz="3200" dirty="0">
                <a:solidFill>
                  <a:schemeClr val="tx2"/>
                </a:solidFill>
              </a:rPr>
            </a:br>
            <a:r>
              <a:rPr lang="en-GB" altLang="en-US" b="1" dirty="0" err="1">
                <a:solidFill>
                  <a:schemeClr val="tx2"/>
                </a:solidFill>
              </a:rPr>
              <a:t>A</a:t>
            </a:r>
            <a:r>
              <a:rPr lang="en-GB" altLang="en-US" dirty="0" err="1">
                <a:solidFill>
                  <a:schemeClr val="tx2"/>
                </a:solidFill>
              </a:rPr>
              <a:t>rdcalloch</a:t>
            </a:r>
            <a:endParaRPr lang="en-GB" altLang="en-US" dirty="0">
              <a:solidFill>
                <a:schemeClr val="tx2"/>
              </a:solidFill>
            </a:endParaRPr>
          </a:p>
          <a:p>
            <a:pPr>
              <a:buFont typeface="Webdings" pitchFamily="2" charset="2"/>
              <a:buNone/>
            </a:pPr>
            <a:r>
              <a:rPr lang="en-GB" altLang="en-US" b="1" dirty="0">
                <a:solidFill>
                  <a:schemeClr val="tx2"/>
                </a:solidFill>
              </a:rPr>
              <a:t>L</a:t>
            </a:r>
            <a:r>
              <a:rPr lang="en-GB" altLang="en-US" dirty="0">
                <a:solidFill>
                  <a:schemeClr val="tx2"/>
                </a:solidFill>
              </a:rPr>
              <a:t>egal </a:t>
            </a:r>
          </a:p>
          <a:p>
            <a:pPr>
              <a:buFont typeface="Webdings" pitchFamily="2" charset="2"/>
              <a:buNone/>
            </a:pPr>
            <a:r>
              <a:rPr lang="en-GB" altLang="en-US" b="1" dirty="0">
                <a:solidFill>
                  <a:schemeClr val="tx2"/>
                </a:solidFill>
              </a:rPr>
              <a:t>I</a:t>
            </a:r>
            <a:r>
              <a:rPr lang="en-GB" altLang="en-US" dirty="0">
                <a:solidFill>
                  <a:schemeClr val="tx2"/>
                </a:solidFill>
              </a:rPr>
              <a:t>nformation &amp; </a:t>
            </a:r>
            <a:r>
              <a:rPr lang="en-GB" altLang="en-US" b="1" dirty="0">
                <a:solidFill>
                  <a:schemeClr val="tx2"/>
                </a:solidFill>
              </a:rPr>
              <a:t>A</a:t>
            </a:r>
            <a:r>
              <a:rPr lang="en-GB" altLang="en-US" dirty="0">
                <a:solidFill>
                  <a:schemeClr val="tx2"/>
                </a:solidFill>
              </a:rPr>
              <a:t>dvice </a:t>
            </a:r>
            <a:br>
              <a:rPr lang="en-GB" altLang="en-US" dirty="0">
                <a:solidFill>
                  <a:schemeClr val="tx2"/>
                </a:solidFill>
              </a:rPr>
            </a:br>
            <a:r>
              <a:rPr lang="en-GB" altLang="en-US" b="1" dirty="0">
                <a:solidFill>
                  <a:schemeClr val="tx2"/>
                </a:solidFill>
              </a:rPr>
              <a:t>S</a:t>
            </a:r>
            <a:r>
              <a:rPr lang="en-GB" altLang="en-US" dirty="0">
                <a:solidFill>
                  <a:schemeClr val="tx2"/>
                </a:solidFill>
              </a:rPr>
              <a:t>ervice</a:t>
            </a:r>
          </a:p>
        </p:txBody>
      </p:sp>
    </p:spTree>
    <p:extLst>
      <p:ext uri="{BB962C8B-B14F-4D97-AF65-F5344CB8AC3E}">
        <p14:creationId xmlns:p14="http://schemas.microsoft.com/office/powerpoint/2010/main" val="1105559282"/>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D2A58-5EA1-A5F1-0913-221C4AEC6E2E}"/>
            </a:ext>
          </a:extLst>
        </p:cNvPr>
        <p:cNvGrpSpPr/>
        <p:nvPr/>
      </p:nvGrpSpPr>
      <p:grpSpPr>
        <a:xfrm>
          <a:off x="0" y="0"/>
          <a:ext cx="0" cy="0"/>
          <a:chOff x="0" y="0"/>
          <a:chExt cx="0" cy="0"/>
        </a:xfrm>
      </p:grpSpPr>
      <p:sp>
        <p:nvSpPr>
          <p:cNvPr id="88066" name="Title 1">
            <a:extLst>
              <a:ext uri="{FF2B5EF4-FFF2-40B4-BE49-F238E27FC236}">
                <a16:creationId xmlns:a16="http://schemas.microsoft.com/office/drawing/2014/main" id="{F1343A06-76E0-1926-F834-50BF88B995B1}"/>
              </a:ext>
            </a:extLst>
          </p:cNvPr>
          <p:cNvSpPr>
            <a:spLocks noGrp="1"/>
          </p:cNvSpPr>
          <p:nvPr>
            <p:ph type="title"/>
          </p:nvPr>
        </p:nvSpPr>
        <p:spPr>
          <a:xfrm>
            <a:off x="0" y="609600"/>
            <a:ext cx="10302552" cy="533400"/>
          </a:xfrm>
        </p:spPr>
        <p:txBody>
          <a:bodyPr/>
          <a:lstStyle/>
          <a:p>
            <a:r>
              <a:rPr lang="en-GB" altLang="en-US" b="0" dirty="0">
                <a:ea typeface="ＭＳ Ｐゴシック" panose="020B0600070205080204" pitchFamily="34" charset="-128"/>
              </a:rPr>
              <a:t>... developed as a professional collaborative writing environment</a:t>
            </a:r>
          </a:p>
        </p:txBody>
      </p:sp>
      <p:sp>
        <p:nvSpPr>
          <p:cNvPr id="88067" name="Content Placeholder 2">
            <a:extLst>
              <a:ext uri="{FF2B5EF4-FFF2-40B4-BE49-F238E27FC236}">
                <a16:creationId xmlns:a16="http://schemas.microsoft.com/office/drawing/2014/main" id="{3862872A-CDD1-C5FA-BA97-FF31474C9134}"/>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0"/>
              </a:spcBef>
              <a:buFont typeface="Arial" panose="020B0604020202020204" pitchFamily="34" charset="0"/>
              <a:buChar char="•"/>
            </a:pPr>
            <a:r>
              <a:rPr lang="en-GB" altLang="en-US" dirty="0">
                <a:solidFill>
                  <a:schemeClr val="tx2"/>
                </a:solidFill>
                <a:latin typeface="Aptos" panose="020B0004020202020204" pitchFamily="34" charset="0"/>
                <a:ea typeface="ＭＳ Ｐゴシック" panose="020B0600070205080204" pitchFamily="34" charset="-128"/>
              </a:rPr>
              <a:t>We created a </a:t>
            </a:r>
            <a:r>
              <a:rPr lang="en-GB" altLang="en-US" dirty="0" err="1">
                <a:solidFill>
                  <a:schemeClr val="tx2"/>
                </a:solidFill>
                <a:latin typeface="Aptos" panose="020B0004020202020204" pitchFamily="34" charset="0"/>
                <a:ea typeface="ＭＳ Ｐゴシック" panose="020B0600070205080204" pitchFamily="34" charset="-128"/>
              </a:rPr>
              <a:t>Mediawiki</a:t>
            </a:r>
            <a:r>
              <a:rPr lang="en-GB" altLang="en-US" dirty="0">
                <a:solidFill>
                  <a:schemeClr val="tx2"/>
                </a:solidFill>
                <a:latin typeface="Aptos" panose="020B0004020202020204" pitchFamily="34" charset="0"/>
                <a:ea typeface="ＭＳ Ｐゴシック" panose="020B0600070205080204" pitchFamily="34" charset="-128"/>
              </a:rPr>
              <a:t>, called ALIAS – </a:t>
            </a:r>
            <a:r>
              <a:rPr lang="en-GB" altLang="en-US" dirty="0" err="1">
                <a:solidFill>
                  <a:schemeClr val="tx2"/>
                </a:solidFill>
                <a:latin typeface="Aptos" panose="020B0004020202020204" pitchFamily="34" charset="0"/>
                <a:ea typeface="ＭＳ Ｐゴシック" panose="020B0600070205080204" pitchFamily="34" charset="-128"/>
              </a:rPr>
              <a:t>Ardcalloch</a:t>
            </a:r>
            <a:r>
              <a:rPr lang="en-GB" altLang="en-US" dirty="0">
                <a:solidFill>
                  <a:schemeClr val="tx2"/>
                </a:solidFill>
                <a:latin typeface="Aptos" panose="020B0004020202020204" pitchFamily="34" charset="0"/>
                <a:ea typeface="ＭＳ Ｐゴシック" panose="020B0600070205080204" pitchFamily="34" charset="-128"/>
              </a:rPr>
              <a:t> Legal Information and Advice Service</a:t>
            </a:r>
          </a:p>
          <a:p>
            <a:pPr>
              <a:spcBef>
                <a:spcPts val="0"/>
              </a:spcBef>
              <a:buFont typeface="Arial" panose="020B0604020202020204" pitchFamily="34" charset="0"/>
              <a:buChar char="•"/>
            </a:pPr>
            <a:r>
              <a:rPr lang="en-GB" altLang="en-US" dirty="0">
                <a:solidFill>
                  <a:schemeClr val="tx2"/>
                </a:solidFill>
                <a:latin typeface="Aptos" panose="020B0004020202020204" pitchFamily="34" charset="0"/>
                <a:ea typeface="ＭＳ Ｐゴシック" panose="020B0600070205080204" pitchFamily="34" charset="-128"/>
              </a:rPr>
              <a:t>Students were required to write at least two bulletins each, c.500w max.</a:t>
            </a:r>
          </a:p>
          <a:p>
            <a:pPr>
              <a:spcBef>
                <a:spcPts val="0"/>
              </a:spcBef>
              <a:buFont typeface="Arial" panose="020B0604020202020204" pitchFamily="34" charset="0"/>
              <a:buChar char="•"/>
            </a:pPr>
            <a:r>
              <a:rPr lang="en-GB" altLang="en-US" dirty="0">
                <a:solidFill>
                  <a:schemeClr val="tx2"/>
                </a:solidFill>
                <a:latin typeface="Aptos" panose="020B0004020202020204" pitchFamily="34" charset="0"/>
                <a:ea typeface="ＭＳ Ｐゴシック" panose="020B0600070205080204" pitchFamily="34" charset="-128"/>
              </a:rPr>
              <a:t>They could: </a:t>
            </a:r>
          </a:p>
          <a:p>
            <a:pPr lvl="1">
              <a:spcBef>
                <a:spcPts val="0"/>
              </a:spcBef>
              <a:buFont typeface="Arial" panose="020B0604020202020204" pitchFamily="34" charset="0"/>
              <a:buChar char="•"/>
            </a:pPr>
            <a:r>
              <a:rPr lang="en-GB" altLang="en-US" dirty="0">
                <a:solidFill>
                  <a:schemeClr val="tx2"/>
                </a:solidFill>
                <a:latin typeface="Aptos" panose="020B0004020202020204" pitchFamily="34" charset="0"/>
                <a:ea typeface="ＭＳ Ｐゴシック" panose="020B0600070205080204" pitchFamily="34" charset="-128"/>
              </a:rPr>
              <a:t>see each other’s drafts in their firms (collaborative learning)</a:t>
            </a:r>
          </a:p>
          <a:p>
            <a:pPr lvl="1">
              <a:spcBef>
                <a:spcPts val="0"/>
              </a:spcBef>
              <a:buFont typeface="Arial" panose="020B0604020202020204" pitchFamily="34" charset="0"/>
              <a:buChar char="•"/>
            </a:pPr>
            <a:r>
              <a:rPr lang="en-GB" altLang="en-US" dirty="0">
                <a:solidFill>
                  <a:schemeClr val="tx2"/>
                </a:solidFill>
                <a:latin typeface="Aptos" panose="020B0004020202020204" pitchFamily="34" charset="0"/>
                <a:ea typeface="ＭＳ Ｐゴシック" panose="020B0600070205080204" pitchFamily="34" charset="-128"/>
              </a:rPr>
              <a:t>amend firm’s drafts (collaborative working) then upload</a:t>
            </a:r>
          </a:p>
          <a:p>
            <a:pPr lvl="1">
              <a:spcBef>
                <a:spcPts val="0"/>
              </a:spcBef>
              <a:buFont typeface="Arial" panose="020B0604020202020204" pitchFamily="34" charset="0"/>
              <a:buChar char="•"/>
            </a:pPr>
            <a:r>
              <a:rPr lang="en-GB" altLang="en-US" dirty="0">
                <a:solidFill>
                  <a:schemeClr val="tx2"/>
                </a:solidFill>
                <a:latin typeface="Aptos" panose="020B0004020202020204" pitchFamily="34" charset="0"/>
                <a:ea typeface="ＭＳ Ｐゴシック" panose="020B0600070205080204" pitchFamily="34" charset="-128"/>
              </a:rPr>
              <a:t>Be responsible for individual articles (ownership…)</a:t>
            </a:r>
          </a:p>
          <a:p>
            <a:pPr>
              <a:spcBef>
                <a:spcPts val="0"/>
              </a:spcBef>
              <a:buFont typeface="Arial" panose="020B0604020202020204" pitchFamily="34" charset="0"/>
              <a:buChar char="•"/>
            </a:pPr>
            <a:r>
              <a:rPr lang="en-GB" altLang="en-US" dirty="0">
                <a:solidFill>
                  <a:schemeClr val="tx2"/>
                </a:solidFill>
                <a:latin typeface="Aptos" panose="020B0004020202020204" pitchFamily="34" charset="0"/>
                <a:ea typeface="ＭＳ Ｐゴシック" panose="020B0600070205080204" pitchFamily="34" charset="-128"/>
              </a:rPr>
              <a:t>Staff could:</a:t>
            </a:r>
          </a:p>
          <a:p>
            <a:pPr lvl="1">
              <a:spcBef>
                <a:spcPts val="0"/>
              </a:spcBef>
              <a:buFont typeface="Arial" panose="020B0604020202020204" pitchFamily="34" charset="0"/>
              <a:buChar char="•"/>
            </a:pPr>
            <a:r>
              <a:rPr lang="en-GB" altLang="en-US" dirty="0">
                <a:solidFill>
                  <a:schemeClr val="tx2"/>
                </a:solidFill>
                <a:latin typeface="Aptos" panose="020B0004020202020204" pitchFamily="34" charset="0"/>
                <a:ea typeface="ＭＳ Ｐゴシック" panose="020B0600070205080204" pitchFamily="34" charset="-128"/>
              </a:rPr>
              <a:t>see student drafts (observe collab. learning + working)</a:t>
            </a:r>
          </a:p>
          <a:p>
            <a:pPr lvl="1">
              <a:spcBef>
                <a:spcPts val="0"/>
              </a:spcBef>
              <a:buFont typeface="Arial" panose="020B0604020202020204" pitchFamily="34" charset="0"/>
              <a:buChar char="•"/>
            </a:pPr>
            <a:r>
              <a:rPr lang="en-GB" altLang="en-US" dirty="0">
                <a:solidFill>
                  <a:schemeClr val="tx2"/>
                </a:solidFill>
                <a:latin typeface="Aptos" panose="020B0004020202020204" pitchFamily="34" charset="0"/>
                <a:ea typeface="ＭＳ Ｐゴシック" panose="020B0600070205080204" pitchFamily="34" charset="-128"/>
              </a:rPr>
              <a:t>comment on drafts (feedback on individual work)</a:t>
            </a:r>
          </a:p>
          <a:p>
            <a:pPr>
              <a:spcBef>
                <a:spcPts val="0"/>
              </a:spcBef>
              <a:buFont typeface="Webdings" pitchFamily="2" charset="2"/>
              <a:buNone/>
            </a:pPr>
            <a:endParaRPr lang="en-GB" altLang="en-US" dirty="0">
              <a:solidFill>
                <a:schemeClr val="tx2"/>
              </a:solidFill>
              <a:latin typeface="Aptos" panose="020B00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06524486"/>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C839878-A39F-342F-E612-9231B9E0C149}"/>
              </a:ext>
            </a:extLst>
          </p:cNvPr>
          <p:cNvGraphicFramePr>
            <a:graphicFrameLocks noGrp="1"/>
          </p:cNvGraphicFramePr>
          <p:nvPr>
            <p:ph idx="1"/>
            <p:extLst>
              <p:ext uri="{D42A27DB-BD31-4B8C-83A1-F6EECF244321}">
                <p14:modId xmlns:p14="http://schemas.microsoft.com/office/powerpoint/2010/main" val="2047176555"/>
              </p:ext>
            </p:extLst>
          </p:nvPr>
        </p:nvGraphicFramePr>
        <p:xfrm>
          <a:off x="0" y="864108"/>
          <a:ext cx="10668000" cy="7192072"/>
        </p:xfrm>
        <a:graphic>
          <a:graphicData uri="http://schemas.openxmlformats.org/drawingml/2006/table">
            <a:tbl>
              <a:tblPr firstRow="1" bandRow="1">
                <a:tableStyleId>{93296810-A885-4BE3-A3E7-6D5BEEA58F35}</a:tableStyleId>
              </a:tblPr>
              <a:tblGrid>
                <a:gridCol w="1733600">
                  <a:extLst>
                    <a:ext uri="{9D8B030D-6E8A-4147-A177-3AD203B41FA5}">
                      <a16:colId xmlns:a16="http://schemas.microsoft.com/office/drawing/2014/main" val="1221255457"/>
                    </a:ext>
                  </a:extLst>
                </a:gridCol>
                <a:gridCol w="8934400">
                  <a:extLst>
                    <a:ext uri="{9D8B030D-6E8A-4147-A177-3AD203B41FA5}">
                      <a16:colId xmlns:a16="http://schemas.microsoft.com/office/drawing/2014/main" val="2086106856"/>
                    </a:ext>
                  </a:extLst>
                </a:gridCol>
              </a:tblGrid>
              <a:tr h="433794">
                <a:tc>
                  <a:txBody>
                    <a:bodyPr/>
                    <a:lstStyle/>
                    <a:p>
                      <a:pPr algn="ctr"/>
                      <a:r>
                        <a:rPr lang="en-US" dirty="0"/>
                        <a:t>Date</a:t>
                      </a:r>
                    </a:p>
                  </a:txBody>
                  <a:tcPr/>
                </a:tc>
                <a:tc>
                  <a:txBody>
                    <a:bodyPr/>
                    <a:lstStyle/>
                    <a:p>
                      <a:pPr algn="ctr"/>
                      <a:r>
                        <a:rPr lang="en-US" dirty="0"/>
                        <a:t>Design work</a:t>
                      </a:r>
                    </a:p>
                  </a:txBody>
                  <a:tcPr/>
                </a:tc>
                <a:extLst>
                  <a:ext uri="{0D108BD9-81ED-4DB2-BD59-A6C34878D82A}">
                    <a16:rowId xmlns:a16="http://schemas.microsoft.com/office/drawing/2014/main" val="679429861"/>
                  </a:ext>
                </a:extLst>
              </a:tr>
              <a:tr h="520216">
                <a:tc>
                  <a:txBody>
                    <a:bodyPr/>
                    <a:lstStyle/>
                    <a:p>
                      <a:pPr algn="ctr"/>
                      <a:r>
                        <a:rPr lang="en-US" b="1" dirty="0"/>
                        <a:t>2003/04</a:t>
                      </a: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chemeClr val="tx2"/>
                          </a:solidFill>
                          <a:latin typeface="Aptos" panose="020B0004020202020204" pitchFamily="34" charset="0"/>
                        </a:rPr>
                        <a:t>I had a sense of professional legal writing for the web as an ‘occluded genre’ that students needed to know about and </a:t>
                      </a:r>
                      <a:r>
                        <a:rPr lang="en-US" sz="2000" dirty="0" err="1">
                          <a:solidFill>
                            <a:schemeClr val="tx2"/>
                          </a:solidFill>
                          <a:latin typeface="Aptos" panose="020B0004020202020204" pitchFamily="34" charset="0"/>
                        </a:rPr>
                        <a:t>practise</a:t>
                      </a:r>
                      <a:r>
                        <a:rPr lang="en-US" sz="2000" dirty="0">
                          <a:solidFill>
                            <a:schemeClr val="tx2"/>
                          </a:solidFill>
                          <a:latin typeface="Aptos" panose="020B0004020202020204" pitchFamily="34" charset="0"/>
                        </a:rPr>
                        <a:t> as a future professional literacy.</a:t>
                      </a:r>
                    </a:p>
                    <a:p>
                      <a:endParaRPr lang="en-US" sz="2000" dirty="0"/>
                    </a:p>
                  </a:txBody>
                  <a:tcPr/>
                </a:tc>
                <a:extLst>
                  <a:ext uri="{0D108BD9-81ED-4DB2-BD59-A6C34878D82A}">
                    <a16:rowId xmlns:a16="http://schemas.microsoft.com/office/drawing/2014/main" val="1915329621"/>
                  </a:ext>
                </a:extLst>
              </a:tr>
              <a:tr h="1390516">
                <a:tc>
                  <a:txBody>
                    <a:bodyPr/>
                    <a:lstStyle/>
                    <a:p>
                      <a:pPr algn="ctr"/>
                      <a:r>
                        <a:rPr lang="en-US" b="1" dirty="0"/>
                        <a:t>2005</a:t>
                      </a:r>
                    </a:p>
                  </a:txBody>
                  <a:tcPr/>
                </a:tc>
                <a:tc>
                  <a:txBody>
                    <a:bodyPr/>
                    <a:lstStyle/>
                    <a:p>
                      <a:pPr marL="285750" indent="-285750">
                        <a:buFont typeface="Arial" panose="020B0604020202020204" pitchFamily="34" charset="0"/>
                        <a:buChar char="•"/>
                      </a:pPr>
                      <a:r>
                        <a:rPr lang="en-US" sz="2000" dirty="0">
                          <a:solidFill>
                            <a:schemeClr val="tx2"/>
                          </a:solidFill>
                          <a:latin typeface="Aptos" panose="020B0004020202020204" pitchFamily="34" charset="0"/>
                        </a:rPr>
                        <a:t>Designed the tasks; LTDU created the wiki environment; we used the infrastructure of the virtual firm.  I wrote student guidelines as to form &amp; genre of writing + project admin.  </a:t>
                      </a:r>
                    </a:p>
                    <a:p>
                      <a:pPr marL="285750" indent="-285750">
                        <a:buFont typeface="Arial" panose="020B0604020202020204" pitchFamily="34" charset="0"/>
                        <a:buChar char="•"/>
                      </a:pPr>
                      <a:r>
                        <a:rPr lang="en-US" sz="2000" dirty="0">
                          <a:solidFill>
                            <a:schemeClr val="tx2"/>
                          </a:solidFill>
                          <a:latin typeface="Aptos" panose="020B0004020202020204" pitchFamily="34" charset="0"/>
                        </a:rPr>
                        <a:t>First run of the sim.</a:t>
                      </a:r>
                    </a:p>
                  </a:txBody>
                  <a:tcPr/>
                </a:tc>
                <a:extLst>
                  <a:ext uri="{0D108BD9-81ED-4DB2-BD59-A6C34878D82A}">
                    <a16:rowId xmlns:a16="http://schemas.microsoft.com/office/drawing/2014/main" val="2486768198"/>
                  </a:ext>
                </a:extLst>
              </a:tr>
              <a:tr h="1276090">
                <a:tc>
                  <a:txBody>
                    <a:bodyPr/>
                    <a:lstStyle/>
                    <a:p>
                      <a:pPr algn="ctr"/>
                      <a:r>
                        <a:rPr lang="en-US" b="1" dirty="0"/>
                        <a:t>2005</a:t>
                      </a: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solidFill>
                            <a:schemeClr val="tx2"/>
                          </a:solidFill>
                          <a:latin typeface="Aptos" panose="020B0004020202020204" pitchFamily="34" charset="0"/>
                        </a:rPr>
                        <a:t>Poor results</a:t>
                      </a:r>
                      <a:r>
                        <a:rPr lang="en-US" sz="2000" dirty="0">
                          <a:solidFill>
                            <a:schemeClr val="tx2"/>
                          </a:solidFill>
                          <a:latin typeface="Aptos" panose="020B0004020202020204" pitchFamily="34" charset="0"/>
                        </a:rPr>
                        <a:t>!  Students wrote highly-compressed 2,000-word academic essays complete with f/notes, case &amp; stat refs, etc. Little sense of audience or purpose.</a:t>
                      </a:r>
                    </a:p>
                  </a:txBody>
                  <a:tcPr/>
                </a:tc>
                <a:extLst>
                  <a:ext uri="{0D108BD9-81ED-4DB2-BD59-A6C34878D82A}">
                    <a16:rowId xmlns:a16="http://schemas.microsoft.com/office/drawing/2014/main" val="3272203954"/>
                  </a:ext>
                </a:extLst>
              </a:tr>
              <a:tr h="1390516">
                <a:tc>
                  <a:txBody>
                    <a:bodyPr/>
                    <a:lstStyle/>
                    <a:p>
                      <a:pPr algn="ctr"/>
                      <a:r>
                        <a:rPr lang="en-US" b="1" dirty="0"/>
                        <a:t>2005/6</a:t>
                      </a: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chemeClr val="tx2"/>
                          </a:solidFill>
                          <a:latin typeface="Aptos" panose="020B0004020202020204" pitchFamily="34" charset="0"/>
                        </a:rPr>
                        <a:t>Brought in a PSL + web editor from </a:t>
                      </a:r>
                      <a:r>
                        <a:rPr lang="en-US" sz="2000" dirty="0" err="1">
                          <a:solidFill>
                            <a:schemeClr val="tx2"/>
                          </a:solidFill>
                          <a:latin typeface="Aptos" panose="020B0004020202020204" pitchFamily="34" charset="0"/>
                        </a:rPr>
                        <a:t>McGrigors</a:t>
                      </a:r>
                      <a:r>
                        <a:rPr lang="en-US" sz="2000" dirty="0">
                          <a:solidFill>
                            <a:schemeClr val="tx2"/>
                          </a:solidFill>
                          <a:latin typeface="Aptos" panose="020B0004020202020204" pitchFamily="34" charset="0"/>
                        </a:rPr>
                        <a:t> law firm to present to students on their work for the firm on client bulletins – students loved their work.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solidFill>
                            <a:schemeClr val="tx2"/>
                          </a:solidFill>
                          <a:latin typeface="Aptos" panose="020B0004020202020204" pitchFamily="34" charset="0"/>
                        </a:rPr>
                        <a:t>Big improvement </a:t>
                      </a:r>
                      <a:r>
                        <a:rPr lang="en-US" sz="2000" dirty="0">
                          <a:solidFill>
                            <a:schemeClr val="tx2"/>
                          </a:solidFill>
                          <a:latin typeface="Aptos" panose="020B0004020202020204" pitchFamily="34" charset="0"/>
                        </a:rPr>
                        <a:t>in student work in that and subsequent years.</a:t>
                      </a:r>
                    </a:p>
                    <a:p>
                      <a:endParaRPr lang="en-US" sz="2000" dirty="0"/>
                    </a:p>
                  </a:txBody>
                  <a:tcPr/>
                </a:tc>
                <a:extLst>
                  <a:ext uri="{0D108BD9-81ED-4DB2-BD59-A6C34878D82A}">
                    <a16:rowId xmlns:a16="http://schemas.microsoft.com/office/drawing/2014/main" val="1750062078"/>
                  </a:ext>
                </a:extLst>
              </a:tr>
              <a:tr h="1390516">
                <a:tc>
                  <a:txBody>
                    <a:bodyPr/>
                    <a:lstStyle/>
                    <a:p>
                      <a:pPr algn="ctr"/>
                      <a:r>
                        <a:rPr lang="en-US" b="1" dirty="0"/>
                        <a:t>2006 &amp; ff.</a:t>
                      </a:r>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chemeClr val="tx2"/>
                          </a:solidFill>
                          <a:latin typeface="Aptos" panose="020B0004020202020204" pitchFamily="34" charset="0"/>
                        </a:rPr>
                        <a:t>Asked PSL &amp; web editor to webcast their presentation for future students.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2000" dirty="0">
                          <a:solidFill>
                            <a:schemeClr val="tx2"/>
                          </a:solidFill>
                          <a:latin typeface="Aptos" panose="020B0004020202020204" pitchFamily="34" charset="0"/>
                          <a:ea typeface="ＭＳ Ｐゴシック" panose="020B0600070205080204" pitchFamily="34" charset="-128"/>
                        </a:rPr>
                        <a:t>Resources included professional legal writers as well as GGSL staff, and used previous student work &amp; previous students as guides &amp; mentors.</a:t>
                      </a:r>
                    </a:p>
                  </a:txBody>
                  <a:tcPr/>
                </a:tc>
                <a:extLst>
                  <a:ext uri="{0D108BD9-81ED-4DB2-BD59-A6C34878D82A}">
                    <a16:rowId xmlns:a16="http://schemas.microsoft.com/office/drawing/2014/main" val="2492628024"/>
                  </a:ext>
                </a:extLst>
              </a:tr>
            </a:tbl>
          </a:graphicData>
        </a:graphic>
      </p:graphicFrame>
      <p:sp>
        <p:nvSpPr>
          <p:cNvPr id="5" name="Title 1">
            <a:extLst>
              <a:ext uri="{FF2B5EF4-FFF2-40B4-BE49-F238E27FC236}">
                <a16:creationId xmlns:a16="http://schemas.microsoft.com/office/drawing/2014/main" id="{CEB7C0FB-6F87-5BA3-8B13-BB718569564A}"/>
              </a:ext>
            </a:extLst>
          </p:cNvPr>
          <p:cNvSpPr>
            <a:spLocks noGrp="1"/>
          </p:cNvSpPr>
          <p:nvPr>
            <p:ph type="title"/>
          </p:nvPr>
        </p:nvSpPr>
        <p:spPr>
          <a:xfrm>
            <a:off x="725488" y="209600"/>
            <a:ext cx="9390112" cy="533400"/>
          </a:xfrm>
        </p:spPr>
        <p:txBody>
          <a:bodyPr/>
          <a:lstStyle/>
          <a:p>
            <a:r>
              <a:rPr lang="en-US" b="0" dirty="0"/>
              <a:t>how I developed the project – </a:t>
            </a:r>
            <a:r>
              <a:rPr lang="en-US" b="0" i="1" dirty="0"/>
              <a:t>my</a:t>
            </a:r>
            <a:r>
              <a:rPr lang="en-US" b="0" dirty="0"/>
              <a:t> metacognitive activity</a:t>
            </a:r>
          </a:p>
        </p:txBody>
      </p:sp>
    </p:spTree>
    <p:extLst>
      <p:ext uri="{BB962C8B-B14F-4D97-AF65-F5344CB8AC3E}">
        <p14:creationId xmlns:p14="http://schemas.microsoft.com/office/powerpoint/2010/main" val="117023390"/>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a:extLst>
            <a:ext uri="{FF2B5EF4-FFF2-40B4-BE49-F238E27FC236}">
              <a16:creationId xmlns:a16="http://schemas.microsoft.com/office/drawing/2014/main" id="{4E9B8C57-9006-6B74-4980-2BBB7F9152DC}"/>
            </a:ext>
          </a:extLst>
        </p:cNvPr>
        <p:cNvGrpSpPr/>
        <p:nvPr/>
      </p:nvGrpSpPr>
      <p:grpSpPr>
        <a:xfrm>
          <a:off x="0" y="0"/>
          <a:ext cx="0" cy="0"/>
          <a:chOff x="0" y="0"/>
          <a:chExt cx="0" cy="0"/>
        </a:xfrm>
      </p:grpSpPr>
      <p:sp>
        <p:nvSpPr>
          <p:cNvPr id="19457" name="Content Placeholder 1">
            <a:extLst>
              <a:ext uri="{FF2B5EF4-FFF2-40B4-BE49-F238E27FC236}">
                <a16:creationId xmlns:a16="http://schemas.microsoft.com/office/drawing/2014/main" id="{824218B5-C114-C10F-1485-A109015791C9}"/>
              </a:ext>
            </a:extLst>
          </p:cNvPr>
          <p:cNvSpPr>
            <a:spLocks noGrp="1"/>
          </p:cNvSpPr>
          <p:nvPr>
            <p:ph idx="1"/>
          </p:nvPr>
        </p:nvSpPr>
        <p:spPr>
          <a:xfrm>
            <a:off x="0" y="-150440"/>
            <a:ext cx="10668000" cy="8547389"/>
          </a:xfrm>
          <a:solidFill>
            <a:schemeClr val="tx1"/>
          </a:solidFill>
        </p:spPr>
        <p:txBody>
          <a:bodyPr lIns="79370" tIns="39684" rIns="79370" bIns="39684"/>
          <a:lstStyle/>
          <a:p>
            <a:pPr marL="571494" indent="-571494">
              <a:buFont typeface="+mj-lt"/>
              <a:buAutoNum type="arabicPeriod"/>
              <a:defRPr/>
            </a:pPr>
            <a:endParaRPr lang="en-US" altLang="en-US" sz="3556" dirty="0">
              <a:solidFill>
                <a:schemeClr val="bg1"/>
              </a:solidFill>
              <a:cs typeface="Calibri" charset="0"/>
            </a:endParaRPr>
          </a:p>
          <a:p>
            <a:pPr marL="571494" indent="-571494">
              <a:buFont typeface="+mj-lt"/>
              <a:buAutoNum type="arabicPeriod"/>
              <a:defRPr/>
            </a:pPr>
            <a:endParaRPr lang="en-US" altLang="en-US" sz="3556" dirty="0">
              <a:solidFill>
                <a:schemeClr val="bg1"/>
              </a:solidFill>
              <a:cs typeface="Calibri" charset="0"/>
            </a:endParaRPr>
          </a:p>
          <a:p>
            <a:pPr marL="571494" indent="-571494">
              <a:buFont typeface="+mj-lt"/>
              <a:buAutoNum type="arabicPeriod"/>
              <a:defRPr/>
            </a:pPr>
            <a:endParaRPr lang="en-US" altLang="en-US" sz="3556" dirty="0">
              <a:solidFill>
                <a:schemeClr val="bg1"/>
              </a:solidFill>
              <a:cs typeface="Calibri" charset="0"/>
            </a:endParaRPr>
          </a:p>
          <a:p>
            <a:pPr marL="0" indent="0" algn="ctr">
              <a:buNone/>
              <a:defRPr/>
            </a:pPr>
            <a:r>
              <a:rPr lang="en-US" altLang="en-US" sz="4000" dirty="0">
                <a:solidFill>
                  <a:schemeClr val="bg1"/>
                </a:solidFill>
                <a:cs typeface="Calibri" charset="0"/>
              </a:rPr>
              <a:t>  Further information</a:t>
            </a:r>
            <a:endParaRPr lang="en-US" altLang="en-US" dirty="0">
              <a:solidFill>
                <a:schemeClr val="tx2"/>
              </a:solidFill>
              <a:latin typeface="Verdana" charset="0"/>
              <a:ea typeface="ＭＳ Ｐゴシック" charset="-128"/>
              <a:cs typeface="Calibri" charset="0"/>
            </a:endParaRPr>
          </a:p>
        </p:txBody>
      </p:sp>
      <p:sp>
        <p:nvSpPr>
          <p:cNvPr id="17410" name="Rectangle 2">
            <a:extLst>
              <a:ext uri="{FF2B5EF4-FFF2-40B4-BE49-F238E27FC236}">
                <a16:creationId xmlns:a16="http://schemas.microsoft.com/office/drawing/2014/main" id="{96ABE907-6525-9B88-8524-A3B6FC12204B}"/>
              </a:ext>
            </a:extLst>
          </p:cNvPr>
          <p:cNvSpPr>
            <a:spLocks noChangeArrowheads="1"/>
          </p:cNvSpPr>
          <p:nvPr/>
        </p:nvSpPr>
        <p:spPr bwMode="auto">
          <a:xfrm>
            <a:off x="807861" y="2621139"/>
            <a:ext cx="8777111" cy="66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370" tIns="39684" rIns="79370" bIns="39684">
            <a:spAutoFit/>
          </a:bodyPr>
          <a:lstStyle>
            <a:lvl1pPr>
              <a:spcBef>
                <a:spcPct val="20000"/>
              </a:spcBef>
              <a:buChar char="•"/>
              <a:defRPr sz="28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 typeface="Webdings" pitchFamily="2" charset="2"/>
              <a:buNone/>
            </a:pPr>
            <a:r>
              <a:rPr lang="en-US" altLang="en-US" sz="3778" b="1">
                <a:solidFill>
                  <a:schemeClr val="bg1"/>
                </a:solidFill>
                <a:latin typeface="Arial" panose="020B0604020202020204" pitchFamily="34" charset="0"/>
                <a:cs typeface="Calibri" panose="020F0502020204030204" pitchFamily="34" charset="0"/>
              </a:rPr>
              <a:t>	</a:t>
            </a:r>
          </a:p>
        </p:txBody>
      </p:sp>
    </p:spTree>
    <p:extLst>
      <p:ext uri="{BB962C8B-B14F-4D97-AF65-F5344CB8AC3E}">
        <p14:creationId xmlns:p14="http://schemas.microsoft.com/office/powerpoint/2010/main" val="2493755045"/>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a:extLst>
              <a:ext uri="{FF2B5EF4-FFF2-40B4-BE49-F238E27FC236}">
                <a16:creationId xmlns:a16="http://schemas.microsoft.com/office/drawing/2014/main" id="{98852345-DCC2-F942-FE4F-50EE4FF14B0A}"/>
              </a:ext>
            </a:extLst>
          </p:cNvPr>
          <p:cNvSpPr>
            <a:spLocks noGrp="1" noChangeArrowheads="1"/>
          </p:cNvSpPr>
          <p:nvPr>
            <p:ph type="title"/>
          </p:nvPr>
        </p:nvSpPr>
        <p:spPr/>
        <p:txBody>
          <a:bodyPr/>
          <a:lstStyle/>
          <a:p>
            <a:r>
              <a:rPr lang="en-GB" altLang="en-US" b="0" dirty="0"/>
              <a:t>further information</a:t>
            </a:r>
          </a:p>
        </p:txBody>
      </p:sp>
      <p:sp>
        <p:nvSpPr>
          <p:cNvPr id="567299" name="Text Box 3">
            <a:extLst>
              <a:ext uri="{FF2B5EF4-FFF2-40B4-BE49-F238E27FC236}">
                <a16:creationId xmlns:a16="http://schemas.microsoft.com/office/drawing/2014/main" id="{ED6907D8-6326-DFC7-DFAC-586BE454E5EC}"/>
              </a:ext>
            </a:extLst>
          </p:cNvPr>
          <p:cNvSpPr txBox="1">
            <a:spLocks noGrp="1" noChangeArrowheads="1"/>
          </p:cNvSpPr>
          <p:nvPr>
            <p:ph type="body" idx="1"/>
          </p:nvPr>
        </p:nvSpPr>
        <p:spPr bwMode="auto">
          <a:xfrm>
            <a:off x="533400" y="1721768"/>
            <a:ext cx="9601200" cy="50292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indent="-342900" defTabSz="914400">
              <a:spcBef>
                <a:spcPct val="50000"/>
              </a:spcBef>
              <a:buFont typeface="Webdings" pitchFamily="2" charset="2"/>
              <a:buNone/>
            </a:pPr>
            <a:r>
              <a:rPr lang="en-GB" sz="1400" dirty="0">
                <a:effectLst/>
                <a:latin typeface="Calibri" panose="020F0502020204030204" pitchFamily="34" charset="0"/>
                <a:ea typeface="Times New Roman" panose="02020603050405020304" pitchFamily="18" charset="0"/>
                <a:cs typeface="Arial" panose="020B0604020202020204" pitchFamily="34" charset="0"/>
              </a:rPr>
              <a:t>Maharg, P. (2007). </a:t>
            </a:r>
            <a:r>
              <a:rPr lang="en-GB" sz="1400" i="1" dirty="0">
                <a:effectLst/>
                <a:latin typeface="Calibri" panose="020F0502020204030204" pitchFamily="34" charset="0"/>
                <a:ea typeface="Times New Roman" panose="02020603050405020304" pitchFamily="18" charset="0"/>
                <a:cs typeface="Arial" panose="020B0604020202020204" pitchFamily="34" charset="0"/>
              </a:rPr>
              <a:t>Transforming Legal Education: Learning and Teaching the Law in the Early Twenty-First Century</a:t>
            </a:r>
            <a:r>
              <a:rPr lang="en-GB" sz="1400" dirty="0">
                <a:effectLst/>
                <a:latin typeface="Calibri" panose="020F0502020204030204" pitchFamily="34" charset="0"/>
                <a:ea typeface="Times New Roman" panose="02020603050405020304" pitchFamily="18" charset="0"/>
                <a:cs typeface="Arial" panose="020B0604020202020204" pitchFamily="34" charset="0"/>
              </a:rPr>
              <a:t>, Ashgate Publishing, </a:t>
            </a: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Aldershot.</a:t>
            </a:r>
            <a:r>
              <a:rPr lang="en-GB" sz="1400" dirty="0">
                <a:effectLst/>
                <a:latin typeface="Calibri" panose="020F0502020204030204" pitchFamily="34" charset="0"/>
                <a:ea typeface="Times New Roman" panose="02020603050405020304" pitchFamily="18" charset="0"/>
                <a:cs typeface="Arial" panose="020B0604020202020204" pitchFamily="34" charset="0"/>
              </a:rPr>
              <a:t> </a:t>
            </a:r>
          </a:p>
          <a:p>
            <a:pPr marL="342900" indent="-342900" defTabSz="914400">
              <a:spcBef>
                <a:spcPct val="50000"/>
              </a:spcBef>
              <a:buNone/>
            </a:pPr>
            <a:r>
              <a:rPr lang="en-GB" sz="1400" dirty="0">
                <a:latin typeface="Calibri" panose="020F0502020204030204" pitchFamily="34" charset="0"/>
                <a:ea typeface="Times New Roman" panose="02020603050405020304" pitchFamily="18" charset="0"/>
                <a:cs typeface="Arial" panose="020B0604020202020204" pitchFamily="34" charset="0"/>
              </a:rPr>
              <a:t>Barton, K., McKellar, P., Maharg, P. (2007). Authentic fictions: simulation, professionalism and legal learning, </a:t>
            </a:r>
            <a:r>
              <a:rPr lang="en-GB" sz="1400" i="1" dirty="0">
                <a:latin typeface="Calibri" panose="020F0502020204030204" pitchFamily="34" charset="0"/>
                <a:ea typeface="Times New Roman" panose="02020603050405020304" pitchFamily="18" charset="0"/>
                <a:cs typeface="Arial" panose="020B0604020202020204" pitchFamily="34" charset="0"/>
              </a:rPr>
              <a:t>Clinical Law Review</a:t>
            </a:r>
            <a:r>
              <a:rPr lang="en-GB" sz="1400" dirty="0">
                <a:latin typeface="Calibri" panose="020F0502020204030204" pitchFamily="34" charset="0"/>
                <a:ea typeface="Times New Roman" panose="02020603050405020304" pitchFamily="18" charset="0"/>
                <a:cs typeface="Arial" panose="020B0604020202020204" pitchFamily="34" charset="0"/>
              </a:rPr>
              <a:t>, 14, 1, 143-93 </a:t>
            </a:r>
          </a:p>
          <a:p>
            <a:pPr marL="342900" indent="-342900" defTabSz="914400">
              <a:spcBef>
                <a:spcPct val="50000"/>
              </a:spcBef>
              <a:buNone/>
            </a:pPr>
            <a:r>
              <a:rPr lang="en-GB" sz="1400" dirty="0">
                <a:effectLst/>
                <a:latin typeface="Calibri" panose="020F0502020204030204" pitchFamily="34" charset="0"/>
                <a:ea typeface="Times New Roman" panose="02020603050405020304" pitchFamily="18" charset="0"/>
                <a:cs typeface="Arial" panose="020B0604020202020204" pitchFamily="34" charset="0"/>
              </a:rPr>
              <a:t>Barton, K., Maharg, P. (2006) Simulations in the wild: interdisciplinary research, design and implementation, in </a:t>
            </a:r>
            <a:r>
              <a:rPr lang="en-GB" sz="1400" i="1" dirty="0">
                <a:effectLst/>
                <a:latin typeface="Calibri" panose="020F0502020204030204" pitchFamily="34" charset="0"/>
                <a:ea typeface="Times New Roman" panose="02020603050405020304" pitchFamily="18" charset="0"/>
                <a:cs typeface="Arial" panose="020B0604020202020204" pitchFamily="34" charset="0"/>
              </a:rPr>
              <a:t>Games and Simulations in Online Learning,</a:t>
            </a:r>
            <a:r>
              <a:rPr lang="en-GB" sz="1400" dirty="0">
                <a:effectLst/>
                <a:latin typeface="Calibri" panose="020F0502020204030204" pitchFamily="34" charset="0"/>
                <a:ea typeface="Times New Roman" panose="02020603050405020304" pitchFamily="18" charset="0"/>
                <a:cs typeface="Arial" panose="020B0604020202020204" pitchFamily="34" charset="0"/>
              </a:rPr>
              <a:t> edited by Aldrich, C., Gibson, D., Prensky, M, Idea Group Ltd, Hershey, PA, 115-148 </a:t>
            </a:r>
          </a:p>
          <a:p>
            <a:pPr marL="342900" indent="-342900" defTabSz="914400">
              <a:spcBef>
                <a:spcPct val="50000"/>
              </a:spcBef>
              <a:buNone/>
            </a:pPr>
            <a:r>
              <a:rPr lang="en-GB" altLang="en-US" sz="1400" dirty="0"/>
              <a:t>Barton, K &amp; Westwood F. (2006). From student to trainee practitioner – a study of team working as a learning experience, </a:t>
            </a:r>
            <a:r>
              <a:rPr lang="en-GB" altLang="en-US" sz="1400" i="1" dirty="0"/>
              <a:t>Web Journal of Current Legal Issues,</a:t>
            </a:r>
            <a:r>
              <a:rPr lang="en-GB" altLang="en-US" sz="1400" dirty="0"/>
              <a:t> </a:t>
            </a:r>
            <a:r>
              <a:rPr lang="en-GB" altLang="en-US" sz="1400" dirty="0">
                <a:hlinkClick r:id="rId3"/>
              </a:rPr>
              <a:t>http://webjcli.ncl.ac.uk/2006/issue3/barton-westwood3.html</a:t>
            </a:r>
            <a:r>
              <a:rPr lang="en-GB" altLang="en-US" sz="1400" dirty="0"/>
              <a:t> </a:t>
            </a:r>
          </a:p>
          <a:p>
            <a:pPr marL="342900" indent="-342900" defTabSz="914400">
              <a:spcBef>
                <a:spcPct val="50000"/>
              </a:spcBef>
              <a:buNone/>
            </a:pPr>
            <a:r>
              <a:rPr lang="en-GB" sz="1400" dirty="0">
                <a:latin typeface="Calibri" panose="020F0502020204030204" pitchFamily="34" charset="0"/>
                <a:ea typeface="Times New Roman" panose="02020603050405020304" pitchFamily="18" charset="0"/>
                <a:cs typeface="Arial" panose="020B0604020202020204" pitchFamily="34" charset="0"/>
              </a:rPr>
              <a:t>de Freitas, S., Maharg, P., eds (2011). </a:t>
            </a:r>
            <a:r>
              <a:rPr lang="en-GB" sz="1400" i="1" dirty="0">
                <a:latin typeface="Calibri" panose="020F0502020204030204" pitchFamily="34" charset="0"/>
                <a:ea typeface="Times New Roman" panose="02020603050405020304" pitchFamily="18" charset="0"/>
                <a:cs typeface="Arial" panose="020B0604020202020204" pitchFamily="34" charset="0"/>
              </a:rPr>
              <a:t>Digital Games and Learning,</a:t>
            </a:r>
            <a:r>
              <a:rPr lang="en-GB" sz="1400" dirty="0">
                <a:latin typeface="Calibri" panose="020F0502020204030204" pitchFamily="34" charset="0"/>
                <a:ea typeface="Times New Roman" panose="02020603050405020304" pitchFamily="18" charset="0"/>
                <a:cs typeface="Arial" panose="020B0604020202020204" pitchFamily="34" charset="0"/>
              </a:rPr>
              <a:t> Continuum Publishing, London. </a:t>
            </a:r>
          </a:p>
          <a:p>
            <a:pPr marL="342900" indent="-342900" defTabSz="914400">
              <a:spcBef>
                <a:spcPct val="50000"/>
              </a:spcBef>
              <a:buNone/>
            </a:pP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Maharg, P. (2012).  Assessing legal professionalism in simulations: the case of SIMPLE, in Cerillo, A., Delgado, A.M., eds, </a:t>
            </a:r>
            <a:r>
              <a:rPr lang="en-GB" sz="1400" i="1" dirty="0">
                <a:effectLst/>
                <a:latin typeface="Calibri" panose="020F0502020204030204" pitchFamily="34" charset="0"/>
                <a:ea typeface="Times New Roman" panose="02020603050405020304" pitchFamily="18" charset="0"/>
                <a:cs typeface="Times New Roman" panose="02020603050405020304" pitchFamily="18" charset="0"/>
              </a:rPr>
              <a:t>La </a:t>
            </a:r>
            <a:r>
              <a:rPr lang="en-GB" sz="1400" i="1" dirty="0" err="1">
                <a:effectLst/>
                <a:latin typeface="Calibri" panose="020F0502020204030204" pitchFamily="34" charset="0"/>
                <a:ea typeface="Times New Roman" panose="02020603050405020304" pitchFamily="18" charset="0"/>
                <a:cs typeface="Times New Roman" panose="02020603050405020304" pitchFamily="18" charset="0"/>
              </a:rPr>
              <a:t>Innovacion</a:t>
            </a:r>
            <a:r>
              <a:rPr lang="en-GB" sz="1400" i="1"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400" i="1" dirty="0" err="1">
                <a:effectLst/>
                <a:latin typeface="Calibri" panose="020F0502020204030204" pitchFamily="34" charset="0"/>
                <a:ea typeface="Times New Roman" panose="02020603050405020304" pitchFamily="18" charset="0"/>
                <a:cs typeface="Times New Roman" panose="02020603050405020304" pitchFamily="18" charset="0"/>
              </a:rPr>
              <a:t>en</a:t>
            </a:r>
            <a:r>
              <a:rPr lang="en-GB" sz="1400" i="1" dirty="0">
                <a:effectLst/>
                <a:latin typeface="Calibri" panose="020F0502020204030204" pitchFamily="34" charset="0"/>
                <a:ea typeface="Times New Roman" panose="02020603050405020304" pitchFamily="18" charset="0"/>
                <a:cs typeface="Times New Roman" panose="02020603050405020304" pitchFamily="18" charset="0"/>
              </a:rPr>
              <a:t> La </a:t>
            </a:r>
            <a:r>
              <a:rPr lang="en-GB" sz="1400" i="1" dirty="0" err="1">
                <a:effectLst/>
                <a:latin typeface="Calibri" panose="020F0502020204030204" pitchFamily="34" charset="0"/>
                <a:ea typeface="Times New Roman" panose="02020603050405020304" pitchFamily="18" charset="0"/>
                <a:cs typeface="Times New Roman" panose="02020603050405020304" pitchFamily="18" charset="0"/>
              </a:rPr>
              <a:t>Docencia</a:t>
            </a:r>
            <a:r>
              <a:rPr lang="en-GB" sz="1400" i="1" dirty="0">
                <a:effectLst/>
                <a:latin typeface="Calibri" panose="020F0502020204030204" pitchFamily="34" charset="0"/>
                <a:ea typeface="Times New Roman" panose="02020603050405020304" pitchFamily="18" charset="0"/>
                <a:cs typeface="Times New Roman" panose="02020603050405020304" pitchFamily="18" charset="0"/>
              </a:rPr>
              <a:t> del </a:t>
            </a:r>
            <a:r>
              <a:rPr lang="en-GB" sz="1400" i="1" dirty="0" err="1">
                <a:effectLst/>
                <a:latin typeface="Calibri" panose="020F0502020204030204" pitchFamily="34" charset="0"/>
                <a:ea typeface="Times New Roman" panose="02020603050405020304" pitchFamily="18" charset="0"/>
                <a:cs typeface="Times New Roman" panose="02020603050405020304" pitchFamily="18" charset="0"/>
              </a:rPr>
              <a:t>Derecho</a:t>
            </a:r>
            <a:r>
              <a:rPr lang="en-GB" sz="1400" i="1" dirty="0">
                <a:effectLst/>
                <a:latin typeface="Calibri" panose="020F0502020204030204" pitchFamily="34" charset="0"/>
                <a:ea typeface="Times New Roman" panose="02020603050405020304" pitchFamily="18" charset="0"/>
                <a:cs typeface="Times New Roman" panose="02020603050405020304" pitchFamily="18" charset="0"/>
              </a:rPr>
              <a:t> a Traves del USO de las TIC.  </a:t>
            </a: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Universitat </a:t>
            </a:r>
            <a:r>
              <a:rPr lang="en-GB" sz="1400" dirty="0" err="1">
                <a:effectLst/>
                <a:latin typeface="Calibri" panose="020F0502020204030204" pitchFamily="34" charset="0"/>
                <a:ea typeface="Times New Roman" panose="02020603050405020304" pitchFamily="18" charset="0"/>
                <a:cs typeface="Times New Roman" panose="02020603050405020304" pitchFamily="18" charset="0"/>
              </a:rPr>
              <a:t>Oberta</a:t>
            </a:r>
            <a:r>
              <a:rPr lang="en-GB" sz="1400" dirty="0">
                <a:effectLst/>
                <a:latin typeface="Calibri" panose="020F0502020204030204" pitchFamily="34" charset="0"/>
                <a:ea typeface="Times New Roman" panose="02020603050405020304" pitchFamily="18" charset="0"/>
                <a:cs typeface="Times New Roman" panose="02020603050405020304" pitchFamily="18" charset="0"/>
              </a:rPr>
              <a:t> de Catalunya, Barcelona.  </a:t>
            </a:r>
          </a:p>
          <a:p>
            <a:pPr marL="342900" indent="-342900" defTabSz="914400">
              <a:spcBef>
                <a:spcPct val="50000"/>
              </a:spcBef>
              <a:buFont typeface="Webdings" pitchFamily="2" charset="2"/>
              <a:buNone/>
            </a:pPr>
            <a:r>
              <a:rPr lang="en-GB" sz="1400" dirty="0">
                <a:effectLst/>
                <a:latin typeface="Calibri" panose="020F0502020204030204" pitchFamily="34" charset="0"/>
                <a:ea typeface="Times New Roman" panose="02020603050405020304" pitchFamily="18" charset="0"/>
                <a:cs typeface="Arial" panose="020B0604020202020204" pitchFamily="34" charset="0"/>
              </a:rPr>
              <a:t>Maharg, P., Owen, M. (2007). Simulations, learning and the metaverse: changing cultures in legal education, </a:t>
            </a:r>
            <a:r>
              <a:rPr lang="en-GB" sz="1400" i="1" dirty="0">
                <a:effectLst/>
                <a:latin typeface="Calibri" panose="020F0502020204030204" pitchFamily="34" charset="0"/>
                <a:ea typeface="Times New Roman" panose="02020603050405020304" pitchFamily="18" charset="0"/>
                <a:cs typeface="Arial" panose="020B0604020202020204" pitchFamily="34" charset="0"/>
              </a:rPr>
              <a:t>Journal of Information, Law, Technology.  </a:t>
            </a:r>
            <a:r>
              <a:rPr lang="en-GB" sz="1400" dirty="0">
                <a:effectLst/>
                <a:latin typeface="Calibri" panose="020F0502020204030204" pitchFamily="34" charset="0"/>
                <a:ea typeface="Times New Roman" panose="02020603050405020304" pitchFamily="18" charset="0"/>
                <a:cs typeface="Arial" panose="020B0604020202020204" pitchFamily="34" charset="0"/>
              </a:rPr>
              <a:t>Special Issue on law, education, technology, 1, </a:t>
            </a:r>
            <a:r>
              <a:rPr lang="en-GB" sz="1400" u="sng" dirty="0">
                <a:solidFill>
                  <a:srgbClr val="003366"/>
                </a:solidFill>
                <a:effectLst/>
                <a:latin typeface="Calibri" panose="020F0502020204030204" pitchFamily="34" charset="0"/>
                <a:ea typeface="Times New Roman" panose="02020603050405020304" pitchFamily="18" charset="0"/>
                <a:cs typeface="Arial" panose="020B0604020202020204" pitchFamily="34" charset="0"/>
                <a:hlinkClick r:id="rId4"/>
              </a:rPr>
              <a:t>http://www2.warwick.ac.uk/fac/soc/law/elj/jilt/2007_1/maharg_owen</a:t>
            </a:r>
            <a:r>
              <a:rPr lang="en-GB" sz="1400" dirty="0">
                <a:effectLst/>
                <a:latin typeface="Calibri" panose="020F0502020204030204" pitchFamily="34" charset="0"/>
                <a:ea typeface="Times New Roman" panose="02020603050405020304" pitchFamily="18" charset="0"/>
                <a:cs typeface="Arial" panose="020B0604020202020204" pitchFamily="34" charset="0"/>
              </a:rPr>
              <a:t> </a:t>
            </a:r>
          </a:p>
          <a:p>
            <a:pPr marL="342900" indent="-342900" defTabSz="914400">
              <a:spcBef>
                <a:spcPct val="50000"/>
              </a:spcBef>
              <a:buNone/>
            </a:pPr>
            <a:r>
              <a:rPr lang="en-GB" sz="1400" dirty="0">
                <a:effectLst/>
                <a:latin typeface="Calibri" panose="020F0502020204030204" pitchFamily="34" charset="0"/>
                <a:ea typeface="Times New Roman" panose="02020603050405020304" pitchFamily="18" charset="0"/>
                <a:cs typeface="Arial" panose="020B0604020202020204" pitchFamily="34" charset="0"/>
              </a:rPr>
              <a:t>Maharg, P. (2017).  The Gordian knot: regulatory relationship and legal education.  </a:t>
            </a:r>
            <a:r>
              <a:rPr lang="en-GB" sz="1400" i="1" dirty="0">
                <a:effectLst/>
                <a:latin typeface="Calibri" panose="020F0502020204030204" pitchFamily="34" charset="0"/>
                <a:ea typeface="Times New Roman" panose="02020603050405020304" pitchFamily="18" charset="0"/>
                <a:cs typeface="Arial" panose="020B0604020202020204" pitchFamily="34" charset="0"/>
              </a:rPr>
              <a:t>Asian Journal of Legal Education</a:t>
            </a:r>
            <a:r>
              <a:rPr lang="en-GB" sz="1400" dirty="0">
                <a:effectLst/>
                <a:latin typeface="Calibri" panose="020F0502020204030204" pitchFamily="34" charset="0"/>
                <a:ea typeface="Times New Roman" panose="02020603050405020304" pitchFamily="18" charset="0"/>
                <a:cs typeface="Arial" panose="020B0604020202020204" pitchFamily="34" charset="0"/>
              </a:rPr>
              <a:t>, 4, 2, </a:t>
            </a:r>
            <a:r>
              <a:rPr lang="en-GB" sz="1400" dirty="0">
                <a:latin typeface="Calibri" panose="020F0502020204030204" pitchFamily="34" charset="0"/>
                <a:ea typeface="Times New Roman" panose="02020603050405020304" pitchFamily="18" charset="0"/>
                <a:cs typeface="Arial" panose="020B0604020202020204" pitchFamily="34" charset="0"/>
              </a:rPr>
              <a:t>79-94. </a:t>
            </a:r>
            <a:r>
              <a:rPr lang="en-GB" sz="1400" dirty="0">
                <a:latin typeface="Calibri" panose="020F0502020204030204" pitchFamily="34" charset="0"/>
                <a:ea typeface="Times New Roman" panose="02020603050405020304" pitchFamily="18" charset="0"/>
                <a:cs typeface="Arial" panose="020B0604020202020204" pitchFamily="34" charset="0"/>
                <a:hlinkClick r:id="rId5"/>
              </a:rPr>
              <a:t>https://journals.sagepub.com/doi/abs/10.1177/2322005817700185</a:t>
            </a:r>
            <a:r>
              <a:rPr lang="en-GB" sz="1400" dirty="0">
                <a:latin typeface="Calibri" panose="020F0502020204030204" pitchFamily="34" charset="0"/>
                <a:ea typeface="Times New Roman" panose="02020603050405020304" pitchFamily="18" charset="0"/>
                <a:cs typeface="Arial" panose="020B0604020202020204" pitchFamily="34" charset="0"/>
              </a:rPr>
              <a:t> </a:t>
            </a:r>
          </a:p>
          <a:p>
            <a:pPr marL="723900" indent="-723900">
              <a:buFontTx/>
              <a:buNone/>
            </a:pPr>
            <a:r>
              <a:rPr lang="en-US" altLang="en-US" sz="1400" dirty="0">
                <a:latin typeface="Calibri" panose="020F0502020204030204" pitchFamily="34" charset="0"/>
                <a:ea typeface="ＭＳ Ｐゴシック" panose="020B0600070205080204" pitchFamily="34" charset="-128"/>
                <a:cs typeface="Calibri" panose="020F0502020204030204" pitchFamily="34" charset="0"/>
              </a:rPr>
              <a:t>Swales, J. (1996).  Occluded genres in the academy: the case of submission letters.  In </a:t>
            </a:r>
            <a:r>
              <a:rPr lang="en-US" altLang="en-US" sz="1400" i="1" dirty="0">
                <a:latin typeface="Calibri" panose="020F0502020204030204" pitchFamily="34" charset="0"/>
                <a:ea typeface="ＭＳ Ｐゴシック" panose="020B0600070205080204" pitchFamily="34" charset="-128"/>
                <a:cs typeface="Calibri" panose="020F0502020204030204" pitchFamily="34" charset="0"/>
              </a:rPr>
              <a:t>Academic Writing: Intercultural and Textual Issues</a:t>
            </a:r>
            <a:r>
              <a:rPr lang="en-US" altLang="en-US" sz="1400" dirty="0">
                <a:latin typeface="Calibri" panose="020F0502020204030204" pitchFamily="34" charset="0"/>
                <a:ea typeface="ＭＳ Ｐゴシック" panose="020B0600070205080204" pitchFamily="34" charset="-128"/>
                <a:cs typeface="Calibri" panose="020F0502020204030204" pitchFamily="34" charset="0"/>
              </a:rPr>
              <a:t>, Eija Ventola, Anna Mauranen, eds, John Benjamins Publishing, New York, 46-58.</a:t>
            </a:r>
          </a:p>
          <a:p>
            <a:pPr marL="723900" indent="-723900">
              <a:buFontTx/>
              <a:buNone/>
            </a:pPr>
            <a:r>
              <a:rPr lang="en-US" altLang="en-US" sz="1400" dirty="0">
                <a:latin typeface="Calibri" panose="020F0502020204030204" pitchFamily="34" charset="0"/>
                <a:ea typeface="ＭＳ Ｐゴシック" panose="020B0600070205080204" pitchFamily="34" charset="-128"/>
                <a:cs typeface="Calibri" panose="020F0502020204030204" pitchFamily="34" charset="0"/>
              </a:rPr>
              <a:t>Swales, J., Feak C. (2004).  </a:t>
            </a:r>
            <a:r>
              <a:rPr lang="en-US" altLang="en-US" sz="1400" i="1" dirty="0">
                <a:latin typeface="Calibri" panose="020F0502020204030204" pitchFamily="34" charset="0"/>
                <a:ea typeface="ＭＳ Ｐゴシック" panose="020B0600070205080204" pitchFamily="34" charset="-128"/>
                <a:cs typeface="Calibri" panose="020F0502020204030204" pitchFamily="34" charset="0"/>
              </a:rPr>
              <a:t>Academic Writing for Graduate Students</a:t>
            </a:r>
            <a:r>
              <a:rPr lang="en-US" altLang="en-US" sz="1400" dirty="0">
                <a:latin typeface="Calibri" panose="020F0502020204030204" pitchFamily="34" charset="0"/>
                <a:ea typeface="ＭＳ Ｐゴシック" panose="020B0600070205080204" pitchFamily="34" charset="-128"/>
                <a:cs typeface="Calibri" panose="020F0502020204030204" pitchFamily="34" charset="0"/>
              </a:rPr>
              <a:t>.  </a:t>
            </a:r>
            <a:r>
              <a:rPr lang="en-US" altLang="en-US" sz="1400" i="1" dirty="0">
                <a:latin typeface="Calibri" panose="020F0502020204030204" pitchFamily="34" charset="0"/>
                <a:ea typeface="ＭＳ Ｐゴシック" panose="020B0600070205080204" pitchFamily="34" charset="-128"/>
                <a:cs typeface="Calibri" panose="020F0502020204030204" pitchFamily="34" charset="0"/>
              </a:rPr>
              <a:t>Essential Tasks and Skills</a:t>
            </a:r>
            <a:r>
              <a:rPr lang="en-US" altLang="en-US" sz="1400" dirty="0">
                <a:latin typeface="Calibri" panose="020F0502020204030204" pitchFamily="34" charset="0"/>
                <a:ea typeface="ＭＳ Ｐゴシック" panose="020B0600070205080204" pitchFamily="34" charset="-128"/>
                <a:cs typeface="Calibri" panose="020F0502020204030204" pitchFamily="34" charset="0"/>
              </a:rPr>
              <a:t>. Second edition,  University of Michigan Press.  </a:t>
            </a:r>
          </a:p>
          <a:p>
            <a:pPr marL="342900" indent="-342900" defTabSz="914400">
              <a:spcBef>
                <a:spcPct val="50000"/>
              </a:spcBef>
              <a:buNone/>
            </a:pPr>
            <a:endParaRPr lang="en-GB" altLang="en-US" sz="1400" dirty="0">
              <a:latin typeface="Times New Roman" panose="02020603050405020304" pitchFamily="18" charset="0"/>
            </a:endParaRP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F2D3D-A54E-9AC7-8793-1A20583668C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468D7BD-46FF-AE05-202A-1883AB5D3548}"/>
              </a:ext>
            </a:extLst>
          </p:cNvPr>
          <p:cNvSpPr>
            <a:spLocks noGrp="1"/>
          </p:cNvSpPr>
          <p:nvPr>
            <p:ph idx="1"/>
          </p:nvPr>
        </p:nvSpPr>
        <p:spPr/>
        <p:txBody>
          <a:bodyPr/>
          <a:lstStyle/>
          <a:p>
            <a:endParaRPr lang="en-US"/>
          </a:p>
        </p:txBody>
      </p:sp>
      <p:pic>
        <p:nvPicPr>
          <p:cNvPr id="5" name="Picture 5" descr="A body of water with hills in the back&#10;&#10;Description automatically generated with low confidence">
            <a:extLst>
              <a:ext uri="{FF2B5EF4-FFF2-40B4-BE49-F238E27FC236}">
                <a16:creationId xmlns:a16="http://schemas.microsoft.com/office/drawing/2014/main" id="{FFD48EA9-CC76-F8D8-BF1F-C2DB0B3C96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776"/>
            <a:ext cx="10668000" cy="7897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9395F836-79C6-1DA9-2F1E-441DEA879FEF}"/>
              </a:ext>
            </a:extLst>
          </p:cNvPr>
          <p:cNvSpPr txBox="1"/>
          <p:nvPr/>
        </p:nvSpPr>
        <p:spPr>
          <a:xfrm>
            <a:off x="2597696" y="5389568"/>
            <a:ext cx="5472608" cy="904863"/>
          </a:xfrm>
          <a:prstGeom prst="rect">
            <a:avLst/>
          </a:prstGeom>
          <a:noFill/>
        </p:spPr>
        <p:txBody>
          <a:bodyPr wrap="square" rtlCol="0">
            <a:spAutoFit/>
          </a:bodyPr>
          <a:lstStyle/>
          <a:p>
            <a:pPr>
              <a:buNone/>
            </a:pPr>
            <a:r>
              <a:rPr lang="en-US" dirty="0">
                <a:solidFill>
                  <a:schemeClr val="bg1"/>
                </a:solidFill>
              </a:rPr>
              <a:t>Email: </a:t>
            </a:r>
            <a:r>
              <a:rPr lang="en-US" dirty="0">
                <a:solidFill>
                  <a:schemeClr val="bg1"/>
                </a:solidFill>
                <a:hlinkClick r:id="rId3"/>
              </a:rPr>
              <a:t>pmaharg@osgoode.york.ca</a:t>
            </a:r>
            <a:endParaRPr lang="en-US" dirty="0">
              <a:solidFill>
                <a:schemeClr val="bg1"/>
              </a:solidFill>
            </a:endParaRPr>
          </a:p>
          <a:p>
            <a:pPr>
              <a:buNone/>
            </a:pPr>
            <a:r>
              <a:rPr lang="en-US" dirty="0">
                <a:solidFill>
                  <a:schemeClr val="bg1"/>
                </a:solidFill>
              </a:rPr>
              <a:t>Web: </a:t>
            </a:r>
            <a:r>
              <a:rPr lang="en-US" dirty="0">
                <a:solidFill>
                  <a:schemeClr val="bg1"/>
                </a:solidFill>
                <a:hlinkClick r:id="rId4"/>
              </a:rPr>
              <a:t>https://paulmaharg.com</a:t>
            </a:r>
            <a:r>
              <a:rPr lang="en-US" dirty="0">
                <a:solidFill>
                  <a:schemeClr val="bg1"/>
                </a:solidFill>
              </a:rPr>
              <a:t> </a:t>
            </a:r>
          </a:p>
        </p:txBody>
      </p:sp>
    </p:spTree>
    <p:extLst>
      <p:ext uri="{BB962C8B-B14F-4D97-AF65-F5344CB8AC3E}">
        <p14:creationId xmlns:p14="http://schemas.microsoft.com/office/powerpoint/2010/main" val="200824552"/>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accent4">
            <a:lumMod val="75000"/>
          </a:schemeClr>
        </a:solidFill>
        <a:effectLst/>
      </p:bgPr>
    </p:bg>
    <p:spTree>
      <p:nvGrpSpPr>
        <p:cNvPr id="1" name=""/>
        <p:cNvGrpSpPr/>
        <p:nvPr/>
      </p:nvGrpSpPr>
      <p:grpSpPr>
        <a:xfrm>
          <a:off x="0" y="0"/>
          <a:ext cx="0" cy="0"/>
          <a:chOff x="0" y="0"/>
          <a:chExt cx="0" cy="0"/>
        </a:xfrm>
      </p:grpSpPr>
      <p:sp>
        <p:nvSpPr>
          <p:cNvPr id="19457" name="Content Placeholder 1">
            <a:extLst>
              <a:ext uri="{FF2B5EF4-FFF2-40B4-BE49-F238E27FC236}">
                <a16:creationId xmlns:a16="http://schemas.microsoft.com/office/drawing/2014/main" id="{AB23B2F4-B934-6033-C480-66D7F497A3C5}"/>
              </a:ext>
            </a:extLst>
          </p:cNvPr>
          <p:cNvSpPr>
            <a:spLocks noGrp="1"/>
          </p:cNvSpPr>
          <p:nvPr>
            <p:ph idx="1"/>
          </p:nvPr>
        </p:nvSpPr>
        <p:spPr>
          <a:xfrm>
            <a:off x="0" y="-150440"/>
            <a:ext cx="10668000" cy="8547389"/>
          </a:xfrm>
          <a:solidFill>
            <a:schemeClr val="tx1">
              <a:lumMod val="75000"/>
            </a:schemeClr>
          </a:solidFill>
        </p:spPr>
        <p:txBody>
          <a:bodyPr lIns="79370" tIns="39684" rIns="79370" bIns="39684"/>
          <a:lstStyle/>
          <a:p>
            <a:pPr marL="571494" indent="-571494" algn="ctr">
              <a:buFont typeface="+mj-lt"/>
              <a:buAutoNum type="arabicPeriod"/>
              <a:defRPr/>
            </a:pPr>
            <a:endParaRPr lang="en-US" altLang="en-US" sz="3556" dirty="0">
              <a:solidFill>
                <a:schemeClr val="bg1"/>
              </a:solidFill>
              <a:cs typeface="Calibri" charset="0"/>
            </a:endParaRPr>
          </a:p>
          <a:p>
            <a:pPr marL="571494" indent="-571494" algn="ctr">
              <a:buFont typeface="+mj-lt"/>
              <a:buAutoNum type="arabicPeriod"/>
              <a:defRPr/>
            </a:pPr>
            <a:endParaRPr lang="en-US" altLang="en-US" sz="3556" dirty="0">
              <a:solidFill>
                <a:schemeClr val="bg1"/>
              </a:solidFill>
              <a:cs typeface="Calibri" charset="0"/>
            </a:endParaRPr>
          </a:p>
          <a:p>
            <a:pPr marL="571494" indent="-571494" algn="ctr">
              <a:buFont typeface="+mj-lt"/>
              <a:buAutoNum type="arabicPeriod"/>
              <a:defRPr/>
            </a:pPr>
            <a:endParaRPr lang="en-US" altLang="en-US" sz="3556" dirty="0">
              <a:solidFill>
                <a:schemeClr val="bg1"/>
              </a:solidFill>
              <a:cs typeface="Calibri" charset="0"/>
            </a:endParaRPr>
          </a:p>
          <a:p>
            <a:pPr marL="0" indent="0" algn="ctr">
              <a:buNone/>
              <a:defRPr/>
            </a:pPr>
            <a:r>
              <a:rPr lang="en-US" altLang="en-US" sz="4000" dirty="0">
                <a:solidFill>
                  <a:schemeClr val="bg1"/>
                </a:solidFill>
                <a:cs typeface="Calibri" charset="0"/>
              </a:rPr>
              <a:t>  Why digital sims + metacognition?</a:t>
            </a:r>
            <a:endParaRPr lang="en-US" altLang="en-US" dirty="0">
              <a:solidFill>
                <a:schemeClr val="tx2"/>
              </a:solidFill>
              <a:latin typeface="Verdana" charset="0"/>
              <a:ea typeface="ＭＳ Ｐゴシック" charset="-128"/>
              <a:cs typeface="Calibri" charset="0"/>
            </a:endParaRPr>
          </a:p>
        </p:txBody>
      </p:sp>
      <p:sp>
        <p:nvSpPr>
          <p:cNvPr id="17410" name="Rectangle 2">
            <a:extLst>
              <a:ext uri="{FF2B5EF4-FFF2-40B4-BE49-F238E27FC236}">
                <a16:creationId xmlns:a16="http://schemas.microsoft.com/office/drawing/2014/main" id="{6905A2DB-C6E9-4360-8771-C05D06D39727}"/>
              </a:ext>
            </a:extLst>
          </p:cNvPr>
          <p:cNvSpPr>
            <a:spLocks noChangeArrowheads="1"/>
          </p:cNvSpPr>
          <p:nvPr/>
        </p:nvSpPr>
        <p:spPr bwMode="auto">
          <a:xfrm>
            <a:off x="807861" y="2621139"/>
            <a:ext cx="8777111" cy="66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370" tIns="39684" rIns="79370" bIns="39684">
            <a:spAutoFit/>
          </a:bodyPr>
          <a:lstStyle>
            <a:lvl1pPr>
              <a:spcBef>
                <a:spcPct val="20000"/>
              </a:spcBef>
              <a:buChar char="•"/>
              <a:defRPr sz="28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 typeface="Webdings" pitchFamily="2" charset="2"/>
              <a:buNone/>
            </a:pPr>
            <a:r>
              <a:rPr lang="en-US" altLang="en-US" sz="3778" b="1">
                <a:solidFill>
                  <a:schemeClr val="bg1"/>
                </a:solidFill>
                <a:latin typeface="Arial" panose="020B0604020202020204" pitchFamily="34" charset="0"/>
                <a:cs typeface="Calibri" panose="020F0502020204030204" pitchFamily="34" charset="0"/>
              </a:rPr>
              <a:t>	</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D967CFC-4B85-90C7-3B25-1FD4B937AB06}"/>
            </a:ext>
          </a:extLst>
        </p:cNvPr>
        <p:cNvGrpSpPr/>
        <p:nvPr/>
      </p:nvGrpSpPr>
      <p:grpSpPr>
        <a:xfrm>
          <a:off x="0" y="0"/>
          <a:ext cx="0" cy="0"/>
          <a:chOff x="0" y="0"/>
          <a:chExt cx="0" cy="0"/>
        </a:xfrm>
      </p:grpSpPr>
      <p:sp>
        <p:nvSpPr>
          <p:cNvPr id="89090" name="Content Placeholder 1">
            <a:extLst>
              <a:ext uri="{FF2B5EF4-FFF2-40B4-BE49-F238E27FC236}">
                <a16:creationId xmlns:a16="http://schemas.microsoft.com/office/drawing/2014/main" id="{C29CD1A3-A0A3-6036-2218-738215668066}"/>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Char char="•"/>
            </a:pPr>
            <a:r>
              <a:rPr lang="en-GB" altLang="en-US" dirty="0">
                <a:solidFill>
                  <a:schemeClr val="tx2"/>
                </a:solidFill>
                <a:latin typeface="Aptos" panose="020B0004020202020204" pitchFamily="34" charset="0"/>
                <a:ea typeface="ＭＳ Ｐゴシック" panose="020B0600070205080204" pitchFamily="34" charset="-128"/>
              </a:rPr>
              <a:t>Curriculum is </a:t>
            </a:r>
            <a:r>
              <a:rPr lang="en-GB" altLang="en-US" b="1" dirty="0">
                <a:solidFill>
                  <a:schemeClr val="tx2"/>
                </a:solidFill>
                <a:latin typeface="Aptos" panose="020B0004020202020204" pitchFamily="34" charset="0"/>
                <a:ea typeface="ＭＳ Ｐゴシック" panose="020B0600070205080204" pitchFamily="34" charset="-128"/>
              </a:rPr>
              <a:t>multiple distributed technologies and practices</a:t>
            </a:r>
            <a:r>
              <a:rPr lang="en-GB" altLang="en-US" dirty="0">
                <a:solidFill>
                  <a:schemeClr val="tx2"/>
                </a:solidFill>
                <a:latin typeface="Aptos" panose="020B0004020202020204" pitchFamily="34" charset="0"/>
                <a:ea typeface="ＭＳ Ｐゴシック" panose="020B0600070205080204" pitchFamily="34" charset="-128"/>
              </a:rPr>
              <a:t>.  Eg timetables, course teams, notepads, learning spaces, forms of knowledge transmission, discussion, computers, forms of discourse, writing </a:t>
            </a:r>
            <a:r>
              <a:rPr lang="en-US" altLang="en-US" dirty="0">
                <a:solidFill>
                  <a:schemeClr val="tx2"/>
                </a:solidFill>
                <a:latin typeface="Aptos" panose="020B0004020202020204" pitchFamily="34" charset="0"/>
                <a:ea typeface="ＭＳ Ｐゴシック" panose="020B0600070205080204" pitchFamily="34" charset="-128"/>
              </a:rPr>
              <a:t>–</a:t>
            </a:r>
            <a:r>
              <a:rPr lang="en-GB" altLang="en-US" dirty="0">
                <a:solidFill>
                  <a:schemeClr val="tx2"/>
                </a:solidFill>
                <a:latin typeface="Aptos" panose="020B0004020202020204" pitchFamily="34" charset="0"/>
                <a:ea typeface="ＭＳ Ｐゴシック" panose="020B0600070205080204" pitchFamily="34" charset="-128"/>
              </a:rPr>
              <a:t> all existing in time spans.</a:t>
            </a:r>
          </a:p>
          <a:p>
            <a:pPr>
              <a:buFont typeface="Arial" panose="020B0604020202020204" pitchFamily="34" charset="0"/>
              <a:buChar char="•"/>
            </a:pPr>
            <a:r>
              <a:rPr lang="en-GB" altLang="en-US" dirty="0">
                <a:solidFill>
                  <a:schemeClr val="tx2"/>
                </a:solidFill>
                <a:latin typeface="Aptos" panose="020B0004020202020204" pitchFamily="34" charset="0"/>
                <a:ea typeface="ＭＳ Ｐゴシック" panose="020B0600070205080204" pitchFamily="34" charset="-128"/>
              </a:rPr>
              <a:t>Some technologies are ancient (</a:t>
            </a:r>
            <a:r>
              <a:rPr lang="en-GB" altLang="en-US" i="1" dirty="0" err="1">
                <a:solidFill>
                  <a:schemeClr val="tx2"/>
                </a:solidFill>
                <a:latin typeface="Aptos" panose="020B0004020202020204" pitchFamily="34" charset="0"/>
                <a:ea typeface="ＭＳ Ｐゴシック" panose="020B0600070205080204" pitchFamily="34" charset="-128"/>
              </a:rPr>
              <a:t>lectura</a:t>
            </a:r>
            <a:r>
              <a:rPr lang="en-GB" altLang="en-US" i="1" dirty="0">
                <a:solidFill>
                  <a:schemeClr val="tx2"/>
                </a:solidFill>
                <a:latin typeface="Aptos" panose="020B0004020202020204" pitchFamily="34" charset="0"/>
                <a:ea typeface="ＭＳ Ｐゴシック" panose="020B0600070205080204" pitchFamily="34" charset="-128"/>
              </a:rPr>
              <a:t>, glossa)</a:t>
            </a:r>
            <a:r>
              <a:rPr lang="en-GB" altLang="en-US" dirty="0">
                <a:solidFill>
                  <a:schemeClr val="tx2"/>
                </a:solidFill>
                <a:latin typeface="Aptos" panose="020B0004020202020204" pitchFamily="34" charset="0"/>
                <a:ea typeface="ＭＳ Ｐゴシック" panose="020B0600070205080204" pitchFamily="34" charset="-128"/>
              </a:rPr>
              <a:t>, some new (</a:t>
            </a:r>
            <a:r>
              <a:rPr lang="en-GB" altLang="en-US" dirty="0" err="1">
                <a:solidFill>
                  <a:schemeClr val="tx2"/>
                </a:solidFill>
                <a:latin typeface="Aptos" panose="020B0004020202020204" pitchFamily="34" charset="0"/>
                <a:ea typeface="ＭＳ Ｐゴシック" panose="020B0600070205080204" pitchFamily="34" charset="-128"/>
              </a:rPr>
              <a:t>SIMple</a:t>
            </a:r>
            <a:r>
              <a:rPr lang="en-GB" altLang="en-US" dirty="0">
                <a:solidFill>
                  <a:schemeClr val="tx2"/>
                </a:solidFill>
                <a:latin typeface="Aptos" panose="020B0004020202020204" pitchFamily="34" charset="0"/>
                <a:ea typeface="ＭＳ Ｐゴシック" panose="020B0600070205080204" pitchFamily="34" charset="-128"/>
              </a:rPr>
              <a:t>, simulated clients, mobile phones)</a:t>
            </a:r>
          </a:p>
          <a:p>
            <a:pPr>
              <a:buFont typeface="Arial" panose="020B0604020202020204" pitchFamily="34" charset="0"/>
              <a:buChar char="•"/>
            </a:pPr>
            <a:r>
              <a:rPr lang="en-GB" altLang="en-US" dirty="0">
                <a:solidFill>
                  <a:schemeClr val="tx2"/>
                </a:solidFill>
                <a:latin typeface="Aptos" panose="020B0004020202020204" pitchFamily="34" charset="0"/>
                <a:ea typeface="ＭＳ Ｐゴシック" panose="020B0600070205080204" pitchFamily="34" charset="-128"/>
              </a:rPr>
              <a:t>Success in learning means:</a:t>
            </a:r>
          </a:p>
          <a:p>
            <a:pPr marL="979488" lvl="1" indent="-457200">
              <a:buFont typeface="Verdana" panose="020B0604030504040204" pitchFamily="34" charset="0"/>
              <a:buAutoNum type="arabicPeriod"/>
            </a:pPr>
            <a:r>
              <a:rPr lang="en-US" altLang="en-US" dirty="0">
                <a:solidFill>
                  <a:schemeClr val="tx2"/>
                </a:solidFill>
                <a:latin typeface="Aptos" panose="020B0004020202020204" pitchFamily="34" charset="0"/>
                <a:ea typeface="ＭＳ Ｐゴシック" panose="020B0600070205080204" pitchFamily="34" charset="-128"/>
              </a:rPr>
              <a:t>f</a:t>
            </a:r>
            <a:r>
              <a:rPr lang="en-GB" altLang="en-US" dirty="0">
                <a:solidFill>
                  <a:schemeClr val="tx2"/>
                </a:solidFill>
                <a:latin typeface="Aptos" panose="020B0004020202020204" pitchFamily="34" charset="0"/>
                <a:ea typeface="ＭＳ Ｐゴシック" panose="020B0600070205080204" pitchFamily="34" charset="-128"/>
              </a:rPr>
              <a:t>or staff, the need to </a:t>
            </a:r>
            <a:br>
              <a:rPr lang="en-GB" altLang="en-US" dirty="0">
                <a:solidFill>
                  <a:schemeClr val="tx2"/>
                </a:solidFill>
                <a:latin typeface="Aptos" panose="020B0004020202020204" pitchFamily="34" charset="0"/>
                <a:ea typeface="ＭＳ Ｐゴシック" panose="020B0600070205080204" pitchFamily="34" charset="-128"/>
              </a:rPr>
            </a:br>
            <a:r>
              <a:rPr lang="en-GB" altLang="en-US" b="1" i="1" dirty="0">
                <a:solidFill>
                  <a:schemeClr val="tx2"/>
                </a:solidFill>
                <a:latin typeface="Aptos" panose="020B0004020202020204" pitchFamily="34" charset="0"/>
                <a:ea typeface="ＭＳ Ｐゴシック" panose="020B0600070205080204" pitchFamily="34" charset="-128"/>
              </a:rPr>
              <a:t>compose and orchestrate </a:t>
            </a:r>
            <a:r>
              <a:rPr lang="en-GB" altLang="en-US" i="1" dirty="0">
                <a:solidFill>
                  <a:schemeClr val="tx2"/>
                </a:solidFill>
                <a:latin typeface="Aptos" panose="020B0004020202020204" pitchFamily="34" charset="0"/>
                <a:ea typeface="ＭＳ Ｐゴシック" panose="020B0600070205080204" pitchFamily="34" charset="-128"/>
              </a:rPr>
              <a:t>the curriculum</a:t>
            </a:r>
            <a:r>
              <a:rPr lang="en-GB" altLang="en-US" dirty="0">
                <a:solidFill>
                  <a:schemeClr val="tx2"/>
                </a:solidFill>
                <a:latin typeface="Aptos" panose="020B0004020202020204" pitchFamily="34" charset="0"/>
                <a:ea typeface="ＭＳ Ｐゴシック" panose="020B0600070205080204" pitchFamily="34" charset="-128"/>
              </a:rPr>
              <a:t>.  </a:t>
            </a:r>
          </a:p>
          <a:p>
            <a:pPr marL="979488" lvl="1" indent="-457200">
              <a:buFont typeface="Verdana" panose="020B0604030504040204" pitchFamily="34" charset="0"/>
              <a:buAutoNum type="arabicPeriod"/>
            </a:pPr>
            <a:r>
              <a:rPr lang="en-US" altLang="en-US" dirty="0">
                <a:solidFill>
                  <a:schemeClr val="tx2"/>
                </a:solidFill>
                <a:latin typeface="Aptos" panose="020B0004020202020204" pitchFamily="34" charset="0"/>
                <a:ea typeface="ＭＳ Ｐゴシック" panose="020B0600070205080204" pitchFamily="34" charset="-128"/>
              </a:rPr>
              <a:t>f</a:t>
            </a:r>
            <a:r>
              <a:rPr lang="en-GB" altLang="en-US" dirty="0">
                <a:solidFill>
                  <a:schemeClr val="tx2"/>
                </a:solidFill>
                <a:latin typeface="Aptos" panose="020B0004020202020204" pitchFamily="34" charset="0"/>
                <a:ea typeface="ＭＳ Ｐゴシック" panose="020B0600070205080204" pitchFamily="34" charset="-128"/>
              </a:rPr>
              <a:t>or students, the tools, support &amp; spaces to</a:t>
            </a:r>
            <a:br>
              <a:rPr lang="en-GB" altLang="en-US" dirty="0">
                <a:solidFill>
                  <a:schemeClr val="tx2"/>
                </a:solidFill>
                <a:latin typeface="Aptos" panose="020B0004020202020204" pitchFamily="34" charset="0"/>
                <a:ea typeface="ＭＳ Ｐゴシック" panose="020B0600070205080204" pitchFamily="34" charset="-128"/>
              </a:rPr>
            </a:br>
            <a:r>
              <a:rPr lang="en-GB" altLang="en-US" dirty="0">
                <a:solidFill>
                  <a:schemeClr val="tx2"/>
                </a:solidFill>
                <a:latin typeface="Aptos" panose="020B0004020202020204" pitchFamily="34" charset="0"/>
                <a:ea typeface="ＭＳ Ｐゴシック" panose="020B0600070205080204" pitchFamily="34" charset="-128"/>
              </a:rPr>
              <a:t> </a:t>
            </a:r>
            <a:r>
              <a:rPr lang="en-GB" altLang="en-US" b="1" i="1" dirty="0">
                <a:solidFill>
                  <a:schemeClr val="tx2"/>
                </a:solidFill>
                <a:latin typeface="Aptos" panose="020B0004020202020204" pitchFamily="34" charset="0"/>
                <a:ea typeface="ＭＳ Ｐゴシック" panose="020B0600070205080204" pitchFamily="34" charset="-128"/>
              </a:rPr>
              <a:t>manage their own curriculum</a:t>
            </a:r>
          </a:p>
        </p:txBody>
      </p:sp>
      <p:sp>
        <p:nvSpPr>
          <p:cNvPr id="89091" name="Rectangle 2">
            <a:extLst>
              <a:ext uri="{FF2B5EF4-FFF2-40B4-BE49-F238E27FC236}">
                <a16:creationId xmlns:a16="http://schemas.microsoft.com/office/drawing/2014/main" id="{EA87108D-907F-D95C-BEA8-DB27C14BCB26}"/>
              </a:ext>
            </a:extLst>
          </p:cNvPr>
          <p:cNvSpPr txBox="1">
            <a:spLocks noChangeArrowheads="1"/>
          </p:cNvSpPr>
          <p:nvPr/>
        </p:nvSpPr>
        <p:spPr bwMode="auto">
          <a:xfrm>
            <a:off x="1524000" y="609600"/>
            <a:ext cx="8382000" cy="533400"/>
          </a:xfrm>
          <a:prstGeom prst="rect">
            <a:avLst/>
          </a:prstGeom>
          <a:solidFill>
            <a:srgbClr val="496FB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498" tIns="52249" rIns="104498" bIns="52249" anchor="ctr"/>
          <a:lstStyle>
            <a:lvl1pPr defTabSz="1044575">
              <a:defRPr sz="2400">
                <a:solidFill>
                  <a:schemeClr val="tx1"/>
                </a:solidFill>
                <a:latin typeface="Verdana" panose="020B0604030504040204" pitchFamily="34" charset="0"/>
                <a:ea typeface="ＭＳ Ｐゴシック" panose="020B0600070205080204" pitchFamily="34" charset="-128"/>
              </a:defRPr>
            </a:lvl1pPr>
            <a:lvl2pPr marL="37931725" indent="-37474525" defTabSz="1044575">
              <a:defRPr sz="2400">
                <a:solidFill>
                  <a:schemeClr val="tx1"/>
                </a:solidFill>
                <a:latin typeface="Verdana" panose="020B0604030504040204" pitchFamily="34" charset="0"/>
                <a:ea typeface="ＭＳ Ｐゴシック" panose="020B0600070205080204" pitchFamily="34" charset="-128"/>
              </a:defRPr>
            </a:lvl2pPr>
            <a:lvl3pPr>
              <a:defRPr sz="2400">
                <a:solidFill>
                  <a:schemeClr val="tx1"/>
                </a:solidFill>
                <a:latin typeface="Verdana" panose="020B0604030504040204" pitchFamily="34" charset="0"/>
                <a:ea typeface="ＭＳ Ｐゴシック" panose="020B0600070205080204" pitchFamily="34" charset="-128"/>
              </a:defRPr>
            </a:lvl3pPr>
            <a:lvl4pPr>
              <a:defRPr sz="2400">
                <a:solidFill>
                  <a:schemeClr val="tx1"/>
                </a:solidFill>
                <a:latin typeface="Verdana" panose="020B0604030504040204" pitchFamily="34" charset="0"/>
                <a:ea typeface="ＭＳ Ｐゴシック" panose="020B0600070205080204" pitchFamily="34" charset="-128"/>
              </a:defRPr>
            </a:lvl4pPr>
            <a:lvl5pPr>
              <a:defRPr sz="24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algn="r">
              <a:spcBef>
                <a:spcPct val="0"/>
              </a:spcBef>
              <a:buSzTx/>
              <a:buFontTx/>
              <a:buNone/>
            </a:pPr>
            <a:r>
              <a:rPr lang="en-GB" altLang="en-US" sz="2600">
                <a:solidFill>
                  <a:schemeClr val="bg1"/>
                </a:solidFill>
              </a:rPr>
              <a:t>curriculum is technology</a:t>
            </a:r>
          </a:p>
        </p:txBody>
      </p:sp>
      <p:sp>
        <p:nvSpPr>
          <p:cNvPr id="2" name="Rectangle 2">
            <a:extLst>
              <a:ext uri="{FF2B5EF4-FFF2-40B4-BE49-F238E27FC236}">
                <a16:creationId xmlns:a16="http://schemas.microsoft.com/office/drawing/2014/main" id="{D9B65854-8641-B562-6AFB-8941B393A586}"/>
              </a:ext>
            </a:extLst>
          </p:cNvPr>
          <p:cNvSpPr>
            <a:spLocks noChangeArrowheads="1"/>
          </p:cNvSpPr>
          <p:nvPr/>
        </p:nvSpPr>
        <p:spPr bwMode="auto">
          <a:xfrm flipV="1">
            <a:off x="12385895" y="-648073"/>
            <a:ext cx="30132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1" descr="A close-up of a book&#10;&#10;AI-generated content may be incorrect.">
            <a:extLst>
              <a:ext uri="{FF2B5EF4-FFF2-40B4-BE49-F238E27FC236}">
                <a16:creationId xmlns:a16="http://schemas.microsoft.com/office/drawing/2014/main" id="{84862FCB-E65C-EE87-3D60-87805C523A51}"/>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829141" y="3810000"/>
            <a:ext cx="2629718" cy="378422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16BCB94-97C6-C887-D2E9-E1B3532EAF2B}"/>
              </a:ext>
            </a:extLst>
          </p:cNvPr>
          <p:cNvSpPr txBox="1"/>
          <p:nvPr/>
        </p:nvSpPr>
        <p:spPr>
          <a:xfrm rot="5400000">
            <a:off x="5829305" y="5734278"/>
            <a:ext cx="3784228" cy="215444"/>
          </a:xfrm>
          <a:prstGeom prst="rect">
            <a:avLst/>
          </a:prstGeom>
          <a:noFill/>
        </p:spPr>
        <p:txBody>
          <a:bodyPr wrap="square" rtlCol="0">
            <a:spAutoFit/>
          </a:bodyPr>
          <a:lstStyle/>
          <a:p>
            <a:pPr>
              <a:buNone/>
            </a:pPr>
            <a:r>
              <a:rPr lang="en-GB" sz="800" dirty="0"/>
              <a:t>University of Edinburgh Digital Image Collections. CC BY-NC-ND 3.0</a:t>
            </a:r>
          </a:p>
        </p:txBody>
      </p:sp>
    </p:spTree>
    <p:extLst>
      <p:ext uri="{BB962C8B-B14F-4D97-AF65-F5344CB8AC3E}">
        <p14:creationId xmlns:p14="http://schemas.microsoft.com/office/powerpoint/2010/main" val="230006797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D8A94F6C-6E2B-DCA6-76B4-D16C928956E0}"/>
              </a:ext>
            </a:extLst>
          </p:cNvPr>
          <p:cNvSpPr>
            <a:spLocks noGrp="1" noChangeArrowheads="1"/>
          </p:cNvSpPr>
          <p:nvPr>
            <p:ph type="title" idx="4294967295"/>
          </p:nvPr>
        </p:nvSpPr>
        <p:spPr/>
        <p:txBody>
          <a:bodyPr/>
          <a:lstStyle/>
          <a:p>
            <a:r>
              <a:rPr lang="en-US" altLang="en-US" sz="3200" b="0" dirty="0" err="1">
                <a:ea typeface="ＭＳ Ｐゴシック" panose="020B0600070205080204" pitchFamily="34" charset="-128"/>
              </a:rPr>
              <a:t>SIMple</a:t>
            </a:r>
            <a:r>
              <a:rPr lang="en-US" altLang="en-US" sz="3200" b="0" dirty="0">
                <a:ea typeface="ＭＳ Ｐゴシック" panose="020B0600070205080204" pitchFamily="34" charset="-128"/>
              </a:rPr>
              <a:t> s</a:t>
            </a:r>
            <a:r>
              <a:rPr lang="en-GB" altLang="en-US" sz="3200" b="0" dirty="0" err="1">
                <a:ea typeface="ＭＳ Ｐゴシック" panose="020B0600070205080204" pitchFamily="34" charset="-128"/>
              </a:rPr>
              <a:t>imulations</a:t>
            </a:r>
            <a:r>
              <a:rPr lang="en-GB" altLang="en-US" sz="3200" b="0" dirty="0">
                <a:ea typeface="ＭＳ Ｐゴシック" panose="020B0600070205080204" pitchFamily="34" charset="-128"/>
              </a:rPr>
              <a:t>…</a:t>
            </a:r>
          </a:p>
        </p:txBody>
      </p:sp>
      <p:sp>
        <p:nvSpPr>
          <p:cNvPr id="52227" name="Rectangle 3">
            <a:extLst>
              <a:ext uri="{FF2B5EF4-FFF2-40B4-BE49-F238E27FC236}">
                <a16:creationId xmlns:a16="http://schemas.microsoft.com/office/drawing/2014/main" id="{410AD5D1-57CB-369F-B353-69FEAD5EAE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buFont typeface="Arial" panose="020B0604020202020204" pitchFamily="34" charset="0"/>
              <a:buChar char="•"/>
            </a:pPr>
            <a:r>
              <a:rPr lang="en-GB" altLang="en-US" dirty="0">
                <a:solidFill>
                  <a:schemeClr val="tx2"/>
                </a:solidFill>
                <a:latin typeface="Aptos" panose="020B0004020202020204" pitchFamily="34" charset="0"/>
                <a:ea typeface="ＭＳ Ｐゴシック" panose="020B0600070205080204" pitchFamily="34" charset="-128"/>
              </a:rPr>
              <a:t>Are </a:t>
            </a:r>
            <a:r>
              <a:rPr lang="en-GB" altLang="en-US" b="1" dirty="0">
                <a:solidFill>
                  <a:schemeClr val="tx2"/>
                </a:solidFill>
                <a:latin typeface="Aptos" panose="020B0004020202020204" pitchFamily="34" charset="0"/>
                <a:ea typeface="ＭＳ Ｐゴシック" panose="020B0600070205080204" pitchFamily="34" charset="-128"/>
              </a:rPr>
              <a:t>close to the world of practice</a:t>
            </a:r>
            <a:r>
              <a:rPr lang="en-GB" altLang="en-US" dirty="0">
                <a:solidFill>
                  <a:schemeClr val="tx2"/>
                </a:solidFill>
                <a:latin typeface="Aptos" panose="020B0004020202020204" pitchFamily="34" charset="0"/>
                <a:ea typeface="ＭＳ Ｐゴシック" panose="020B0600070205080204" pitchFamily="34" charset="-128"/>
              </a:rPr>
              <a:t>, but safe from the (possible) realities of malpractice and negligent representation.  </a:t>
            </a:r>
          </a:p>
          <a:p>
            <a:pPr>
              <a:lnSpc>
                <a:spcPct val="90000"/>
              </a:lnSpc>
              <a:buFont typeface="Arial" panose="020B0604020202020204" pitchFamily="34" charset="0"/>
              <a:buChar char="•"/>
            </a:pPr>
            <a:r>
              <a:rPr lang="en-GB" altLang="en-US" b="1" dirty="0">
                <a:solidFill>
                  <a:schemeClr val="tx2"/>
                </a:solidFill>
                <a:latin typeface="Aptos" panose="020B0004020202020204" pitchFamily="34" charset="0"/>
                <a:ea typeface="ＭＳ Ｐゴシック" panose="020B0600070205080204" pitchFamily="34" charset="-128"/>
              </a:rPr>
              <a:t>Enable students to practise legal transactions</a:t>
            </a:r>
            <a:r>
              <a:rPr lang="en-GB" altLang="en-US" dirty="0">
                <a:solidFill>
                  <a:schemeClr val="tx2"/>
                </a:solidFill>
                <a:latin typeface="Aptos" panose="020B0004020202020204" pitchFamily="34" charset="0"/>
                <a:ea typeface="ＭＳ Ｐゴシック" panose="020B0600070205080204" pitchFamily="34" charset="-128"/>
              </a:rPr>
              <a:t>, discuss the transactions with other tutors, students, and use a variety of instruments or tools, online or textual, to help them understand the nature and consequences of their actions</a:t>
            </a:r>
          </a:p>
          <a:p>
            <a:pPr>
              <a:lnSpc>
                <a:spcPct val="90000"/>
              </a:lnSpc>
              <a:buFont typeface="Arial" panose="020B0604020202020204" pitchFamily="34" charset="0"/>
              <a:buChar char="•"/>
            </a:pPr>
            <a:r>
              <a:rPr lang="en-GB" altLang="en-US" b="1" dirty="0">
                <a:solidFill>
                  <a:schemeClr val="tx2"/>
                </a:solidFill>
                <a:latin typeface="Aptos" panose="020B0004020202020204" pitchFamily="34" charset="0"/>
                <a:ea typeface="ＭＳ Ｐゴシック" panose="020B0600070205080204" pitchFamily="34" charset="-128"/>
              </a:rPr>
              <a:t>Facilitate a wide variety of assessment</a:t>
            </a:r>
            <a:r>
              <a:rPr lang="en-GB" altLang="en-US" dirty="0">
                <a:solidFill>
                  <a:schemeClr val="tx2"/>
                </a:solidFill>
                <a:latin typeface="Aptos" panose="020B0004020202020204" pitchFamily="34" charset="0"/>
                <a:ea typeface="ＭＳ Ｐゴシック" panose="020B0600070205080204" pitchFamily="34" charset="-128"/>
              </a:rPr>
              <a:t>, from high-stakes assignments with automatic fail points, to coursework that can double as a learning zone and an assessment assignment</a:t>
            </a:r>
          </a:p>
          <a:p>
            <a:pPr>
              <a:lnSpc>
                <a:spcPct val="90000"/>
              </a:lnSpc>
              <a:buFont typeface="Arial" panose="020B0604020202020204" pitchFamily="34" charset="0"/>
              <a:buChar char="•"/>
            </a:pPr>
            <a:r>
              <a:rPr lang="en-GB" altLang="en-US" b="1" dirty="0">
                <a:solidFill>
                  <a:schemeClr val="tx2"/>
                </a:solidFill>
                <a:latin typeface="Aptos" panose="020B0004020202020204" pitchFamily="34" charset="0"/>
                <a:ea typeface="ＭＳ Ｐゴシック" panose="020B0600070205080204" pitchFamily="34" charset="-128"/>
              </a:rPr>
              <a:t>Encourage collaborative learning</a:t>
            </a:r>
            <a:r>
              <a:rPr lang="en-GB" altLang="en-US" dirty="0">
                <a:solidFill>
                  <a:schemeClr val="tx2"/>
                </a:solidFill>
                <a:latin typeface="Aptos" panose="020B0004020202020204" pitchFamily="34" charset="0"/>
                <a:ea typeface="ＭＳ Ｐゴシック" panose="020B0600070205080204" pitchFamily="34" charset="-128"/>
              </a:rPr>
              <a:t>.  The academy often prizes singleton, solitary work; the world prizes collaboration, teams, delegation, leadership, agility, resilience, metacognition</a:t>
            </a:r>
          </a:p>
          <a:p>
            <a:pPr>
              <a:lnSpc>
                <a:spcPct val="90000"/>
              </a:lnSpc>
              <a:buFont typeface="Arial" panose="020B0604020202020204" pitchFamily="34" charset="0"/>
              <a:buChar char="•"/>
            </a:pPr>
            <a:r>
              <a:rPr lang="en-GB" altLang="en-US" dirty="0">
                <a:solidFill>
                  <a:schemeClr val="tx2"/>
                </a:solidFill>
                <a:latin typeface="Aptos" panose="020B0004020202020204" pitchFamily="34" charset="0"/>
                <a:ea typeface="ＭＳ Ｐゴシック" panose="020B0600070205080204" pitchFamily="34" charset="-128"/>
              </a:rPr>
              <a:t>Students begin to </a:t>
            </a:r>
            <a:r>
              <a:rPr lang="en-GB" altLang="en-US" b="1" dirty="0">
                <a:solidFill>
                  <a:schemeClr val="tx2"/>
                </a:solidFill>
                <a:latin typeface="Aptos" panose="020B0004020202020204" pitchFamily="34" charset="0"/>
                <a:ea typeface="ＭＳ Ｐゴシック" panose="020B0600070205080204" pitchFamily="34" charset="-128"/>
              </a:rPr>
              <a:t>see the potential for communications</a:t>
            </a:r>
            <a:r>
              <a:rPr lang="en-GB" altLang="en-US" dirty="0">
                <a:solidFill>
                  <a:schemeClr val="tx2"/>
                </a:solidFill>
                <a:latin typeface="Aptos" panose="020B0004020202020204" pitchFamily="34" charset="0"/>
                <a:ea typeface="ＭＳ Ｐゴシック" panose="020B0600070205080204" pitchFamily="34" charset="-128"/>
              </a:rPr>
              <a:t>; and that technology is not merely a matter of word-processed essays &amp; quizzes, but a </a:t>
            </a:r>
            <a:r>
              <a:rPr lang="en-GB" altLang="en-US" i="1" dirty="0">
                <a:solidFill>
                  <a:schemeClr val="tx2"/>
                </a:solidFill>
                <a:latin typeface="Aptos" panose="020B0004020202020204" pitchFamily="34" charset="0"/>
                <a:ea typeface="ＭＳ Ｐゴシック" panose="020B0600070205080204" pitchFamily="34" charset="-128"/>
              </a:rPr>
              <a:t>form of learning that changes quite fundamentally what and how they learn</a:t>
            </a:r>
            <a:r>
              <a:rPr lang="en-GB" altLang="en-US" dirty="0">
                <a:solidFill>
                  <a:schemeClr val="tx2"/>
                </a:solidFill>
                <a:latin typeface="Aptos" panose="020B0004020202020204" pitchFamily="34" charset="0"/>
                <a:ea typeface="ＭＳ Ｐゴシック" panose="020B0600070205080204" pitchFamily="34" charset="-128"/>
              </a:rPr>
              <a:t>.</a:t>
            </a:r>
          </a:p>
          <a:p>
            <a:pPr>
              <a:lnSpc>
                <a:spcPct val="90000"/>
              </a:lnSpc>
            </a:pPr>
            <a:endParaRPr lang="en-GB" altLang="en-US" dirty="0">
              <a:solidFill>
                <a:schemeClr val="tx2"/>
              </a:solidFill>
              <a:latin typeface="Aptos" panose="020B0004020202020204" pitchFamily="34" charset="0"/>
              <a:ea typeface="ＭＳ Ｐゴシック" panose="020B0600070205080204" pitchFamily="34" charset="-128"/>
            </a:endParaRPr>
          </a:p>
        </p:txBody>
      </p:sp>
    </p:spTree>
  </p:cSld>
  <p:clrMapOvr>
    <a:masterClrMapping/>
  </p:clrMapOvr>
  <p:transition advClick="0" advTm="1200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1">
            <a:extLst>
              <a:ext uri="{FF2B5EF4-FFF2-40B4-BE49-F238E27FC236}">
                <a16:creationId xmlns:a16="http://schemas.microsoft.com/office/drawing/2014/main" id="{39E72E96-9DF2-AA29-0543-A1D5B6B1450D}"/>
              </a:ext>
            </a:extLst>
          </p:cNvPr>
          <p:cNvSpPr>
            <a:spLocks noGrp="1"/>
          </p:cNvSpPr>
          <p:nvPr>
            <p:ph idx="1"/>
          </p:nvPr>
        </p:nvSpPr>
        <p:spPr bwMode="auto">
          <a:xfrm>
            <a:off x="533400" y="1721768"/>
            <a:ext cx="960120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Webdings" pitchFamily="2" charset="2"/>
              <a:buNone/>
            </a:pPr>
            <a:r>
              <a:rPr lang="en-GB" altLang="en-US" dirty="0">
                <a:solidFill>
                  <a:schemeClr val="tx2"/>
                </a:solidFill>
                <a:latin typeface="Aptos" panose="020B0004020202020204" pitchFamily="34" charset="0"/>
                <a:ea typeface="ＭＳ Ｐゴシック" panose="020B0600070205080204" pitchFamily="34" charset="-128"/>
              </a:rPr>
              <a:t>	 A specific form of problem-based learning.  At least seven distinguishing elements –  </a:t>
            </a:r>
          </a:p>
          <a:p>
            <a:pPr marL="457200" indent="-457200">
              <a:buFont typeface="Webdings" pitchFamily="2" charset="2"/>
              <a:buNone/>
            </a:pPr>
            <a:r>
              <a:rPr lang="en-GB" altLang="en-US" b="1" dirty="0">
                <a:solidFill>
                  <a:schemeClr val="tx2"/>
                </a:solidFill>
                <a:latin typeface="Aptos" panose="020B0004020202020204" pitchFamily="34" charset="0"/>
                <a:ea typeface="ＭＳ Ｐゴシック" panose="020B0600070205080204" pitchFamily="34" charset="-128"/>
              </a:rPr>
              <a:t>active learning</a:t>
            </a:r>
          </a:p>
          <a:p>
            <a:pPr marL="457200" indent="-457200">
              <a:buFont typeface="Webdings" pitchFamily="2" charset="2"/>
              <a:buNone/>
            </a:pPr>
            <a:r>
              <a:rPr lang="en-GB" altLang="en-US" dirty="0">
                <a:solidFill>
                  <a:schemeClr val="tx2"/>
                </a:solidFill>
                <a:latin typeface="Aptos" panose="020B0004020202020204" pitchFamily="34" charset="0"/>
                <a:ea typeface="ＭＳ Ｐゴシック" panose="020B0600070205080204" pitchFamily="34" charset="-128"/>
              </a:rPr>
              <a:t>  through </a:t>
            </a:r>
            <a:r>
              <a:rPr lang="en-GB" altLang="en-US" b="1" dirty="0">
                <a:solidFill>
                  <a:schemeClr val="tx2"/>
                </a:solidFill>
                <a:latin typeface="Aptos" panose="020B0004020202020204" pitchFamily="34" charset="0"/>
                <a:ea typeface="ＭＳ Ｐゴシック" panose="020B0600070205080204" pitchFamily="34" charset="-128"/>
              </a:rPr>
              <a:t>performance in authentic transactions</a:t>
            </a:r>
          </a:p>
          <a:p>
            <a:pPr marL="457200" indent="-457200">
              <a:buFont typeface="Webdings" pitchFamily="2" charset="2"/>
              <a:buNone/>
            </a:pPr>
            <a:r>
              <a:rPr lang="en-GB" altLang="en-US" dirty="0">
                <a:solidFill>
                  <a:schemeClr val="tx2"/>
                </a:solidFill>
                <a:latin typeface="Aptos" panose="020B0004020202020204" pitchFamily="34" charset="0"/>
                <a:ea typeface="ＭＳ Ｐゴシック" panose="020B0600070205080204" pitchFamily="34" charset="-128"/>
              </a:rPr>
              <a:t>    involving </a:t>
            </a:r>
            <a:r>
              <a:rPr lang="en-GB" altLang="en-US" b="1" dirty="0">
                <a:solidFill>
                  <a:schemeClr val="tx2"/>
                </a:solidFill>
                <a:latin typeface="Aptos" panose="020B0004020202020204" pitchFamily="34" charset="0"/>
                <a:ea typeface="ＭＳ Ｐゴシック" panose="020B0600070205080204" pitchFamily="34" charset="-128"/>
              </a:rPr>
              <a:t>reflection in &amp; on learning,</a:t>
            </a:r>
          </a:p>
          <a:p>
            <a:pPr marL="457200" indent="-457200">
              <a:buFont typeface="Webdings" pitchFamily="2" charset="2"/>
              <a:buNone/>
            </a:pPr>
            <a:r>
              <a:rPr lang="en-GB" altLang="en-US" dirty="0">
                <a:solidFill>
                  <a:schemeClr val="tx2"/>
                </a:solidFill>
                <a:latin typeface="Aptos" panose="020B0004020202020204" pitchFamily="34" charset="0"/>
                <a:ea typeface="ＭＳ Ｐゴシック" panose="020B0600070205080204" pitchFamily="34" charset="-128"/>
              </a:rPr>
              <a:t>      deep </a:t>
            </a:r>
            <a:r>
              <a:rPr lang="en-GB" altLang="en-US" b="1" dirty="0">
                <a:solidFill>
                  <a:schemeClr val="tx2"/>
                </a:solidFill>
                <a:latin typeface="Aptos" panose="020B0004020202020204" pitchFamily="34" charset="0"/>
                <a:ea typeface="ＭＳ Ｐゴシック" panose="020B0600070205080204" pitchFamily="34" charset="-128"/>
              </a:rPr>
              <a:t>collaborative learning</a:t>
            </a:r>
            <a:r>
              <a:rPr lang="en-GB" altLang="en-US" dirty="0">
                <a:solidFill>
                  <a:schemeClr val="tx2"/>
                </a:solidFill>
                <a:latin typeface="Aptos" panose="020B0004020202020204" pitchFamily="34" charset="0"/>
                <a:ea typeface="ＭＳ Ｐゴシック" panose="020B0600070205080204" pitchFamily="34" charset="-128"/>
              </a:rPr>
              <a:t>, and </a:t>
            </a:r>
          </a:p>
          <a:p>
            <a:pPr marL="457200" indent="-457200">
              <a:buFont typeface="Webdings" pitchFamily="2" charset="2"/>
              <a:buNone/>
            </a:pPr>
            <a:r>
              <a:rPr lang="en-GB" altLang="en-US" dirty="0">
                <a:solidFill>
                  <a:schemeClr val="tx2"/>
                </a:solidFill>
                <a:latin typeface="Aptos" panose="020B0004020202020204" pitchFamily="34" charset="0"/>
                <a:ea typeface="ＭＳ Ｐゴシック" panose="020B0600070205080204" pitchFamily="34" charset="-128"/>
              </a:rPr>
              <a:t>        holistic or </a:t>
            </a:r>
            <a:r>
              <a:rPr lang="en-GB" altLang="en-US" b="1" dirty="0">
                <a:solidFill>
                  <a:schemeClr val="tx2"/>
                </a:solidFill>
                <a:latin typeface="Aptos" panose="020B0004020202020204" pitchFamily="34" charset="0"/>
                <a:ea typeface="ＭＳ Ｐゴシック" panose="020B0600070205080204" pitchFamily="34" charset="-128"/>
              </a:rPr>
              <a:t>process learning,</a:t>
            </a:r>
          </a:p>
          <a:p>
            <a:pPr marL="457200" indent="-457200">
              <a:buFont typeface="Webdings" pitchFamily="2" charset="2"/>
              <a:buNone/>
            </a:pPr>
            <a:r>
              <a:rPr lang="en-GB" altLang="en-US" dirty="0">
                <a:solidFill>
                  <a:schemeClr val="tx2"/>
                </a:solidFill>
                <a:latin typeface="Aptos" panose="020B0004020202020204" pitchFamily="34" charset="0"/>
                <a:ea typeface="ＭＳ Ｐゴシック" panose="020B0600070205080204" pitchFamily="34" charset="-128"/>
              </a:rPr>
              <a:t>          with </a:t>
            </a:r>
            <a:r>
              <a:rPr lang="en-GB" altLang="en-US" b="1" dirty="0">
                <a:solidFill>
                  <a:schemeClr val="tx2"/>
                </a:solidFill>
                <a:latin typeface="Aptos" panose="020B0004020202020204" pitchFamily="34" charset="0"/>
                <a:ea typeface="ＭＳ Ｐゴシック" panose="020B0600070205080204" pitchFamily="34" charset="-128"/>
              </a:rPr>
              <a:t>relevant professional assessment</a:t>
            </a:r>
          </a:p>
          <a:p>
            <a:pPr marL="457200" indent="-457200">
              <a:buFont typeface="Webdings" pitchFamily="2" charset="2"/>
              <a:buNone/>
            </a:pPr>
            <a:r>
              <a:rPr lang="en-GB" altLang="en-US" dirty="0">
                <a:solidFill>
                  <a:schemeClr val="tx2"/>
                </a:solidFill>
                <a:latin typeface="Aptos" panose="020B0004020202020204" pitchFamily="34" charset="0"/>
                <a:ea typeface="ＭＳ Ｐゴシック" panose="020B0600070205080204" pitchFamily="34" charset="-128"/>
              </a:rPr>
              <a:t>            that includes </a:t>
            </a:r>
            <a:r>
              <a:rPr lang="en-GB" altLang="en-US" b="1" dirty="0">
                <a:solidFill>
                  <a:schemeClr val="tx2"/>
                </a:solidFill>
                <a:latin typeface="Aptos" panose="020B0004020202020204" pitchFamily="34" charset="0"/>
                <a:ea typeface="ＭＳ Ｐゴシック" panose="020B0600070205080204" pitchFamily="34" charset="-128"/>
              </a:rPr>
              <a:t>ethical standards</a:t>
            </a:r>
            <a:endParaRPr lang="en-GB" altLang="en-US" dirty="0">
              <a:solidFill>
                <a:schemeClr val="tx2"/>
              </a:solidFill>
              <a:latin typeface="Aptos" panose="020B0004020202020204" pitchFamily="34" charset="0"/>
              <a:ea typeface="ＭＳ Ｐゴシック" panose="020B0600070205080204" pitchFamily="34" charset="-128"/>
            </a:endParaRPr>
          </a:p>
          <a:p>
            <a:pPr marL="457200" indent="-457200">
              <a:buFont typeface="Webdings" pitchFamily="2" charset="2"/>
              <a:buNone/>
            </a:pPr>
            <a:r>
              <a:rPr lang="en-GB" altLang="en-US" dirty="0">
                <a:solidFill>
                  <a:schemeClr val="tx2"/>
                </a:solidFill>
                <a:latin typeface="Aptos" panose="020B0004020202020204" pitchFamily="34" charset="0"/>
                <a:ea typeface="ＭＳ Ｐゴシック" panose="020B0600070205080204" pitchFamily="34" charset="-128"/>
              </a:rPr>
              <a:t>	– that can have a significant effect on learning when used in simulations of professional practice.  </a:t>
            </a:r>
          </a:p>
          <a:p>
            <a:pPr marL="457200" indent="-457200">
              <a:buFont typeface="Webdings" pitchFamily="2" charset="2"/>
              <a:buNone/>
            </a:pPr>
            <a:r>
              <a:rPr lang="en-GB" altLang="en-US" dirty="0">
                <a:solidFill>
                  <a:schemeClr val="tx2"/>
                </a:solidFill>
                <a:latin typeface="Aptos" panose="020B0004020202020204" pitchFamily="34" charset="0"/>
                <a:ea typeface="ＭＳ Ｐゴシック" panose="020B0600070205080204" pitchFamily="34" charset="-128"/>
              </a:rPr>
              <a:t>We use a sim platform called </a:t>
            </a:r>
            <a:r>
              <a:rPr lang="en-GB" altLang="en-US" dirty="0" err="1">
                <a:solidFill>
                  <a:schemeClr val="tx2"/>
                </a:solidFill>
                <a:latin typeface="Aptos" panose="020B0004020202020204" pitchFamily="34" charset="0"/>
                <a:ea typeface="ＭＳ Ｐゴシック" panose="020B0600070205080204" pitchFamily="34" charset="-128"/>
              </a:rPr>
              <a:t>SIMple</a:t>
            </a:r>
            <a:r>
              <a:rPr lang="en-GB" altLang="en-US" dirty="0">
                <a:solidFill>
                  <a:schemeClr val="tx2"/>
                </a:solidFill>
                <a:latin typeface="Aptos" panose="020B0004020202020204" pitchFamily="34" charset="0"/>
                <a:ea typeface="ＭＳ Ｐゴシック" panose="020B0600070205080204" pitchFamily="34" charset="-128"/>
              </a:rPr>
              <a:t> (</a:t>
            </a:r>
            <a:r>
              <a:rPr lang="en-GB" altLang="en-US" dirty="0" err="1">
                <a:solidFill>
                  <a:schemeClr val="tx2"/>
                </a:solidFill>
                <a:latin typeface="Aptos" panose="020B0004020202020204" pitchFamily="34" charset="0"/>
                <a:ea typeface="ＭＳ Ｐゴシック" panose="020B0600070205080204" pitchFamily="34" charset="-128"/>
              </a:rPr>
              <a:t>SIMulated</a:t>
            </a:r>
            <a:r>
              <a:rPr lang="en-GB" altLang="en-US" dirty="0">
                <a:solidFill>
                  <a:schemeClr val="tx2"/>
                </a:solidFill>
                <a:latin typeface="Aptos" panose="020B0004020202020204" pitchFamily="34" charset="0"/>
                <a:ea typeface="ＭＳ Ｐゴシック" panose="020B0600070205080204" pitchFamily="34" charset="-128"/>
              </a:rPr>
              <a:t> Professional Learning Environment)</a:t>
            </a:r>
          </a:p>
          <a:p>
            <a:pPr marL="457200" indent="-457200">
              <a:buFont typeface="Webdings" pitchFamily="2" charset="2"/>
              <a:buNone/>
            </a:pPr>
            <a:endParaRPr lang="en-US" altLang="en-US" dirty="0">
              <a:solidFill>
                <a:schemeClr val="tx2"/>
              </a:solidFill>
              <a:latin typeface="Aptos" panose="020B0004020202020204" pitchFamily="34" charset="0"/>
              <a:ea typeface="ＭＳ Ｐゴシック" panose="020B0600070205080204" pitchFamily="34" charset="-128"/>
            </a:endParaRPr>
          </a:p>
        </p:txBody>
      </p:sp>
      <p:sp>
        <p:nvSpPr>
          <p:cNvPr id="67587" name="Rectangle 2">
            <a:extLst>
              <a:ext uri="{FF2B5EF4-FFF2-40B4-BE49-F238E27FC236}">
                <a16:creationId xmlns:a16="http://schemas.microsoft.com/office/drawing/2014/main" id="{D46133EC-4650-91C4-A804-DAE1654CA167}"/>
              </a:ext>
            </a:extLst>
          </p:cNvPr>
          <p:cNvSpPr txBox="1">
            <a:spLocks noChangeArrowheads="1"/>
          </p:cNvSpPr>
          <p:nvPr/>
        </p:nvSpPr>
        <p:spPr bwMode="auto">
          <a:xfrm>
            <a:off x="1524000" y="609600"/>
            <a:ext cx="8382000" cy="533400"/>
          </a:xfrm>
          <a:prstGeom prst="rect">
            <a:avLst/>
          </a:prstGeom>
          <a:solidFill>
            <a:srgbClr val="496FB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4498" tIns="52249" rIns="104498" bIns="52249" anchor="ctr"/>
          <a:lstStyle>
            <a:lvl1pPr defTabSz="1044575">
              <a:defRPr sz="2400">
                <a:solidFill>
                  <a:schemeClr val="tx1"/>
                </a:solidFill>
                <a:latin typeface="Verdana" panose="020B0604030504040204" pitchFamily="34" charset="0"/>
                <a:ea typeface="ＭＳ Ｐゴシック" panose="020B0600070205080204" pitchFamily="34" charset="-128"/>
              </a:defRPr>
            </a:lvl1pPr>
            <a:lvl2pPr marL="37931725" indent="-37474525" defTabSz="1044575">
              <a:defRPr sz="2400">
                <a:solidFill>
                  <a:schemeClr val="tx1"/>
                </a:solidFill>
                <a:latin typeface="Verdana" panose="020B0604030504040204" pitchFamily="34" charset="0"/>
                <a:ea typeface="ＭＳ Ｐゴシック" panose="020B0600070205080204" pitchFamily="34" charset="-128"/>
              </a:defRPr>
            </a:lvl2pPr>
            <a:lvl3pPr>
              <a:defRPr sz="2400">
                <a:solidFill>
                  <a:schemeClr val="tx1"/>
                </a:solidFill>
                <a:latin typeface="Verdana" panose="020B0604030504040204" pitchFamily="34" charset="0"/>
                <a:ea typeface="ＭＳ Ｐゴシック" panose="020B0600070205080204" pitchFamily="34" charset="-128"/>
              </a:defRPr>
            </a:lvl3pPr>
            <a:lvl4pPr>
              <a:defRPr sz="2400">
                <a:solidFill>
                  <a:schemeClr val="tx1"/>
                </a:solidFill>
                <a:latin typeface="Verdana" panose="020B0604030504040204" pitchFamily="34" charset="0"/>
                <a:ea typeface="ＭＳ Ｐゴシック" panose="020B0600070205080204" pitchFamily="34" charset="-128"/>
              </a:defRPr>
            </a:lvl4pPr>
            <a:lvl5pPr>
              <a:defRPr sz="24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2400">
                <a:solidFill>
                  <a:schemeClr val="tx1"/>
                </a:solidFill>
                <a:latin typeface="Verdana" panose="020B0604030504040204" pitchFamily="34" charset="0"/>
                <a:ea typeface="ＭＳ Ｐゴシック" panose="020B0600070205080204" pitchFamily="34" charset="-128"/>
              </a:defRPr>
            </a:lvl9pPr>
          </a:lstStyle>
          <a:p>
            <a:pPr algn="r">
              <a:spcBef>
                <a:spcPct val="0"/>
              </a:spcBef>
              <a:buSzTx/>
              <a:buFontTx/>
              <a:buNone/>
            </a:pPr>
            <a:r>
              <a:rPr lang="en-GB" altLang="en-US" sz="2600" dirty="0">
                <a:solidFill>
                  <a:schemeClr val="bg1"/>
                </a:solidFill>
              </a:rPr>
              <a:t>…sims that can be based on transactional + metacognitive learning </a:t>
            </a: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ED9DB6C-2C92-0F84-631E-B7C9FD68C497}"/>
            </a:ext>
          </a:extLst>
        </p:cNvPr>
        <p:cNvGrpSpPr/>
        <p:nvPr/>
      </p:nvGrpSpPr>
      <p:grpSpPr>
        <a:xfrm>
          <a:off x="0" y="0"/>
          <a:ext cx="0" cy="0"/>
          <a:chOff x="0" y="0"/>
          <a:chExt cx="0" cy="0"/>
        </a:xfrm>
      </p:grpSpPr>
      <p:sp>
        <p:nvSpPr>
          <p:cNvPr id="19457" name="Content Placeholder 1">
            <a:extLst>
              <a:ext uri="{FF2B5EF4-FFF2-40B4-BE49-F238E27FC236}">
                <a16:creationId xmlns:a16="http://schemas.microsoft.com/office/drawing/2014/main" id="{5C57E4B7-01D6-CCC0-4064-75B0F0088E28}"/>
              </a:ext>
            </a:extLst>
          </p:cNvPr>
          <p:cNvSpPr>
            <a:spLocks noGrp="1"/>
          </p:cNvSpPr>
          <p:nvPr>
            <p:ph idx="1"/>
          </p:nvPr>
        </p:nvSpPr>
        <p:spPr>
          <a:xfrm>
            <a:off x="0" y="209600"/>
            <a:ext cx="10668000" cy="8547389"/>
          </a:xfrm>
          <a:solidFill>
            <a:schemeClr val="tx1">
              <a:lumMod val="75000"/>
            </a:schemeClr>
          </a:solidFill>
        </p:spPr>
        <p:txBody>
          <a:bodyPr lIns="79370" tIns="39684" rIns="79370" bIns="39684"/>
          <a:lstStyle/>
          <a:p>
            <a:pPr marL="571494" indent="-571494">
              <a:buFont typeface="+mj-lt"/>
              <a:buAutoNum type="arabicPeriod"/>
              <a:defRPr/>
            </a:pPr>
            <a:endParaRPr lang="en-US" altLang="en-US" sz="3556" dirty="0">
              <a:solidFill>
                <a:schemeClr val="bg1"/>
              </a:solidFill>
              <a:cs typeface="Calibri" charset="0"/>
            </a:endParaRPr>
          </a:p>
          <a:p>
            <a:pPr marL="571494" indent="-571494">
              <a:buFont typeface="+mj-lt"/>
              <a:buAutoNum type="arabicPeriod"/>
              <a:defRPr/>
            </a:pPr>
            <a:endParaRPr lang="en-US" altLang="en-US" sz="3556" dirty="0">
              <a:solidFill>
                <a:schemeClr val="bg1"/>
              </a:solidFill>
              <a:cs typeface="Calibri" charset="0"/>
            </a:endParaRPr>
          </a:p>
          <a:p>
            <a:pPr marL="571494" indent="-571494">
              <a:buFont typeface="+mj-lt"/>
              <a:buAutoNum type="arabicPeriod"/>
              <a:defRPr/>
            </a:pPr>
            <a:endParaRPr lang="en-US" altLang="en-US" sz="3556" dirty="0">
              <a:solidFill>
                <a:schemeClr val="bg1"/>
              </a:solidFill>
              <a:cs typeface="Calibri" charset="0"/>
            </a:endParaRPr>
          </a:p>
          <a:p>
            <a:pPr marL="0" indent="0" algn="ctr">
              <a:buNone/>
              <a:defRPr/>
            </a:pPr>
            <a:r>
              <a:rPr lang="en-US" altLang="en-US" sz="4000" dirty="0">
                <a:solidFill>
                  <a:schemeClr val="bg1"/>
                </a:solidFill>
                <a:cs typeface="Calibri" charset="0"/>
              </a:rPr>
              <a:t>  </a:t>
            </a:r>
            <a:r>
              <a:rPr lang="en-US" altLang="en-US" sz="4000" dirty="0" err="1">
                <a:solidFill>
                  <a:schemeClr val="bg1"/>
                </a:solidFill>
                <a:cs typeface="Calibri" charset="0"/>
              </a:rPr>
              <a:t>SIMple</a:t>
            </a:r>
            <a:r>
              <a:rPr lang="en-US" altLang="en-US" sz="4000" dirty="0">
                <a:solidFill>
                  <a:schemeClr val="bg1"/>
                </a:solidFill>
                <a:cs typeface="Calibri" charset="0"/>
              </a:rPr>
              <a:t>: an example of a sim platform for Law</a:t>
            </a:r>
            <a:endParaRPr lang="en-US" altLang="en-US" dirty="0">
              <a:solidFill>
                <a:schemeClr val="tx2"/>
              </a:solidFill>
              <a:latin typeface="Verdana" charset="0"/>
              <a:ea typeface="ＭＳ Ｐゴシック" charset="-128"/>
              <a:cs typeface="Calibri" charset="0"/>
            </a:endParaRPr>
          </a:p>
        </p:txBody>
      </p:sp>
      <p:sp>
        <p:nvSpPr>
          <p:cNvPr id="17410" name="Rectangle 2">
            <a:extLst>
              <a:ext uri="{FF2B5EF4-FFF2-40B4-BE49-F238E27FC236}">
                <a16:creationId xmlns:a16="http://schemas.microsoft.com/office/drawing/2014/main" id="{17F9B60F-5C7C-FE68-F3C1-B15014850C4A}"/>
              </a:ext>
            </a:extLst>
          </p:cNvPr>
          <p:cNvSpPr>
            <a:spLocks noChangeArrowheads="1"/>
          </p:cNvSpPr>
          <p:nvPr/>
        </p:nvSpPr>
        <p:spPr bwMode="auto">
          <a:xfrm>
            <a:off x="807861" y="2621139"/>
            <a:ext cx="8777111" cy="66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9370" tIns="39684" rIns="79370" bIns="39684">
            <a:spAutoFit/>
          </a:bodyPr>
          <a:lstStyle>
            <a:lvl1pPr>
              <a:spcBef>
                <a:spcPct val="20000"/>
              </a:spcBef>
              <a:buChar char="•"/>
              <a:defRPr sz="28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 typeface="Webdings" pitchFamily="2" charset="2"/>
              <a:buNone/>
            </a:pPr>
            <a:r>
              <a:rPr lang="en-US" altLang="en-US" sz="3778" b="1">
                <a:solidFill>
                  <a:schemeClr val="bg1"/>
                </a:solidFill>
                <a:latin typeface="Arial" panose="020B0604020202020204" pitchFamily="34" charset="0"/>
                <a:cs typeface="Calibri" panose="020F0502020204030204" pitchFamily="34" charset="0"/>
              </a:rPr>
              <a:t>	</a:t>
            </a:r>
          </a:p>
        </p:txBody>
      </p:sp>
    </p:spTree>
    <p:extLst>
      <p:ext uri="{BB962C8B-B14F-4D97-AF65-F5344CB8AC3E}">
        <p14:creationId xmlns:p14="http://schemas.microsoft.com/office/powerpoint/2010/main" val="3485049976"/>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716525"/>
            <a:ext cx="10518576" cy="523220"/>
          </a:xfrm>
          <a:prstGeom prst="rect">
            <a:avLst/>
          </a:prstGeom>
          <a:noFill/>
        </p:spPr>
        <p:txBody>
          <a:bodyPr wrap="square" rtlCol="0">
            <a:spAutoFit/>
          </a:bodyPr>
          <a:lstStyle/>
          <a:p>
            <a:pPr lvl="2">
              <a:buNone/>
            </a:pPr>
            <a:r>
              <a:rPr lang="en-US" sz="2800" dirty="0" err="1">
                <a:solidFill>
                  <a:schemeClr val="bg1"/>
                </a:solidFill>
                <a:latin typeface="+mj-lt"/>
                <a:cs typeface="Theinhardt Light"/>
              </a:rPr>
              <a:t>SIMple</a:t>
            </a:r>
            <a:r>
              <a:rPr lang="en-US" sz="2800" dirty="0">
                <a:solidFill>
                  <a:schemeClr val="bg1"/>
                </a:solidFill>
                <a:latin typeface="+mj-lt"/>
                <a:cs typeface="Theinhardt Light"/>
              </a:rPr>
              <a:t> is a platform for creating simulations of legal practice</a:t>
            </a:r>
          </a:p>
        </p:txBody>
      </p:sp>
      <p:sp>
        <p:nvSpPr>
          <p:cNvPr id="3" name="TextBox 2"/>
          <p:cNvSpPr txBox="1"/>
          <p:nvPr/>
        </p:nvSpPr>
        <p:spPr>
          <a:xfrm>
            <a:off x="529686" y="1721768"/>
            <a:ext cx="9608628" cy="5940088"/>
          </a:xfrm>
          <a:prstGeom prst="rect">
            <a:avLst/>
          </a:prstGeom>
          <a:noFill/>
        </p:spPr>
        <p:txBody>
          <a:bodyPr wrap="square" rtlCol="0">
            <a:spAutoFit/>
          </a:bodyPr>
          <a:lstStyle/>
          <a:p>
            <a:pPr>
              <a:spcBef>
                <a:spcPts val="0"/>
              </a:spcBef>
              <a:spcAft>
                <a:spcPts val="0"/>
              </a:spcAft>
              <a:buNone/>
            </a:pPr>
            <a:r>
              <a:rPr lang="en-US" sz="2000" b="1" dirty="0">
                <a:solidFill>
                  <a:schemeClr val="tx2"/>
                </a:solidFill>
                <a:latin typeface="Theinhardt Light"/>
                <a:cs typeface="Theinhardt Light"/>
              </a:rPr>
              <a:t>Two parts:</a:t>
            </a:r>
          </a:p>
          <a:p>
            <a:pPr>
              <a:spcBef>
                <a:spcPts val="0"/>
              </a:spcBef>
              <a:spcAft>
                <a:spcPts val="0"/>
              </a:spcAft>
              <a:buNone/>
            </a:pPr>
            <a:endParaRPr lang="en-US" sz="2000" b="1" dirty="0">
              <a:solidFill>
                <a:schemeClr val="tx2"/>
              </a:solidFill>
              <a:latin typeface="Theinhardt Light"/>
              <a:cs typeface="Theinhardt Light"/>
            </a:endParaRPr>
          </a:p>
          <a:p>
            <a:pPr marL="457200" indent="-457200">
              <a:spcBef>
                <a:spcPts val="0"/>
              </a:spcBef>
              <a:spcAft>
                <a:spcPts val="0"/>
              </a:spcAft>
              <a:buFont typeface="+mj-lt"/>
              <a:buAutoNum type="arabicPeriod"/>
            </a:pPr>
            <a:r>
              <a:rPr lang="en-US" sz="2000" dirty="0">
                <a:solidFill>
                  <a:schemeClr val="tx2"/>
                </a:solidFill>
                <a:latin typeface="Theinhardt Light"/>
                <a:cs typeface="Theinhardt Light"/>
              </a:rPr>
              <a:t>Case-based management tools for:</a:t>
            </a:r>
          </a:p>
          <a:p>
            <a:pPr marL="857261" lvl="1" indent="-400061">
              <a:spcBef>
                <a:spcPts val="0"/>
              </a:spcBef>
              <a:spcAft>
                <a:spcPts val="0"/>
              </a:spcAft>
              <a:buFont typeface="Arial" panose="020B0604020202020204" pitchFamily="34" charset="0"/>
              <a:buChar char="•"/>
            </a:pPr>
            <a:r>
              <a:rPr lang="en-US" sz="2000" dirty="0">
                <a:solidFill>
                  <a:schemeClr val="tx2"/>
                </a:solidFill>
                <a:latin typeface="Theinhardt Light"/>
                <a:cs typeface="Theinhardt Light"/>
              </a:rPr>
              <a:t>Multiplayer or singleton simulations, including fictional characters</a:t>
            </a:r>
          </a:p>
          <a:p>
            <a:pPr marL="857261" lvl="1" indent="-400061">
              <a:spcBef>
                <a:spcPts val="0"/>
              </a:spcBef>
              <a:spcAft>
                <a:spcPts val="0"/>
              </a:spcAft>
              <a:buFont typeface="Arial" panose="020B0604020202020204" pitchFamily="34" charset="0"/>
              <a:buChar char="•"/>
            </a:pPr>
            <a:r>
              <a:rPr lang="en-US" sz="2000" dirty="0">
                <a:solidFill>
                  <a:schemeClr val="tx2"/>
                </a:solidFill>
                <a:latin typeface="Theinhardt Light"/>
                <a:cs typeface="Theinhardt Light"/>
              </a:rPr>
              <a:t>Teams of students can work in a virtual law firm and work through one or more matters</a:t>
            </a:r>
          </a:p>
          <a:p>
            <a:pPr marL="857261" lvl="1" indent="-400061">
              <a:spcBef>
                <a:spcPts val="0"/>
              </a:spcBef>
              <a:spcAft>
                <a:spcPts val="0"/>
              </a:spcAft>
              <a:buFont typeface="Arial" panose="020B0604020202020204" pitchFamily="34" charset="0"/>
              <a:buChar char="•"/>
            </a:pPr>
            <a:r>
              <a:rPr lang="en-US" sz="2000" dirty="0">
                <a:solidFill>
                  <a:schemeClr val="tx2"/>
                </a:solidFill>
                <a:latin typeface="Theinhardt Light"/>
                <a:cs typeface="Theinhardt Light"/>
              </a:rPr>
              <a:t>Specific timelines, typically three to four days or weeks, with activities occurring most days.</a:t>
            </a:r>
          </a:p>
          <a:p>
            <a:pPr marL="857261" lvl="1" indent="-400061">
              <a:spcBef>
                <a:spcPts val="0"/>
              </a:spcBef>
              <a:spcAft>
                <a:spcPts val="0"/>
              </a:spcAft>
              <a:buFont typeface="Arial" panose="020B0604020202020204" pitchFamily="34" charset="0"/>
              <a:buChar char="•"/>
            </a:pPr>
            <a:r>
              <a:rPr lang="en-US" sz="2000" dirty="0">
                <a:solidFill>
                  <a:schemeClr val="tx2"/>
                </a:solidFill>
                <a:latin typeface="Theinhardt Light"/>
                <a:cs typeface="Theinhardt Light"/>
              </a:rPr>
              <a:t>Students representing different parties in a case</a:t>
            </a:r>
          </a:p>
          <a:p>
            <a:pPr marL="857261" lvl="1" indent="-400061">
              <a:spcBef>
                <a:spcPts val="0"/>
              </a:spcBef>
              <a:spcAft>
                <a:spcPts val="0"/>
              </a:spcAft>
              <a:buFont typeface="Arial" panose="020B0604020202020204" pitchFamily="34" charset="0"/>
              <a:buChar char="•"/>
            </a:pPr>
            <a:endParaRPr lang="en-US" sz="2000" dirty="0">
              <a:solidFill>
                <a:schemeClr val="tx2"/>
              </a:solidFill>
              <a:latin typeface="Theinhardt Light"/>
              <a:cs typeface="Theinhardt Light"/>
            </a:endParaRPr>
          </a:p>
          <a:p>
            <a:pPr marL="457200" indent="-457200">
              <a:spcBef>
                <a:spcPts val="0"/>
              </a:spcBef>
              <a:spcAft>
                <a:spcPts val="0"/>
              </a:spcAft>
              <a:buFont typeface="+mj-lt"/>
              <a:buAutoNum type="arabicPeriod"/>
            </a:pPr>
            <a:r>
              <a:rPr lang="en-US" sz="2000" dirty="0">
                <a:solidFill>
                  <a:schemeClr val="tx2"/>
                </a:solidFill>
                <a:latin typeface="Theinhardt Light"/>
                <a:cs typeface="Theinhardt Light"/>
              </a:rPr>
              <a:t>Sim engine that will:</a:t>
            </a:r>
          </a:p>
          <a:p>
            <a:pPr marL="857261" lvl="1" indent="-400061">
              <a:spcBef>
                <a:spcPts val="0"/>
              </a:spcBef>
              <a:spcAft>
                <a:spcPts val="0"/>
              </a:spcAft>
              <a:buFont typeface="Arial" panose="020B0604020202020204" pitchFamily="34" charset="0"/>
              <a:buChar char="•"/>
            </a:pPr>
            <a:r>
              <a:rPr lang="en-US" sz="2000" dirty="0">
                <a:solidFill>
                  <a:schemeClr val="tx2"/>
                </a:solidFill>
                <a:latin typeface="Theinhardt Light"/>
                <a:cs typeface="Theinhardt Light"/>
              </a:rPr>
              <a:t>Assist staff to design, create, test, run, archive sims</a:t>
            </a:r>
          </a:p>
          <a:p>
            <a:pPr marL="857261" lvl="1" indent="-400061">
              <a:spcBef>
                <a:spcPts val="0"/>
              </a:spcBef>
              <a:spcAft>
                <a:spcPts val="0"/>
              </a:spcAft>
              <a:buFont typeface="Arial" panose="020B0604020202020204" pitchFamily="34" charset="0"/>
              <a:buChar char="•"/>
            </a:pPr>
            <a:r>
              <a:rPr lang="en-US" sz="2000" dirty="0">
                <a:solidFill>
                  <a:schemeClr val="tx2"/>
                </a:solidFill>
                <a:latin typeface="Theinhardt Light"/>
                <a:cs typeface="Theinhardt Light"/>
              </a:rPr>
              <a:t>Offer different types of assessment including reflection tools</a:t>
            </a:r>
          </a:p>
          <a:p>
            <a:pPr marL="857261" lvl="1" indent="-400061">
              <a:spcBef>
                <a:spcPts val="0"/>
              </a:spcBef>
              <a:spcAft>
                <a:spcPts val="0"/>
              </a:spcAft>
              <a:buFont typeface="Arial" panose="020B0604020202020204" pitchFamily="34" charset="0"/>
              <a:buChar char="•"/>
            </a:pPr>
            <a:r>
              <a:rPr lang="en-US" sz="2000" dirty="0">
                <a:solidFill>
                  <a:schemeClr val="tx2"/>
                </a:solidFill>
                <a:latin typeface="Theinhardt Light"/>
                <a:cs typeface="Theinhardt Light"/>
              </a:rPr>
              <a:t>Assist with the administration of sims, eg formation of virtual law firms, assessment results, </a:t>
            </a:r>
            <a:r>
              <a:rPr lang="en-US" sz="2000" dirty="0" err="1">
                <a:solidFill>
                  <a:schemeClr val="tx2"/>
                </a:solidFill>
                <a:latin typeface="Theinhardt Light"/>
                <a:cs typeface="Theinhardt Light"/>
              </a:rPr>
              <a:t>etc</a:t>
            </a:r>
            <a:endParaRPr lang="en-US" sz="2000" dirty="0">
              <a:solidFill>
                <a:schemeClr val="tx2"/>
              </a:solidFill>
              <a:latin typeface="Theinhardt Light"/>
              <a:cs typeface="Theinhardt Light"/>
            </a:endParaRPr>
          </a:p>
          <a:p>
            <a:pPr marL="857261" lvl="1" indent="-400061">
              <a:spcBef>
                <a:spcPts val="0"/>
              </a:spcBef>
              <a:spcAft>
                <a:spcPts val="0"/>
              </a:spcAft>
              <a:buFont typeface="Arial" panose="020B0604020202020204" pitchFamily="34" charset="0"/>
              <a:buChar char="•"/>
            </a:pPr>
            <a:endParaRPr lang="en-US" sz="2000" dirty="0">
              <a:solidFill>
                <a:schemeClr val="tx2"/>
              </a:solidFill>
              <a:latin typeface="Theinhardt Light"/>
              <a:cs typeface="Theinhardt Light"/>
            </a:endParaRPr>
          </a:p>
          <a:p>
            <a:pPr>
              <a:spcBef>
                <a:spcPts val="0"/>
              </a:spcBef>
              <a:spcAft>
                <a:spcPts val="0"/>
              </a:spcAft>
              <a:buNone/>
            </a:pPr>
            <a:r>
              <a:rPr lang="en-US" sz="2000" dirty="0">
                <a:solidFill>
                  <a:schemeClr val="tx2"/>
                </a:solidFill>
                <a:latin typeface="Theinhardt Light"/>
                <a:cs typeface="Theinhardt Light"/>
              </a:rPr>
              <a:t>Currently, sims running in </a:t>
            </a:r>
            <a:r>
              <a:rPr lang="en-US" sz="2000" dirty="0">
                <a:solidFill>
                  <a:schemeClr val="tx2"/>
                </a:solidFill>
                <a:latin typeface="Theinhardt Light"/>
                <a:cs typeface="Theinhardt Light"/>
                <a:hlinkClick r:id="rId3"/>
              </a:rPr>
              <a:t>Osgoode Hall Law School</a:t>
            </a:r>
            <a:r>
              <a:rPr lang="en-US" sz="2000" dirty="0">
                <a:solidFill>
                  <a:schemeClr val="tx2"/>
                </a:solidFill>
                <a:latin typeface="Theinhardt Light"/>
                <a:cs typeface="Theinhardt Light"/>
              </a:rPr>
              <a:t>, </a:t>
            </a:r>
            <a:r>
              <a:rPr lang="en-US" sz="2000" dirty="0">
                <a:solidFill>
                  <a:schemeClr val="tx2"/>
                </a:solidFill>
                <a:latin typeface="Theinhardt Light"/>
                <a:cs typeface="Theinhardt Light"/>
                <a:hlinkClick r:id="rId4"/>
              </a:rPr>
              <a:t>Osgoode Professional Development</a:t>
            </a:r>
            <a:r>
              <a:rPr lang="en-US" sz="2000" dirty="0">
                <a:solidFill>
                  <a:schemeClr val="tx2"/>
                </a:solidFill>
                <a:latin typeface="Theinhardt Light"/>
                <a:cs typeface="Theinhardt Light"/>
              </a:rPr>
              <a:t>, </a:t>
            </a:r>
            <a:r>
              <a:rPr lang="en-US" sz="2000" dirty="0">
                <a:solidFill>
                  <a:schemeClr val="tx2"/>
                </a:solidFill>
                <a:latin typeface="Theinhardt Light"/>
                <a:cs typeface="Theinhardt Light"/>
                <a:hlinkClick r:id="rId5"/>
              </a:rPr>
              <a:t>Manchester Met Law School</a:t>
            </a:r>
            <a:r>
              <a:rPr lang="en-US" sz="2000" dirty="0">
                <a:solidFill>
                  <a:schemeClr val="tx2"/>
                </a:solidFill>
                <a:latin typeface="Theinhardt Light"/>
                <a:cs typeface="Theinhardt Light"/>
              </a:rPr>
              <a:t>.</a:t>
            </a:r>
          </a:p>
          <a:p>
            <a:pPr marL="400061" indent="-400061">
              <a:spcBef>
                <a:spcPts val="0"/>
              </a:spcBef>
              <a:spcAft>
                <a:spcPts val="0"/>
              </a:spcAft>
              <a:buFont typeface="Arial" panose="020B0604020202020204" pitchFamily="34" charset="0"/>
              <a:buChar char="•"/>
            </a:pPr>
            <a:endParaRPr lang="en-US" sz="2000" dirty="0">
              <a:solidFill>
                <a:schemeClr val="tx2"/>
              </a:solidFill>
              <a:latin typeface="Theinhardt Light"/>
              <a:cs typeface="Theinhardt Light"/>
            </a:endParaRPr>
          </a:p>
        </p:txBody>
      </p:sp>
    </p:spTree>
    <p:extLst>
      <p:ext uri="{BB962C8B-B14F-4D97-AF65-F5344CB8AC3E}">
        <p14:creationId xmlns:p14="http://schemas.microsoft.com/office/powerpoint/2010/main" val="3863949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0EFF831-7FAB-9ADE-A8C5-80448D8B313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1AEFC80-E737-5513-A15B-CD56491B5C56}"/>
              </a:ext>
            </a:extLst>
          </p:cNvPr>
          <p:cNvSpPr txBox="1"/>
          <p:nvPr/>
        </p:nvSpPr>
        <p:spPr>
          <a:xfrm>
            <a:off x="458650" y="716525"/>
            <a:ext cx="9316565" cy="523220"/>
          </a:xfrm>
          <a:prstGeom prst="rect">
            <a:avLst/>
          </a:prstGeom>
          <a:noFill/>
        </p:spPr>
        <p:txBody>
          <a:bodyPr wrap="square" rtlCol="0">
            <a:spAutoFit/>
          </a:bodyPr>
          <a:lstStyle/>
          <a:p>
            <a:pPr algn="r">
              <a:buNone/>
            </a:pPr>
            <a:r>
              <a:rPr lang="en-US" sz="2800" dirty="0">
                <a:solidFill>
                  <a:schemeClr val="bg1"/>
                </a:solidFill>
                <a:latin typeface="+mj-lt"/>
                <a:cs typeface="Theinhardt Light"/>
              </a:rPr>
              <a:t>student page functions (overview)</a:t>
            </a:r>
          </a:p>
        </p:txBody>
      </p:sp>
      <p:sp>
        <p:nvSpPr>
          <p:cNvPr id="3" name="TextBox 2">
            <a:extLst>
              <a:ext uri="{FF2B5EF4-FFF2-40B4-BE49-F238E27FC236}">
                <a16:creationId xmlns:a16="http://schemas.microsoft.com/office/drawing/2014/main" id="{80FFC784-AE79-A537-7E75-958E2A2A6656}"/>
              </a:ext>
            </a:extLst>
          </p:cNvPr>
          <p:cNvSpPr txBox="1"/>
          <p:nvPr/>
        </p:nvSpPr>
        <p:spPr>
          <a:xfrm>
            <a:off x="854289" y="1867702"/>
            <a:ext cx="8905710" cy="5066285"/>
          </a:xfrm>
          <a:prstGeom prst="rect">
            <a:avLst/>
          </a:prstGeom>
          <a:noFill/>
        </p:spPr>
        <p:txBody>
          <a:bodyPr wrap="square">
            <a:spAutoFit/>
          </a:bodyPr>
          <a:lstStyle/>
          <a:p>
            <a:pPr marL="342900" indent="-342900">
              <a:spcAft>
                <a:spcPts val="1200"/>
              </a:spcAft>
              <a:buFont typeface="+mj-lt"/>
              <a:buAutoNum type="arabicPeriod"/>
            </a:pPr>
            <a:r>
              <a:rPr lang="en-US" sz="2000" b="1" dirty="0">
                <a:solidFill>
                  <a:schemeClr val="tx2"/>
                </a:solidFill>
                <a:latin typeface="Theinhardt Light"/>
                <a:cs typeface="Theinhardt Light"/>
              </a:rPr>
              <a:t>Transaction Matter Main Page</a:t>
            </a:r>
            <a:br>
              <a:rPr lang="en-US" sz="2000" dirty="0">
                <a:solidFill>
                  <a:schemeClr val="tx2"/>
                </a:solidFill>
                <a:latin typeface="Theinhardt Light"/>
                <a:cs typeface="Theinhardt Light"/>
              </a:rPr>
            </a:br>
            <a:r>
              <a:rPr lang="en-US" sz="2000" dirty="0">
                <a:solidFill>
                  <a:schemeClr val="tx2"/>
                </a:solidFill>
                <a:latin typeface="Theinhardt Light"/>
                <a:cs typeface="Theinhardt Light"/>
              </a:rPr>
              <a:t>The transaction matter main page consists of a list of tasks, inbox items, messages sent, documents, and conversations. Students navigate to other items from this main page.</a:t>
            </a:r>
          </a:p>
          <a:p>
            <a:pPr marL="342900" indent="-342900">
              <a:spcAft>
                <a:spcPts val="1200"/>
              </a:spcAft>
              <a:buFont typeface="+mj-lt"/>
              <a:buAutoNum type="arabicPeriod"/>
            </a:pPr>
            <a:r>
              <a:rPr lang="en-US" sz="2000" b="1" dirty="0">
                <a:solidFill>
                  <a:schemeClr val="tx2"/>
                </a:solidFill>
                <a:latin typeface="Theinhardt Light"/>
                <a:cs typeface="Theinhardt Light"/>
              </a:rPr>
              <a:t>Transaction Matter Conversation</a:t>
            </a:r>
            <a:br>
              <a:rPr lang="en-US" sz="2000" dirty="0">
                <a:solidFill>
                  <a:schemeClr val="tx2"/>
                </a:solidFill>
                <a:latin typeface="Theinhardt Light"/>
                <a:cs typeface="Theinhardt Light"/>
              </a:rPr>
            </a:br>
            <a:r>
              <a:rPr lang="en-US" sz="2000" dirty="0">
                <a:solidFill>
                  <a:schemeClr val="tx2"/>
                </a:solidFill>
                <a:latin typeface="Theinhardt Light"/>
                <a:cs typeface="Theinhardt Light"/>
              </a:rPr>
              <a:t>Conversations include messages, comments, and replies. Students can create comments, reply to comments, and edit or delete comments.</a:t>
            </a:r>
          </a:p>
          <a:p>
            <a:pPr marL="342900" indent="-342900">
              <a:spcAft>
                <a:spcPts val="1200"/>
              </a:spcAft>
              <a:buFont typeface="+mj-lt"/>
              <a:buAutoNum type="arabicPeriod"/>
            </a:pPr>
            <a:r>
              <a:rPr lang="en-US" sz="2000" b="1" dirty="0">
                <a:solidFill>
                  <a:schemeClr val="tx2"/>
                </a:solidFill>
                <a:latin typeface="Theinhardt Light"/>
                <a:cs typeface="Theinhardt Light"/>
              </a:rPr>
              <a:t>Firm Calendar / Task Manager Overview</a:t>
            </a:r>
            <a:br>
              <a:rPr lang="en-US" sz="2000" dirty="0">
                <a:solidFill>
                  <a:schemeClr val="tx2"/>
                </a:solidFill>
                <a:latin typeface="Theinhardt Light"/>
                <a:cs typeface="Theinhardt Light"/>
              </a:rPr>
            </a:br>
            <a:r>
              <a:rPr lang="en-US" sz="2000" dirty="0">
                <a:solidFill>
                  <a:schemeClr val="tx2"/>
                </a:solidFill>
                <a:latin typeface="Theinhardt Light"/>
                <a:cs typeface="Theinhardt Light"/>
              </a:rPr>
              <a:t>The firm calendar/task manager overview contains a list of firm tasks by date. Students can also link to view tasks or update and create tasks from this page.</a:t>
            </a:r>
          </a:p>
          <a:p>
            <a:pPr marL="342900" indent="-342900">
              <a:spcAft>
                <a:spcPts val="1200"/>
              </a:spcAft>
              <a:buFont typeface="+mj-lt"/>
              <a:buAutoNum type="arabicPeriod"/>
            </a:pPr>
            <a:r>
              <a:rPr lang="en-US" sz="2000" b="1" dirty="0">
                <a:solidFill>
                  <a:schemeClr val="tx2"/>
                </a:solidFill>
                <a:latin typeface="Theinhardt Light"/>
                <a:cs typeface="Theinhardt Light"/>
              </a:rPr>
              <a:t>View and Update Tasks</a:t>
            </a:r>
            <a:br>
              <a:rPr lang="en-US" sz="2000" dirty="0">
                <a:solidFill>
                  <a:schemeClr val="tx2"/>
                </a:solidFill>
                <a:latin typeface="Theinhardt Light"/>
                <a:cs typeface="Theinhardt Light"/>
              </a:rPr>
            </a:br>
            <a:r>
              <a:rPr lang="en-US" sz="2000" dirty="0">
                <a:solidFill>
                  <a:schemeClr val="tx2"/>
                </a:solidFill>
                <a:latin typeface="Theinhardt Light"/>
                <a:cs typeface="Theinhardt Light"/>
              </a:rPr>
              <a:t>Viewing and updating tasks show the task name and task description and allow students to change the assignee and the due date for the task. Students are also able to add both attachments and comments.</a:t>
            </a:r>
          </a:p>
        </p:txBody>
      </p:sp>
    </p:spTree>
    <p:extLst>
      <p:ext uri="{BB962C8B-B14F-4D97-AF65-F5344CB8AC3E}">
        <p14:creationId xmlns:p14="http://schemas.microsoft.com/office/powerpoint/2010/main" val="1890956254"/>
      </p:ext>
    </p:extLst>
  </p:cSld>
  <p:clrMapOvr>
    <a:masterClrMapping/>
  </p:clrMapOvr>
</p:sld>
</file>

<file path=ppt/theme/theme1.xml><?xml version="1.0" encoding="utf-8"?>
<a:theme xmlns:a="http://schemas.openxmlformats.org/drawingml/2006/main" name="Default Design">
  <a:themeElements>
    <a:clrScheme name="">
      <a:dk1>
        <a:srgbClr val="951103"/>
      </a:dk1>
      <a:lt1>
        <a:srgbClr val="FFFFFF"/>
      </a:lt1>
      <a:dk2>
        <a:srgbClr val="000000"/>
      </a:dk2>
      <a:lt2>
        <a:srgbClr val="FFFFFF"/>
      </a:lt2>
      <a:accent1>
        <a:srgbClr val="FFFFFF"/>
      </a:accent1>
      <a:accent2>
        <a:srgbClr val="3333CC"/>
      </a:accent2>
      <a:accent3>
        <a:srgbClr val="FFFFFF"/>
      </a:accent3>
      <a:accent4>
        <a:srgbClr val="7E0D02"/>
      </a:accent4>
      <a:accent5>
        <a:srgbClr val="FFFFFF"/>
      </a:accent5>
      <a:accent6>
        <a:srgbClr val="2D2DB9"/>
      </a:accent6>
      <a:hlink>
        <a:srgbClr val="CCCCFF"/>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104498" tIns="52249" rIns="104498" bIns="52249"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Tx/>
          <a:buSzPct val="90000"/>
          <a:buFont typeface="Webdings" charset="2"/>
          <a:buChar char="4"/>
          <a:tabLst/>
          <a:defRPr kumimoji="0" lang="en-US" sz="24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104498" tIns="52249" rIns="104498" bIns="52249"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Tx/>
          <a:buSzPct val="90000"/>
          <a:buFont typeface="Webdings" charset="2"/>
          <a:buChar char="4"/>
          <a:tabLst/>
          <a:defRPr kumimoji="0" lang="en-US" sz="2400" b="0" i="0" u="none" strike="noStrike" cap="none" normalizeH="0" baseline="0">
            <a:ln>
              <a:noFill/>
            </a:ln>
            <a:solidFill>
              <a:schemeClr val="tx1"/>
            </a:solidFill>
            <a:effectLst/>
            <a:latin typeface="Verdana"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FFFFFF"/>
        </a:lt2>
        <a:accent1>
          <a:srgbClr val="FFFFFF"/>
        </a:accent1>
        <a:accent2>
          <a:srgbClr val="3333CC"/>
        </a:accent2>
        <a:accent3>
          <a:srgbClr val="FFFFFF"/>
        </a:accent3>
        <a:accent4>
          <a:srgbClr val="000000"/>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25773</TotalTime>
  <Words>2491</Words>
  <Application>Microsoft Macintosh PowerPoint</Application>
  <PresentationFormat>Custom</PresentationFormat>
  <Paragraphs>198</Paragraphs>
  <Slides>26</Slides>
  <Notes>18</Notes>
  <HiddenSlides>10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ＭＳ Ｐゴシック</vt:lpstr>
      <vt:lpstr>Aptos</vt:lpstr>
      <vt:lpstr>Aptos Display</vt:lpstr>
      <vt:lpstr>Arial</vt:lpstr>
      <vt:lpstr>Calibri</vt:lpstr>
      <vt:lpstr>CommonBullets</vt:lpstr>
      <vt:lpstr>Theinhardt Light</vt:lpstr>
      <vt:lpstr>Times New Roman</vt:lpstr>
      <vt:lpstr>Verdana</vt:lpstr>
      <vt:lpstr>Webdings</vt:lpstr>
      <vt:lpstr>Default Design</vt:lpstr>
      <vt:lpstr>PowerPoint Presentation</vt:lpstr>
      <vt:lpstr>preview of…</vt:lpstr>
      <vt:lpstr>PowerPoint Presentation</vt:lpstr>
      <vt:lpstr>PowerPoint Presentation</vt:lpstr>
      <vt:lpstr>SIMple simulations…</vt:lpstr>
      <vt:lpstr>PowerPoint Presentation</vt:lpstr>
      <vt:lpstr>PowerPoint Presentation</vt:lpstr>
      <vt:lpstr>PowerPoint Presentation</vt:lpstr>
      <vt:lpstr>PowerPoint Presentation</vt:lpstr>
      <vt:lpstr>PowerPoint Presentation</vt:lpstr>
      <vt:lpstr>PowerPoint Presentation</vt:lpstr>
      <vt:lpstr>Example 1: personal injury negotiation project  Diploma in Professional Legal Practice Glasgow Graduate School of Law (2000-2014)</vt:lpstr>
      <vt:lpstr>course structure</vt:lpstr>
      <vt:lpstr>PowerPoint Presentation</vt:lpstr>
      <vt:lpstr>PowerPoint Presentation</vt:lpstr>
      <vt:lpstr>PowerPoint Presentation</vt:lpstr>
      <vt:lpstr>PI project: (some of) what students learned –  all of it types of metacognition, esp bold items</vt:lpstr>
      <vt:lpstr>PI project: what students would have done differently… (my emphases)</vt:lpstr>
      <vt:lpstr>PI project: what students would have done differently… (my emphases)</vt:lpstr>
      <vt:lpstr>Example  2: Digital sims, legal writing &amp; metacognition…</vt:lpstr>
      <vt:lpstr>client bulletins on the web, via a community wiki…</vt:lpstr>
      <vt:lpstr>... developed as a professional collaborative writing environment</vt:lpstr>
      <vt:lpstr>how I developed the project – my metacognitive activity</vt:lpstr>
      <vt:lpstr>PowerPoint Presentation</vt:lpstr>
      <vt:lpstr>further information</vt:lpstr>
      <vt:lpstr>PowerPoint Presentation</vt:lpstr>
    </vt:vector>
  </TitlesOfParts>
  <Manager/>
  <Company>Glasgow Graduate School of Law</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
  <dc:creator>Paul Maharg</dc:creator>
  <cp:keywords/>
  <dc:description/>
  <cp:lastModifiedBy>Paul Maharg</cp:lastModifiedBy>
  <cp:revision>301</cp:revision>
  <cp:lastPrinted>2000-05-09T16:23:54Z</cp:lastPrinted>
  <dcterms:created xsi:type="dcterms:W3CDTF">2010-09-25T14:09:11Z</dcterms:created>
  <dcterms:modified xsi:type="dcterms:W3CDTF">2026-04-28T15:40:08Z</dcterms:modified>
  <cp:category/>
</cp:coreProperties>
</file>