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3" r:id="rId2"/>
    <p:sldId id="831" r:id="rId3"/>
    <p:sldId id="832" r:id="rId4"/>
  </p:sldIdLst>
  <p:sldSz cx="9144000" cy="5143500" type="screen16x9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7742"/>
    <a:srgbClr val="407700"/>
    <a:srgbClr val="00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>
      <p:cViewPr varScale="1">
        <p:scale>
          <a:sx n="156" d="100"/>
          <a:sy n="156" d="100"/>
        </p:scale>
        <p:origin x="99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8B8F984-B9C2-C511-6F5D-01B087D9FA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EF39EA8-201E-A709-CAA2-42433907A1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14BD3EA-6A51-2DA4-DE52-6335E442B73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ACCF50E-6BB2-F392-B407-C426850891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1CD4EA3-1EC7-8A97-F747-451C943A76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618BE80-5A0B-F023-08A7-5992D76B7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11865F-0264-A040-B53A-91B1C738780C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56AF7-8B09-FB0A-B340-17C0BA679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310BF67-8F45-AFEE-6C41-87BE9AE6A0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7BA35B-29D5-4749-B3EF-5643C29C5620}" type="slidenum">
              <a:rPr lang="en-AU" altLang="en-US" sz="1200"/>
              <a:pPr eaLnBrk="1" hangingPunct="1"/>
              <a:t>2</a:t>
            </a:fld>
            <a:endParaRPr lang="en-AU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0AE1C0A-B343-5703-A87F-CFA6ED8EE3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F10189A-0C9C-CDF1-A5DC-D92287D68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6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77CF77-C076-F67E-7F7C-35D546AD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89325"/>
            <a:ext cx="9144000" cy="1654175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8D060A8-CF9F-87BA-ECA5-A6925E491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7152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489722"/>
            <a:ext cx="8280400" cy="523220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AU" noProof="0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8316" y="1364504"/>
            <a:ext cx="8207375" cy="630942"/>
          </a:xfrm>
        </p:spPr>
        <p:txBody>
          <a:bodyPr>
            <a:sp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GB" sz="2400" b="1" smtClean="0">
                <a:effectLst/>
                <a:latin typeface="Aptos" panose="020B00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digital innovation in the curriculum.</a:t>
            </a:r>
            <a:b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noProof="0" dirty="0"/>
              <a:t> 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C770F3-0523-8AC5-6C3C-15E57C867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1DB2BB-B7EE-B613-06C0-9362E86FD4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12D639A-9EA7-4111-D825-7A60D6657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</p:spPr>
        <p:txBody>
          <a:bodyPr/>
          <a:lstStyle>
            <a:lvl1pPr>
              <a:defRPr/>
            </a:lvl1pPr>
          </a:lstStyle>
          <a:p>
            <a:fld id="{6A771303-86D8-574E-A7C6-9B62E882992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5418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5126A-A602-54F2-4D2B-E919EC34D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6D164E-DC23-B2DF-7A97-2E6BDFA076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7A8DD-B67A-594C-024B-37D4100D7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54CB3-A227-C443-B575-25A1DA94B51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9816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573881"/>
            <a:ext cx="2058988" cy="40207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3" y="573881"/>
            <a:ext cx="6029325" cy="40207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B9C832-DCF6-A050-38E3-AB2C6DD829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32B425-7FB3-3BCB-371B-4DAE403DB6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3658A7-2AA6-A497-2B11-EEBB841C94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D3AEF-4640-7845-B922-82D090DB78F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8075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478" y="19051"/>
            <a:ext cx="8229600" cy="530224"/>
          </a:xfrm>
        </p:spPr>
        <p:txBody>
          <a:bodyPr/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478" y="992981"/>
            <a:ext cx="8229600" cy="3157537"/>
          </a:xfrm>
        </p:spPr>
        <p:txBody>
          <a:bodyPr/>
          <a:lstStyle>
            <a:lvl1pPr>
              <a:defRPr sz="2800">
                <a:latin typeface="Aptos" panose="020B0004020202020204" pitchFamily="34" charset="0"/>
              </a:defRPr>
            </a:lvl1pPr>
            <a:lvl2pPr>
              <a:defRPr sz="24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667A0B-362A-47B5-F2D6-23521F8B7C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4CE7D6-7D44-4886-F73E-5108BB863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45007-71D9-E9E8-777C-3E59728AA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D9A4F-DB6A-A440-8516-1176E765E149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96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48A62F-6EE7-CF87-12C4-B9252702B9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03E8AE-35CE-8EE6-A04A-466D133DED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99ACF-21BE-9800-11B7-E8A7ECF9F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F1F90-0F66-5B49-900F-EF2C31D85733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8104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D4283-41E5-0C32-4FDA-B5C89B153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01A61-E6A9-4883-2FC8-C503C298D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120971-FD46-2F9F-7550-87DCD5F661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2424B-620B-DD4E-861F-481F23C3133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3781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EDB6BD-5A73-A60E-A774-3F62190FE3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3FFDD2-86EA-39F1-E74E-E6634C3CD9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8FB1B4-8FF1-17FB-E1DD-653062035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B7855-3A34-1C4C-9727-C6877A1407B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1233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D2CDCA-094A-A4CE-23AD-6015AE0068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79BD11-3FE5-F5E8-06B5-FD3C61790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5A66C4-189B-F0AB-76AF-53A7D9B75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0571C-409C-7D4F-8840-DDAF1BEFE0EB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168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8ACF96F-4712-A8A5-31C2-E9AB3DE8E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4BA5514-E30D-487D-C2BF-4A2A09B06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7AA83B-8CA8-4D55-763F-A1EED819F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E6E11-D368-914A-AD84-F3279C73601F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64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35FE39-6885-FC1E-320D-5785F1E8D4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BD0599-8974-890E-368F-201E2B6B1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BB68C8-BF66-2BCB-7253-E223EB9CE4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864BE-61D3-D741-BB8E-8A39ECD7F66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978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292D9A-CC76-1495-E5F2-53A44254A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E9A80E-022C-91F7-66F7-B4F296EC4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FC2D28-7B32-6ED5-28AB-9288B98B2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D2D4D-F475-8848-A6E4-8363E00DA61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4463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>
            <a:extLst>
              <a:ext uri="{FF2B5EF4-FFF2-40B4-BE49-F238E27FC236}">
                <a16:creationId xmlns:a16="http://schemas.microsoft.com/office/drawing/2014/main" id="{7AF9A2CA-0BB1-6054-8EF4-3029EBA72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75213"/>
            <a:ext cx="9144000" cy="268287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B6CBC9D-93BE-35BE-4DE9-3FECF9D73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8217E76-5740-AFA1-43EC-79B127ED5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6688"/>
            <a:ext cx="8229600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F596844-F9DB-17C6-075A-C26A726C67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24525" y="4857750"/>
            <a:ext cx="2133600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3D200BD-06C3-38F5-51C6-637DA47749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4857750"/>
            <a:ext cx="5040312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40D0E70-D36E-02A3-464D-8B8F87F851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4857750"/>
            <a:ext cx="585787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358B88-7CC4-174A-B3DC-6301FB301D82}" type="slidenum">
              <a:rPr lang="en-AU" altLang="en-US"/>
              <a:pPr/>
              <a:t>‹#›</a:t>
            </a:fld>
            <a:endParaRPr lang="en-AU" altLang="en-US"/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8796B602-1170-C6FF-CE16-6CA372F30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46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C64ED5EB-F3CA-E284-4F7E-18B078EBB8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8313" y="1080204"/>
            <a:ext cx="8207375" cy="1200329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600" dirty="0"/>
              <a:t>Simulation and learning in law:</a:t>
            </a:r>
            <a:br>
              <a:rPr lang="en-GB" sz="3600" dirty="0"/>
            </a:br>
            <a:r>
              <a:rPr lang="en-GB" sz="3600" dirty="0" err="1"/>
              <a:t>SIMple</a:t>
            </a:r>
            <a:r>
              <a:rPr lang="en-GB" sz="3600" dirty="0"/>
              <a:t> &amp; simulated clients</a:t>
            </a:r>
            <a:endParaRPr lang="en-US" sz="3600" b="0" dirty="0"/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22CAFFAA-7F9C-D0DC-8E96-FA463EADD9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2" y="3507855"/>
            <a:ext cx="8568183" cy="2012859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2400" b="1" dirty="0">
                <a:latin typeface="Aptos" panose="020B0004020202020204" pitchFamily="34" charset="0"/>
              </a:rPr>
              <a:t>Michael Bean	</a:t>
            </a:r>
            <a:r>
              <a:rPr lang="en-US" sz="2400" dirty="0">
                <a:latin typeface="Aptos" panose="020B0004020202020204" pitchFamily="34" charset="0"/>
              </a:rPr>
              <a:t>Forio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b="1" dirty="0">
                <a:latin typeface="Aptos" panose="020B0004020202020204" pitchFamily="34" charset="0"/>
              </a:rPr>
              <a:t>Shelley Kierstead	</a:t>
            </a:r>
            <a:r>
              <a:rPr lang="en-US" sz="2400" dirty="0">
                <a:latin typeface="Aptos" panose="020B0004020202020204" pitchFamily="34" charset="0"/>
              </a:rPr>
              <a:t>Osgoode Hall Law School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b="1" dirty="0">
                <a:latin typeface="Aptos" panose="020B0004020202020204" pitchFamily="34" charset="0"/>
              </a:rPr>
              <a:t>Paul Maharg		</a:t>
            </a:r>
            <a:r>
              <a:rPr lang="en-US" sz="2400" dirty="0" err="1">
                <a:latin typeface="Aptos" panose="020B0004020202020204" pitchFamily="34" charset="0"/>
              </a:rPr>
              <a:t>OsgoodePD</a:t>
            </a:r>
            <a:r>
              <a:rPr lang="en-US" sz="2400" dirty="0">
                <a:latin typeface="Aptos" panose="020B0004020202020204" pitchFamily="34" charset="0"/>
              </a:rPr>
              <a:t>, Manchester Met Law School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b="1" dirty="0">
                <a:latin typeface="Aptos" panose="020B0004020202020204" pitchFamily="34" charset="0"/>
              </a:rPr>
              <a:t>Chris Sykes	</a:t>
            </a:r>
            <a:r>
              <a:rPr lang="en-US" sz="2400" b="1">
                <a:latin typeface="Aptos" panose="020B0004020202020204" pitchFamily="34" charset="0"/>
              </a:rPr>
              <a:t>	</a:t>
            </a:r>
            <a:r>
              <a:rPr lang="en-US" sz="2400">
                <a:latin typeface="Aptos" panose="020B0004020202020204" pitchFamily="34" charset="0"/>
              </a:rPr>
              <a:t>Manchester </a:t>
            </a:r>
            <a:r>
              <a:rPr lang="en-US" sz="2400" dirty="0">
                <a:latin typeface="Aptos" panose="020B0004020202020204" pitchFamily="34" charset="0"/>
              </a:rPr>
              <a:t>Met </a:t>
            </a:r>
            <a:r>
              <a:rPr lang="en-US" sz="2400">
                <a:latin typeface="Aptos" panose="020B0004020202020204" pitchFamily="34" charset="0"/>
              </a:rPr>
              <a:t>Law School</a:t>
            </a:r>
            <a:endParaRPr lang="en-US" sz="2400" dirty="0">
              <a:latin typeface="Aptos" panose="020B0004020202020204" pitchFamily="34" charset="0"/>
            </a:endParaRPr>
          </a:p>
          <a:p>
            <a:pPr algn="r" eaLnBrk="1" hangingPunct="1">
              <a:defRPr/>
            </a:pPr>
            <a:endParaRPr lang="en-US" sz="24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85BA8-99A4-8D1B-3F0A-C0A5A87DD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62655C2D-B148-3CB3-C1B3-DD4B7FA4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E56607-E02E-2A4C-9ED3-991AF695D28F}" type="slidenum">
              <a:rPr lang="en-AU" altLang="en-US" sz="1400"/>
              <a:pPr eaLnBrk="1" hangingPunct="1"/>
              <a:t>2</a:t>
            </a:fld>
            <a:endParaRPr lang="en-AU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1FE7061-7223-CF5F-F0EC-C3EAE6EBF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</a:t>
            </a:r>
            <a:r>
              <a:rPr lang="en-US" dirty="0"/>
              <a:t>at we’ll do today…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C2DE420-FDCB-B41C-D74F-D8A3488584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2400" dirty="0"/>
              <a:t>See how the </a:t>
            </a:r>
            <a:r>
              <a:rPr lang="en-GB" sz="2400" dirty="0" err="1"/>
              <a:t>SIMple</a:t>
            </a:r>
            <a:r>
              <a:rPr lang="en-GB" sz="2400" dirty="0"/>
              <a:t> platform works for authors, teachers and students</a:t>
            </a:r>
          </a:p>
          <a:p>
            <a:pPr lvl="0"/>
            <a:r>
              <a:rPr lang="en-GB" sz="2400" dirty="0"/>
              <a:t>Learn about the use of simulated clients</a:t>
            </a:r>
          </a:p>
          <a:p>
            <a:pPr lvl="0"/>
            <a:r>
              <a:rPr lang="en-GB" sz="2400" dirty="0"/>
              <a:t>Learn about sims in two jurisdictions – Ontario and England</a:t>
            </a:r>
          </a:p>
          <a:p>
            <a:pPr lvl="0"/>
            <a:r>
              <a:rPr lang="en-GB" sz="2400" dirty="0"/>
              <a:t>Begin to develop your own simulation plans</a:t>
            </a:r>
          </a:p>
          <a:p>
            <a:pPr lvl="0"/>
            <a:r>
              <a:rPr lang="en-GB" sz="2400" dirty="0"/>
              <a:t>Learn about the possibilities for sim collaborations across law schools, jurisdictions and disciplines.</a:t>
            </a:r>
          </a:p>
        </p:txBody>
      </p:sp>
    </p:spTree>
    <p:extLst>
      <p:ext uri="{BB962C8B-B14F-4D97-AF65-F5344CB8AC3E}">
        <p14:creationId xmlns:p14="http://schemas.microsoft.com/office/powerpoint/2010/main" val="2087888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27B7-F51C-C18B-A0EB-C133936DD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89298" y="-7810"/>
            <a:ext cx="8229600" cy="530224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B41F-48D9-7D50-B3B9-ECA41B83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78" y="699542"/>
            <a:ext cx="8229600" cy="3157537"/>
          </a:xfrm>
        </p:spPr>
        <p:txBody>
          <a:bodyPr/>
          <a:lstStyle/>
          <a:p>
            <a:pPr marL="0" lvl="0" indent="0">
              <a:buNone/>
            </a:pPr>
            <a:endParaRPr lang="en-GB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F2D35-FF38-5408-65BD-1D86C231F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9A4F-DB6A-A440-8516-1176E765E149}" type="slidenum">
              <a:rPr lang="en-AU" altLang="en-US" smtClean="0"/>
              <a:pPr/>
              <a:t>3</a:t>
            </a:fld>
            <a:endParaRPr lang="en-AU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0CCDD-EF1A-A969-5682-4A787F1F3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707016"/>
              </p:ext>
            </p:extLst>
          </p:nvPr>
        </p:nvGraphicFramePr>
        <p:xfrm>
          <a:off x="251520" y="723282"/>
          <a:ext cx="7488832" cy="414176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2659">
                  <a:extLst>
                    <a:ext uri="{9D8B030D-6E8A-4147-A177-3AD203B41FA5}">
                      <a16:colId xmlns:a16="http://schemas.microsoft.com/office/drawing/2014/main" val="167098153"/>
                    </a:ext>
                  </a:extLst>
                </a:gridCol>
                <a:gridCol w="7046173">
                  <a:extLst>
                    <a:ext uri="{9D8B030D-6E8A-4147-A177-3AD203B41FA5}">
                      <a16:colId xmlns:a16="http://schemas.microsoft.com/office/drawing/2014/main" val="1967374196"/>
                    </a:ext>
                  </a:extLst>
                </a:gridCol>
              </a:tblGrid>
              <a:tr h="480316">
                <a:tc>
                  <a:txBody>
                    <a:bodyPr/>
                    <a:lstStyle/>
                    <a:p>
                      <a:r>
                        <a:rPr lang="en-US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/>
                        <a:t>Introduction to the webinar (Maharg, 2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526010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Demonstration of </a:t>
                      </a:r>
                      <a:r>
                        <a:rPr lang="en-GB" sz="1800" dirty="0" err="1"/>
                        <a:t>SIMple</a:t>
                      </a:r>
                      <a:r>
                        <a:rPr lang="en-GB" sz="1800" dirty="0"/>
                        <a:t> (Bean, 15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133601"/>
                  </a:ext>
                </a:extLst>
              </a:tr>
              <a:tr h="753876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Simulated clients in legal education (Maharg, 12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671811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Use of </a:t>
                      </a:r>
                      <a:r>
                        <a:rPr lang="en-GB" sz="1800" dirty="0" err="1"/>
                        <a:t>SIMple</a:t>
                      </a:r>
                      <a:r>
                        <a:rPr lang="en-GB" sz="1800" dirty="0"/>
                        <a:t> and sim clients on a Canadian JD programme (Kierstead, 15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84585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Use of </a:t>
                      </a:r>
                      <a:r>
                        <a:rPr lang="en-GB" sz="1800" dirty="0" err="1"/>
                        <a:t>SIMple</a:t>
                      </a:r>
                      <a:r>
                        <a:rPr lang="en-GB" sz="1800" dirty="0"/>
                        <a:t> </a:t>
                      </a:r>
                      <a:r>
                        <a:rPr lang="en-GB" sz="1800"/>
                        <a:t>in a professional </a:t>
                      </a:r>
                      <a:r>
                        <a:rPr lang="en-GB" sz="1800" dirty="0"/>
                        <a:t>legal education Masters (Sykes, 15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967226"/>
                  </a:ext>
                </a:extLst>
              </a:tr>
              <a:tr h="753876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General discussion (30 mins)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703565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8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833981"/>
      </p:ext>
    </p:extLst>
  </p:cSld>
  <p:clrMapOvr>
    <a:masterClrMapping/>
  </p:clrMapOvr>
</p:sld>
</file>

<file path=ppt/theme/theme1.xml><?xml version="1.0" encoding="utf-8"?>
<a:theme xmlns:a="http://schemas.openxmlformats.org/drawingml/2006/main" name="ANUPowerpointTemplate2010">
  <a:themeElements>
    <a:clrScheme name="ANUPowerpointTemplate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UPowerpointTemplate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UPowerpointTemplate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ANUPowerpointTemplate2010</Template>
  <TotalTime>13356</TotalTime>
  <Words>174</Words>
  <Application>Microsoft Macintosh PowerPoint</Application>
  <PresentationFormat>On-screen Show (16:9)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ANUPowerpointTemplate2010</vt:lpstr>
      <vt:lpstr>Simulation and learning in law: SIMple &amp; simulated clients</vt:lpstr>
      <vt:lpstr>what we’ll do today…</vt:lpstr>
      <vt:lpstr>agenda</vt:lpstr>
    </vt:vector>
  </TitlesOfParts>
  <Manager/>
  <Company>The Australian National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u4031391</dc:creator>
  <cp:keywords/>
  <dc:description/>
  <cp:lastModifiedBy>Paul Maharg</cp:lastModifiedBy>
  <cp:revision>154</cp:revision>
  <dcterms:created xsi:type="dcterms:W3CDTF">2010-10-19T05:25:31Z</dcterms:created>
  <dcterms:modified xsi:type="dcterms:W3CDTF">2025-12-10T15:52:23Z</dcterms:modified>
  <cp:category/>
</cp:coreProperties>
</file>