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8" r:id="rId3"/>
    <p:sldId id="259" r:id="rId4"/>
    <p:sldId id="422" r:id="rId5"/>
    <p:sldId id="403" r:id="rId6"/>
    <p:sldId id="415" r:id="rId7"/>
    <p:sldId id="464" r:id="rId8"/>
    <p:sldId id="265" r:id="rId9"/>
    <p:sldId id="357" r:id="rId10"/>
    <p:sldId id="417" r:id="rId11"/>
    <p:sldId id="418" r:id="rId12"/>
    <p:sldId id="358" r:id="rId13"/>
    <p:sldId id="359" r:id="rId14"/>
    <p:sldId id="360" r:id="rId15"/>
    <p:sldId id="414" r:id="rId16"/>
    <p:sldId id="419" r:id="rId17"/>
    <p:sldId id="368" r:id="rId18"/>
    <p:sldId id="420" r:id="rId19"/>
    <p:sldId id="266" r:id="rId20"/>
    <p:sldId id="361" r:id="rId21"/>
    <p:sldId id="466" r:id="rId22"/>
    <p:sldId id="472" r:id="rId23"/>
    <p:sldId id="425" r:id="rId24"/>
    <p:sldId id="382" r:id="rId25"/>
    <p:sldId id="402" r:id="rId26"/>
    <p:sldId id="407" r:id="rId27"/>
    <p:sldId id="469" r:id="rId28"/>
    <p:sldId id="470" r:id="rId29"/>
    <p:sldId id="264" r:id="rId30"/>
    <p:sldId id="270" r:id="rId31"/>
    <p:sldId id="471" r:id="rId32"/>
    <p:sldId id="268" r:id="rId33"/>
    <p:sldId id="474" r:id="rId34"/>
    <p:sldId id="330" r:id="rId35"/>
    <p:sldId id="378" r:id="rId36"/>
    <p:sldId id="473" r:id="rId37"/>
    <p:sldId id="261" r:id="rId38"/>
    <p:sldId id="25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02" d="100"/>
          <a:sy n="102" d="100"/>
        </p:scale>
        <p:origin x="192" y="4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C65212-20CF-4802-A1C0-C0C92B9724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6B8FB57-2361-469C-A5D2-C38C69805B17}">
      <dgm:prSet/>
      <dgm:spPr/>
      <dgm:t>
        <a:bodyPr/>
        <a:lstStyle/>
        <a:p>
          <a:r>
            <a:rPr lang="en-CA" dirty="0"/>
            <a:t>In substantive courses, students often learn about legal problem solving in fragmented steps</a:t>
          </a:r>
          <a:endParaRPr lang="en-US" dirty="0"/>
        </a:p>
      </dgm:t>
    </dgm:pt>
    <dgm:pt modelId="{D72E12DD-03B1-4863-AF4C-EEA674F69D60}" type="parTrans" cxnId="{DA0F8A67-B135-465F-8BB0-834ABCDAF403}">
      <dgm:prSet/>
      <dgm:spPr/>
      <dgm:t>
        <a:bodyPr/>
        <a:lstStyle/>
        <a:p>
          <a:endParaRPr lang="en-US"/>
        </a:p>
      </dgm:t>
    </dgm:pt>
    <dgm:pt modelId="{6F6AF9DE-D97A-4267-9FB3-E0A8AFDADCC4}" type="sibTrans" cxnId="{DA0F8A67-B135-465F-8BB0-834ABCDAF403}">
      <dgm:prSet/>
      <dgm:spPr/>
      <dgm:t>
        <a:bodyPr/>
        <a:lstStyle/>
        <a:p>
          <a:endParaRPr lang="en-US"/>
        </a:p>
      </dgm:t>
    </dgm:pt>
    <dgm:pt modelId="{14B90266-9CCD-4018-80C3-3A788617570E}">
      <dgm:prSet/>
      <dgm:spPr/>
      <dgm:t>
        <a:bodyPr/>
        <a:lstStyle/>
        <a:p>
          <a:r>
            <a:rPr lang="en-US" dirty="0"/>
            <a:t>But students seldom </a:t>
          </a:r>
          <a:r>
            <a:rPr lang="en-US" dirty="0" err="1"/>
            <a:t>practise</a:t>
          </a:r>
          <a:r>
            <a:rPr lang="en-US" dirty="0"/>
            <a:t>  these in real time with real people to solve real problems</a:t>
          </a:r>
        </a:p>
      </dgm:t>
    </dgm:pt>
    <dgm:pt modelId="{2B10E3B8-7E39-42FD-9E50-B957F04D6D05}" type="parTrans" cxnId="{E8CBB1E8-F9C2-4DE9-A81B-CAACCD18ECFA}">
      <dgm:prSet/>
      <dgm:spPr/>
      <dgm:t>
        <a:bodyPr/>
        <a:lstStyle/>
        <a:p>
          <a:endParaRPr lang="en-US"/>
        </a:p>
      </dgm:t>
    </dgm:pt>
    <dgm:pt modelId="{BA0C1A32-129A-4DCB-8B93-8F751F377B04}" type="sibTrans" cxnId="{E8CBB1E8-F9C2-4DE9-A81B-CAACCD18ECFA}">
      <dgm:prSet/>
      <dgm:spPr/>
      <dgm:t>
        <a:bodyPr/>
        <a:lstStyle/>
        <a:p>
          <a:endParaRPr lang="en-US"/>
        </a:p>
      </dgm:t>
    </dgm:pt>
    <dgm:pt modelId="{377CA8E9-34D3-E544-9A0C-424E3A854D9A}">
      <dgm:prSet/>
      <dgm:spPr/>
      <dgm:t>
        <a:bodyPr/>
        <a:lstStyle/>
        <a:p>
          <a:r>
            <a:rPr lang="en-US" dirty="0"/>
            <a:t>Above all, it helps them find their voice, professionally and ethically</a:t>
          </a:r>
        </a:p>
      </dgm:t>
    </dgm:pt>
    <dgm:pt modelId="{7332DFCD-4D93-0240-B366-BA5106ADCB3F}" type="parTrans" cxnId="{736C469F-7B0A-0441-BB40-7F1693EE35D6}">
      <dgm:prSet/>
      <dgm:spPr/>
      <dgm:t>
        <a:bodyPr/>
        <a:lstStyle/>
        <a:p>
          <a:endParaRPr lang="en-GB"/>
        </a:p>
      </dgm:t>
    </dgm:pt>
    <dgm:pt modelId="{CD640250-CC99-064D-8B86-8943D215945E}" type="sibTrans" cxnId="{736C469F-7B0A-0441-BB40-7F1693EE35D6}">
      <dgm:prSet/>
      <dgm:spPr/>
      <dgm:t>
        <a:bodyPr/>
        <a:lstStyle/>
        <a:p>
          <a:endParaRPr lang="en-GB"/>
        </a:p>
      </dgm:t>
    </dgm:pt>
    <dgm:pt modelId="{566985FC-CE34-AA42-9C6B-2A99AABF2C98}">
      <dgm:prSet/>
      <dgm:spPr/>
      <dgm:t>
        <a:bodyPr/>
        <a:lstStyle/>
        <a:p>
          <a:r>
            <a:rPr lang="en-US" dirty="0"/>
            <a:t>Interviewing SCs introduces students to lawyer-client relationship dynamics and the fusion of practical information gathering with legal analysis</a:t>
          </a:r>
        </a:p>
      </dgm:t>
    </dgm:pt>
    <dgm:pt modelId="{BCF1F9BF-CF23-AC46-ADF6-3BE2E3BB944B}" type="parTrans" cxnId="{B7BB4D61-27E2-1640-B779-AF03390B92CA}">
      <dgm:prSet/>
      <dgm:spPr/>
      <dgm:t>
        <a:bodyPr/>
        <a:lstStyle/>
        <a:p>
          <a:endParaRPr lang="en-GB"/>
        </a:p>
      </dgm:t>
    </dgm:pt>
    <dgm:pt modelId="{C37B407C-5DEA-8E49-9F07-15B2448710A6}" type="sibTrans" cxnId="{B7BB4D61-27E2-1640-B779-AF03390B92CA}">
      <dgm:prSet/>
      <dgm:spPr/>
      <dgm:t>
        <a:bodyPr/>
        <a:lstStyle/>
        <a:p>
          <a:endParaRPr lang="en-GB"/>
        </a:p>
      </dgm:t>
    </dgm:pt>
    <dgm:pt modelId="{C97C51AA-6C83-4404-B229-B1B3FF6619F6}" type="pres">
      <dgm:prSet presAssocID="{DCC65212-20CF-4802-A1C0-C0C92B972487}" presName="linear" presStyleCnt="0">
        <dgm:presLayoutVars>
          <dgm:animLvl val="lvl"/>
          <dgm:resizeHandles val="exact"/>
        </dgm:presLayoutVars>
      </dgm:prSet>
      <dgm:spPr/>
    </dgm:pt>
    <dgm:pt modelId="{109F5D11-3B88-4268-BCF6-34EF0B357233}" type="pres">
      <dgm:prSet presAssocID="{36B8FB57-2361-469C-A5D2-C38C69805B17}" presName="parentText" presStyleLbl="node1" presStyleIdx="0" presStyleCnt="4">
        <dgm:presLayoutVars>
          <dgm:chMax val="0"/>
          <dgm:bulletEnabled val="1"/>
        </dgm:presLayoutVars>
      </dgm:prSet>
      <dgm:spPr/>
    </dgm:pt>
    <dgm:pt modelId="{21AF62E4-74D6-4C40-B5F4-F27790928E7D}" type="pres">
      <dgm:prSet presAssocID="{6F6AF9DE-D97A-4267-9FB3-E0A8AFDADCC4}" presName="spacer" presStyleCnt="0"/>
      <dgm:spPr/>
    </dgm:pt>
    <dgm:pt modelId="{B0042E0D-0A82-4FB9-9A6F-6801AA087D0F}" type="pres">
      <dgm:prSet presAssocID="{14B90266-9CCD-4018-80C3-3A788617570E}" presName="parentText" presStyleLbl="node1" presStyleIdx="1" presStyleCnt="4">
        <dgm:presLayoutVars>
          <dgm:chMax val="0"/>
          <dgm:bulletEnabled val="1"/>
        </dgm:presLayoutVars>
      </dgm:prSet>
      <dgm:spPr/>
    </dgm:pt>
    <dgm:pt modelId="{AC91D66F-1A8D-AC40-A9AE-F639614BE292}" type="pres">
      <dgm:prSet presAssocID="{BA0C1A32-129A-4DCB-8B93-8F751F377B04}" presName="spacer" presStyleCnt="0"/>
      <dgm:spPr/>
    </dgm:pt>
    <dgm:pt modelId="{D08C3E75-D121-294A-9681-9335583256DF}" type="pres">
      <dgm:prSet presAssocID="{566985FC-CE34-AA42-9C6B-2A99AABF2C98}" presName="parentText" presStyleLbl="node1" presStyleIdx="2" presStyleCnt="4">
        <dgm:presLayoutVars>
          <dgm:chMax val="0"/>
          <dgm:bulletEnabled val="1"/>
        </dgm:presLayoutVars>
      </dgm:prSet>
      <dgm:spPr/>
    </dgm:pt>
    <dgm:pt modelId="{C64F2A24-6153-954B-8381-5AAB1AFA0ED4}" type="pres">
      <dgm:prSet presAssocID="{C37B407C-5DEA-8E49-9F07-15B2448710A6}" presName="spacer" presStyleCnt="0"/>
      <dgm:spPr/>
    </dgm:pt>
    <dgm:pt modelId="{A40175B3-1506-9D4D-8EED-15004F9DD832}" type="pres">
      <dgm:prSet presAssocID="{377CA8E9-34D3-E544-9A0C-424E3A854D9A}" presName="parentText" presStyleLbl="node1" presStyleIdx="3" presStyleCnt="4">
        <dgm:presLayoutVars>
          <dgm:chMax val="0"/>
          <dgm:bulletEnabled val="1"/>
        </dgm:presLayoutVars>
      </dgm:prSet>
      <dgm:spPr/>
    </dgm:pt>
  </dgm:ptLst>
  <dgm:cxnLst>
    <dgm:cxn modelId="{DB326C5F-FCF9-4BD3-9E98-CD4E1DF45087}" type="presOf" srcId="{36B8FB57-2361-469C-A5D2-C38C69805B17}" destId="{109F5D11-3B88-4268-BCF6-34EF0B357233}" srcOrd="0" destOrd="0" presId="urn:microsoft.com/office/officeart/2005/8/layout/vList2"/>
    <dgm:cxn modelId="{B7BB4D61-27E2-1640-B779-AF03390B92CA}" srcId="{DCC65212-20CF-4802-A1C0-C0C92B972487}" destId="{566985FC-CE34-AA42-9C6B-2A99AABF2C98}" srcOrd="2" destOrd="0" parTransId="{BCF1F9BF-CF23-AC46-ADF6-3BE2E3BB944B}" sibTransId="{C37B407C-5DEA-8E49-9F07-15B2448710A6}"/>
    <dgm:cxn modelId="{DA0F8A67-B135-465F-8BB0-834ABCDAF403}" srcId="{DCC65212-20CF-4802-A1C0-C0C92B972487}" destId="{36B8FB57-2361-469C-A5D2-C38C69805B17}" srcOrd="0" destOrd="0" parTransId="{D72E12DD-03B1-4863-AF4C-EEA674F69D60}" sibTransId="{6F6AF9DE-D97A-4267-9FB3-E0A8AFDADCC4}"/>
    <dgm:cxn modelId="{DCAA4E84-74E0-3E46-B7C2-BD0F9BA4BCAA}" type="presOf" srcId="{566985FC-CE34-AA42-9C6B-2A99AABF2C98}" destId="{D08C3E75-D121-294A-9681-9335583256DF}" srcOrd="0" destOrd="0" presId="urn:microsoft.com/office/officeart/2005/8/layout/vList2"/>
    <dgm:cxn modelId="{736C469F-7B0A-0441-BB40-7F1693EE35D6}" srcId="{DCC65212-20CF-4802-A1C0-C0C92B972487}" destId="{377CA8E9-34D3-E544-9A0C-424E3A854D9A}" srcOrd="3" destOrd="0" parTransId="{7332DFCD-4D93-0240-B366-BA5106ADCB3F}" sibTransId="{CD640250-CC99-064D-8B86-8943D215945E}"/>
    <dgm:cxn modelId="{F4DD01B0-3BBD-4CAA-8505-16CD7A56022B}" type="presOf" srcId="{14B90266-9CCD-4018-80C3-3A788617570E}" destId="{B0042E0D-0A82-4FB9-9A6F-6801AA087D0F}" srcOrd="0" destOrd="0" presId="urn:microsoft.com/office/officeart/2005/8/layout/vList2"/>
    <dgm:cxn modelId="{DDA1A2C2-8446-324B-915A-E86C63DC8388}" type="presOf" srcId="{377CA8E9-34D3-E544-9A0C-424E3A854D9A}" destId="{A40175B3-1506-9D4D-8EED-15004F9DD832}" srcOrd="0" destOrd="0" presId="urn:microsoft.com/office/officeart/2005/8/layout/vList2"/>
    <dgm:cxn modelId="{6E4F4EC3-2FA9-40AC-B566-D659B48A5A0C}" type="presOf" srcId="{DCC65212-20CF-4802-A1C0-C0C92B972487}" destId="{C97C51AA-6C83-4404-B229-B1B3FF6619F6}" srcOrd="0" destOrd="0" presId="urn:microsoft.com/office/officeart/2005/8/layout/vList2"/>
    <dgm:cxn modelId="{E8CBB1E8-F9C2-4DE9-A81B-CAACCD18ECFA}" srcId="{DCC65212-20CF-4802-A1C0-C0C92B972487}" destId="{14B90266-9CCD-4018-80C3-3A788617570E}" srcOrd="1" destOrd="0" parTransId="{2B10E3B8-7E39-42FD-9E50-B957F04D6D05}" sibTransId="{BA0C1A32-129A-4DCB-8B93-8F751F377B04}"/>
    <dgm:cxn modelId="{81B94E0B-9275-4B97-B28C-D1871E9C8F12}" type="presParOf" srcId="{C97C51AA-6C83-4404-B229-B1B3FF6619F6}" destId="{109F5D11-3B88-4268-BCF6-34EF0B357233}" srcOrd="0" destOrd="0" presId="urn:microsoft.com/office/officeart/2005/8/layout/vList2"/>
    <dgm:cxn modelId="{52E94B38-C93C-4277-B496-E57CF2AA7EDA}" type="presParOf" srcId="{C97C51AA-6C83-4404-B229-B1B3FF6619F6}" destId="{21AF62E4-74D6-4C40-B5F4-F27790928E7D}" srcOrd="1" destOrd="0" presId="urn:microsoft.com/office/officeart/2005/8/layout/vList2"/>
    <dgm:cxn modelId="{B7882370-F13A-4C86-AF7C-E0D846D67E05}" type="presParOf" srcId="{C97C51AA-6C83-4404-B229-B1B3FF6619F6}" destId="{B0042E0D-0A82-4FB9-9A6F-6801AA087D0F}" srcOrd="2" destOrd="0" presId="urn:microsoft.com/office/officeart/2005/8/layout/vList2"/>
    <dgm:cxn modelId="{90C10EAF-AFB2-BC43-B7D7-C2F71AAEE422}" type="presParOf" srcId="{C97C51AA-6C83-4404-B229-B1B3FF6619F6}" destId="{AC91D66F-1A8D-AC40-A9AE-F639614BE292}" srcOrd="3" destOrd="0" presId="urn:microsoft.com/office/officeart/2005/8/layout/vList2"/>
    <dgm:cxn modelId="{00B9BDBB-5967-5B49-BBAD-F06DF273A386}" type="presParOf" srcId="{C97C51AA-6C83-4404-B229-B1B3FF6619F6}" destId="{D08C3E75-D121-294A-9681-9335583256DF}" srcOrd="4" destOrd="0" presId="urn:microsoft.com/office/officeart/2005/8/layout/vList2"/>
    <dgm:cxn modelId="{11449AC4-72DF-8A4C-8361-351139924841}" type="presParOf" srcId="{C97C51AA-6C83-4404-B229-B1B3FF6619F6}" destId="{C64F2A24-6153-954B-8381-5AAB1AFA0ED4}" srcOrd="5" destOrd="0" presId="urn:microsoft.com/office/officeart/2005/8/layout/vList2"/>
    <dgm:cxn modelId="{F0879FF5-CC0F-CA4D-9468-EAAD339DC175}" type="presParOf" srcId="{C97C51AA-6C83-4404-B229-B1B3FF6619F6}" destId="{A40175B3-1506-9D4D-8EED-15004F9DD83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9F5D11-3B88-4268-BCF6-34EF0B357233}">
      <dsp:nvSpPr>
        <dsp:cNvPr id="0" name=""/>
        <dsp:cNvSpPr/>
      </dsp:nvSpPr>
      <dsp:spPr>
        <a:xfrm>
          <a:off x="0" y="74"/>
          <a:ext cx="7315200" cy="111881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CA" sz="2000" kern="1200" dirty="0"/>
            <a:t>In substantive courses, students often learn about legal problem solving in fragmented steps</a:t>
          </a:r>
          <a:endParaRPr lang="en-US" sz="2000" kern="1200" dirty="0"/>
        </a:p>
      </dsp:txBody>
      <dsp:txXfrm>
        <a:off x="54616" y="54690"/>
        <a:ext cx="7205968" cy="1009580"/>
      </dsp:txXfrm>
    </dsp:sp>
    <dsp:sp modelId="{B0042E0D-0A82-4FB9-9A6F-6801AA087D0F}">
      <dsp:nvSpPr>
        <dsp:cNvPr id="0" name=""/>
        <dsp:cNvSpPr/>
      </dsp:nvSpPr>
      <dsp:spPr>
        <a:xfrm>
          <a:off x="0" y="1176487"/>
          <a:ext cx="7315200" cy="111881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But students seldom </a:t>
          </a:r>
          <a:r>
            <a:rPr lang="en-US" sz="2000" kern="1200" dirty="0" err="1"/>
            <a:t>practise</a:t>
          </a:r>
          <a:r>
            <a:rPr lang="en-US" sz="2000" kern="1200" dirty="0"/>
            <a:t>  these in real time with real people to solve real problems</a:t>
          </a:r>
        </a:p>
      </dsp:txBody>
      <dsp:txXfrm>
        <a:off x="54616" y="1231103"/>
        <a:ext cx="7205968" cy="1009580"/>
      </dsp:txXfrm>
    </dsp:sp>
    <dsp:sp modelId="{D08C3E75-D121-294A-9681-9335583256DF}">
      <dsp:nvSpPr>
        <dsp:cNvPr id="0" name=""/>
        <dsp:cNvSpPr/>
      </dsp:nvSpPr>
      <dsp:spPr>
        <a:xfrm>
          <a:off x="0" y="2352900"/>
          <a:ext cx="7315200" cy="111881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Interviewing SCs introduces students to lawyer-client relationship dynamics and the fusion of practical information gathering with legal analysis</a:t>
          </a:r>
        </a:p>
      </dsp:txBody>
      <dsp:txXfrm>
        <a:off x="54616" y="2407516"/>
        <a:ext cx="7205968" cy="1009580"/>
      </dsp:txXfrm>
    </dsp:sp>
    <dsp:sp modelId="{A40175B3-1506-9D4D-8EED-15004F9DD832}">
      <dsp:nvSpPr>
        <dsp:cNvPr id="0" name=""/>
        <dsp:cNvSpPr/>
      </dsp:nvSpPr>
      <dsp:spPr>
        <a:xfrm>
          <a:off x="0" y="3529312"/>
          <a:ext cx="7315200" cy="111881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Above all, it helps them find their voice, professionally and ethically</a:t>
          </a:r>
        </a:p>
      </dsp:txBody>
      <dsp:txXfrm>
        <a:off x="54616" y="3583928"/>
        <a:ext cx="7205968" cy="10095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7D8BD1-628D-464E-825C-503988E0F76D}" type="datetimeFigureOut">
              <a:rPr lang="en-US" smtClean="0"/>
              <a:t>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3E67FC-00B6-EE4B-9DD8-CCBC9A688B08}" type="slidenum">
              <a:rPr lang="en-US" smtClean="0"/>
              <a:t>‹#›</a:t>
            </a:fld>
            <a:endParaRPr lang="en-US"/>
          </a:p>
        </p:txBody>
      </p:sp>
    </p:spTree>
    <p:extLst>
      <p:ext uri="{BB962C8B-B14F-4D97-AF65-F5344CB8AC3E}">
        <p14:creationId xmlns:p14="http://schemas.microsoft.com/office/powerpoint/2010/main" val="3793851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3E67FC-00B6-EE4B-9DD8-CCBC9A688B08}" type="slidenum">
              <a:rPr lang="en-US" smtClean="0"/>
              <a:t>1</a:t>
            </a:fld>
            <a:endParaRPr lang="en-US"/>
          </a:p>
        </p:txBody>
      </p:sp>
    </p:spTree>
    <p:extLst>
      <p:ext uri="{BB962C8B-B14F-4D97-AF65-F5344CB8AC3E}">
        <p14:creationId xmlns:p14="http://schemas.microsoft.com/office/powerpoint/2010/main" val="1423829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97340067-9880-044B-9224-4200C29524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551B242E-DE22-9D57-2014-1B6C76C793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5779" name="Slide Number Placeholder 3">
            <a:extLst>
              <a:ext uri="{FF2B5EF4-FFF2-40B4-BE49-F238E27FC236}">
                <a16:creationId xmlns:a16="http://schemas.microsoft.com/office/drawing/2014/main" id="{CE64B505-5C2E-24B0-BDEF-B43ABEEDC1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64BB6A-08FE-8E4E-9956-59DDFEA34EE9}" type="slidenum">
              <a:rPr lang="en-US" altLang="en-US"/>
              <a:pPr/>
              <a:t>14</a:t>
            </a:fld>
            <a:endParaRPr lang="en-US" altLang="en-US"/>
          </a:p>
        </p:txBody>
      </p:sp>
    </p:spTree>
    <p:extLst>
      <p:ext uri="{BB962C8B-B14F-4D97-AF65-F5344CB8AC3E}">
        <p14:creationId xmlns:p14="http://schemas.microsoft.com/office/powerpoint/2010/main" val="936423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97340067-9880-044B-9224-4200C29524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551B242E-DE22-9D57-2014-1B6C76C793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5779" name="Slide Number Placeholder 3">
            <a:extLst>
              <a:ext uri="{FF2B5EF4-FFF2-40B4-BE49-F238E27FC236}">
                <a16:creationId xmlns:a16="http://schemas.microsoft.com/office/drawing/2014/main" id="{CE64B505-5C2E-24B0-BDEF-B43ABEEDC1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64BB6A-08FE-8E4E-9956-59DDFEA34EE9}" type="slidenum">
              <a:rPr lang="en-US" altLang="en-US"/>
              <a:pPr/>
              <a:t>15</a:t>
            </a:fld>
            <a:endParaRPr lang="en-US" altLang="en-US"/>
          </a:p>
        </p:txBody>
      </p:sp>
    </p:spTree>
    <p:extLst>
      <p:ext uri="{BB962C8B-B14F-4D97-AF65-F5344CB8AC3E}">
        <p14:creationId xmlns:p14="http://schemas.microsoft.com/office/powerpoint/2010/main" val="3243406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25A788B2-81F1-05A0-C0C1-D0B7575D57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6FADE8-D725-834A-AD07-1E2CC8ACC574}" type="slidenum">
              <a:rPr lang="en-GB" altLang="en-US" smtClean="0">
                <a:ea typeface="ＭＳ Ｐゴシック" panose="020B0600070205080204" pitchFamily="34" charset="-128"/>
              </a:rPr>
              <a:pPr/>
              <a:t>17</a:t>
            </a:fld>
            <a:endParaRPr lang="en-GB" altLang="en-US" dirty="0">
              <a:ea typeface="ＭＳ Ｐゴシック" panose="020B0600070205080204" pitchFamily="34" charset="-128"/>
            </a:endParaRPr>
          </a:p>
        </p:txBody>
      </p:sp>
      <p:sp>
        <p:nvSpPr>
          <p:cNvPr id="44034" name="Rectangle 2">
            <a:extLst>
              <a:ext uri="{FF2B5EF4-FFF2-40B4-BE49-F238E27FC236}">
                <a16:creationId xmlns:a16="http://schemas.microsoft.com/office/drawing/2014/main" id="{E9339B5E-A941-F2BE-8743-E02CC00BBE30}"/>
              </a:ext>
            </a:extLst>
          </p:cNvPr>
          <p:cNvSpPr>
            <a:spLocks noGrp="1" noRot="1" noChangeAspect="1" noChangeArrowheads="1" noTextEdit="1"/>
          </p:cNvSpPr>
          <p:nvPr>
            <p:ph type="sldImg"/>
          </p:nvPr>
        </p:nvSpPr>
        <p:spPr bwMode="auto">
          <a:xfrm>
            <a:off x="19050" y="744538"/>
            <a:ext cx="6642100" cy="3736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a:extLst>
              <a:ext uri="{FF2B5EF4-FFF2-40B4-BE49-F238E27FC236}">
                <a16:creationId xmlns:a16="http://schemas.microsoft.com/office/drawing/2014/main" id="{A662255A-D5EE-F9F8-C3D1-1EA660DF061E}"/>
              </a:ext>
            </a:extLst>
          </p:cNvPr>
          <p:cNvSpPr>
            <a:spLocks noGrp="1" noChangeArrowheads="1"/>
          </p:cNvSpPr>
          <p:nvPr>
            <p:ph type="body" idx="1"/>
          </p:nvPr>
        </p:nvSpPr>
        <p:spPr bwMode="auto">
          <a:xfrm>
            <a:off x="890588" y="4729163"/>
            <a:ext cx="4899025" cy="447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ea typeface="ＭＳ Ｐゴシック" panose="020B0600070205080204" pitchFamily="34" charset="-128"/>
            </a:endParaRPr>
          </a:p>
        </p:txBody>
      </p:sp>
    </p:spTree>
    <p:extLst>
      <p:ext uri="{BB962C8B-B14F-4D97-AF65-F5344CB8AC3E}">
        <p14:creationId xmlns:p14="http://schemas.microsoft.com/office/powerpoint/2010/main" val="3644763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9C06966A-6BD7-10DF-934E-9A8158A4F7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013E68-8AD2-8D45-A45F-35B5AD775948}" type="slidenum">
              <a:rPr lang="en-GB" altLang="en-US" smtClean="0">
                <a:ea typeface="ＭＳ Ｐゴシック" panose="020B0600070205080204" pitchFamily="34" charset="-128"/>
              </a:rPr>
              <a:pPr/>
              <a:t>18</a:t>
            </a:fld>
            <a:endParaRPr lang="en-GB" altLang="en-US" dirty="0">
              <a:ea typeface="ＭＳ Ｐゴシック" panose="020B0600070205080204" pitchFamily="34" charset="-128"/>
            </a:endParaRPr>
          </a:p>
        </p:txBody>
      </p:sp>
      <p:sp>
        <p:nvSpPr>
          <p:cNvPr id="46082" name="Rectangle 2">
            <a:extLst>
              <a:ext uri="{FF2B5EF4-FFF2-40B4-BE49-F238E27FC236}">
                <a16:creationId xmlns:a16="http://schemas.microsoft.com/office/drawing/2014/main" id="{D1EDC6F2-9D6C-18D7-8F24-DB4F4CEDAD29}"/>
              </a:ext>
            </a:extLst>
          </p:cNvPr>
          <p:cNvSpPr>
            <a:spLocks noGrp="1" noRot="1" noChangeAspect="1" noChangeArrowheads="1" noTextEdit="1"/>
          </p:cNvSpPr>
          <p:nvPr>
            <p:ph type="sldImg"/>
          </p:nvPr>
        </p:nvSpPr>
        <p:spPr bwMode="auto">
          <a:xfrm>
            <a:off x="19050" y="744538"/>
            <a:ext cx="6642100" cy="3736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a:extLst>
              <a:ext uri="{FF2B5EF4-FFF2-40B4-BE49-F238E27FC236}">
                <a16:creationId xmlns:a16="http://schemas.microsoft.com/office/drawing/2014/main" id="{80EF109B-AB77-7900-D90B-3B42E1D97359}"/>
              </a:ext>
            </a:extLst>
          </p:cNvPr>
          <p:cNvSpPr>
            <a:spLocks noGrp="1" noChangeArrowheads="1"/>
          </p:cNvSpPr>
          <p:nvPr>
            <p:ph type="body" idx="1"/>
          </p:nvPr>
        </p:nvSpPr>
        <p:spPr bwMode="auto">
          <a:xfrm>
            <a:off x="890588" y="4729163"/>
            <a:ext cx="4899025" cy="447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ea typeface="ＭＳ Ｐゴシック" panose="020B0600070205080204" pitchFamily="34" charset="-128"/>
            </a:endParaRPr>
          </a:p>
        </p:txBody>
      </p:sp>
    </p:spTree>
    <p:extLst>
      <p:ext uri="{BB962C8B-B14F-4D97-AF65-F5344CB8AC3E}">
        <p14:creationId xmlns:p14="http://schemas.microsoft.com/office/powerpoint/2010/main" val="1880741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17DB7AAE-BEE5-1C21-9BEE-331323D885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0DC0BC3F-E4A4-53D6-281D-759DFF047B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3" name="Slide Number Placeholder 3">
            <a:extLst>
              <a:ext uri="{FF2B5EF4-FFF2-40B4-BE49-F238E27FC236}">
                <a16:creationId xmlns:a16="http://schemas.microsoft.com/office/drawing/2014/main" id="{405EF251-B945-7DC2-BE1E-29E61438ED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4F634D-D51C-1447-89BE-036EBCBCCA67}" type="slidenum">
              <a:rPr lang="en-US" altLang="en-US"/>
              <a:pPr/>
              <a:t>20</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0F099CE6-908E-C5AF-DBD5-DFAD8F37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C8C0764-ADE7-3242-9E65-DA609B92387E}" type="slidenum">
              <a:rPr lang="en-GB" altLang="en-US" smtClean="0">
                <a:ea typeface="ＭＳ Ｐゴシック" panose="020B0600070205080204" pitchFamily="34" charset="-128"/>
              </a:rPr>
              <a:pPr/>
              <a:t>21</a:t>
            </a:fld>
            <a:endParaRPr lang="en-GB" altLang="en-US">
              <a:ea typeface="ＭＳ Ｐゴシック" panose="020B0600070205080204" pitchFamily="34" charset="-128"/>
            </a:endParaRPr>
          </a:p>
        </p:txBody>
      </p:sp>
      <p:sp>
        <p:nvSpPr>
          <p:cNvPr id="47106" name="Rectangle 2">
            <a:extLst>
              <a:ext uri="{FF2B5EF4-FFF2-40B4-BE49-F238E27FC236}">
                <a16:creationId xmlns:a16="http://schemas.microsoft.com/office/drawing/2014/main" id="{D675C20E-1F79-BD84-7F5E-62103BBC45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a:extLst>
              <a:ext uri="{FF2B5EF4-FFF2-40B4-BE49-F238E27FC236}">
                <a16:creationId xmlns:a16="http://schemas.microsoft.com/office/drawing/2014/main" id="{707F62FE-4A77-DF8B-26B8-68599BBBF540}"/>
              </a:ext>
            </a:extLst>
          </p:cNvPr>
          <p:cNvSpPr>
            <a:spLocks noGrp="1" noChangeArrowheads="1"/>
          </p:cNvSpPr>
          <p:nvPr>
            <p:ph type="body" idx="1"/>
          </p:nvPr>
        </p:nvSpPr>
        <p:spPr bwMode="auto">
          <a:xfrm>
            <a:off x="890588" y="4729163"/>
            <a:ext cx="4899025" cy="447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ea typeface="ＭＳ Ｐゴシック" panose="020B0600070205080204" pitchFamily="34" charset="-128"/>
            </a:endParaRPr>
          </a:p>
        </p:txBody>
      </p:sp>
    </p:spTree>
    <p:extLst>
      <p:ext uri="{BB962C8B-B14F-4D97-AF65-F5344CB8AC3E}">
        <p14:creationId xmlns:p14="http://schemas.microsoft.com/office/powerpoint/2010/main" val="2300885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730A9A84-9BD7-C1A7-8F9B-75C3D96D47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AB45BA-71B9-8143-B86F-A12D5A8B9FA3}" type="slidenum">
              <a:rPr lang="en-GB" altLang="en-US" smtClean="0">
                <a:ea typeface="ＭＳ Ｐゴシック" panose="020B0600070205080204" pitchFamily="34" charset="-128"/>
              </a:rPr>
              <a:pPr/>
              <a:t>22</a:t>
            </a:fld>
            <a:endParaRPr lang="en-GB" altLang="en-US">
              <a:ea typeface="ＭＳ Ｐゴシック" panose="020B0600070205080204" pitchFamily="34" charset="-128"/>
            </a:endParaRPr>
          </a:p>
        </p:txBody>
      </p:sp>
      <p:sp>
        <p:nvSpPr>
          <p:cNvPr id="49154" name="Rectangle 2">
            <a:extLst>
              <a:ext uri="{FF2B5EF4-FFF2-40B4-BE49-F238E27FC236}">
                <a16:creationId xmlns:a16="http://schemas.microsoft.com/office/drawing/2014/main" id="{4BEE8A79-DD31-15FF-5705-1B091AAEFD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a:extLst>
              <a:ext uri="{FF2B5EF4-FFF2-40B4-BE49-F238E27FC236}">
                <a16:creationId xmlns:a16="http://schemas.microsoft.com/office/drawing/2014/main" id="{444F815B-86D8-D931-1A32-04848AAAE9FB}"/>
              </a:ext>
            </a:extLst>
          </p:cNvPr>
          <p:cNvSpPr>
            <a:spLocks noGrp="1" noChangeArrowheads="1"/>
          </p:cNvSpPr>
          <p:nvPr>
            <p:ph type="body" idx="1"/>
          </p:nvPr>
        </p:nvSpPr>
        <p:spPr bwMode="auto">
          <a:xfrm>
            <a:off x="890588" y="4729163"/>
            <a:ext cx="4899025" cy="447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2041765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6063FF8C-5998-F74A-83D6-1861CF76AEB5}" type="slidenum">
              <a:rPr lang="en-US" altLang="en-US" smtClean="0"/>
              <a:pPr>
                <a:defRPr/>
              </a:pPr>
              <a:t>23</a:t>
            </a:fld>
            <a:endParaRPr lang="en-US" altLang="en-US" dirty="0"/>
          </a:p>
        </p:txBody>
      </p:sp>
    </p:spTree>
    <p:extLst>
      <p:ext uri="{BB962C8B-B14F-4D97-AF65-F5344CB8AC3E}">
        <p14:creationId xmlns:p14="http://schemas.microsoft.com/office/powerpoint/2010/main" val="2631518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45592F7B-91BC-FDAE-C191-05E4775226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4C9A64B6-8B7D-2B1F-D1AF-5246E952A8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We’ve already used SCs on a pilot project in the Osgoode JD, and the results were outstanding.  Here are some of the stats we collected in interim feedback.  </a:t>
            </a:r>
          </a:p>
        </p:txBody>
      </p:sp>
      <p:sp>
        <p:nvSpPr>
          <p:cNvPr id="60419" name="Slide Number Placeholder 3">
            <a:extLst>
              <a:ext uri="{FF2B5EF4-FFF2-40B4-BE49-F238E27FC236}">
                <a16:creationId xmlns:a16="http://schemas.microsoft.com/office/drawing/2014/main" id="{3E0302B3-4504-6B19-EEAB-FBA18CC8D8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CE3BFA4-171B-FE49-83A2-6DBC86D21E98}" type="slidenum">
              <a:rPr lang="en-US" altLang="en-US" smtClean="0"/>
              <a:pPr/>
              <a:t>24</a:t>
            </a:fld>
            <a:endParaRPr lang="en-US" altLang="en-US"/>
          </a:p>
        </p:txBody>
      </p:sp>
    </p:spTree>
    <p:extLst>
      <p:ext uri="{BB962C8B-B14F-4D97-AF65-F5344CB8AC3E}">
        <p14:creationId xmlns:p14="http://schemas.microsoft.com/office/powerpoint/2010/main" val="3291532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3F61497A-E754-87E8-569B-8004B49C13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16EB6D12-0AEC-8790-0A89-39A1968A4F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And here are some comments students made about the interviews they had with the SCs.  Again, very positive.</a:t>
            </a:r>
          </a:p>
          <a:p>
            <a:endParaRPr lang="en-US" altLang="en-US"/>
          </a:p>
          <a:p>
            <a:r>
              <a:rPr lang="en-US" altLang="en-US"/>
              <a:t>What this shows is how powerful the method is, how much students are engaged by the process, and how much they learn in a short space of time.</a:t>
            </a:r>
          </a:p>
        </p:txBody>
      </p:sp>
      <p:sp>
        <p:nvSpPr>
          <p:cNvPr id="62467" name="Slide Number Placeholder 3">
            <a:extLst>
              <a:ext uri="{FF2B5EF4-FFF2-40B4-BE49-F238E27FC236}">
                <a16:creationId xmlns:a16="http://schemas.microsoft.com/office/drawing/2014/main" id="{DCFCFCA2-07FB-665F-6DF9-0368CAF0B1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2C4101-ABA3-9E49-A314-28A056216B30}" type="slidenum">
              <a:rPr lang="en-US" altLang="en-US" smtClean="0"/>
              <a:pPr/>
              <a:t>25</a:t>
            </a:fld>
            <a:endParaRPr lang="en-US" altLang="en-US"/>
          </a:p>
        </p:txBody>
      </p:sp>
    </p:spTree>
    <p:extLst>
      <p:ext uri="{BB962C8B-B14F-4D97-AF65-F5344CB8AC3E}">
        <p14:creationId xmlns:p14="http://schemas.microsoft.com/office/powerpoint/2010/main" val="2169321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6063FF8C-5998-F74A-83D6-1861CF76AEB5}" type="slidenum">
              <a:rPr lang="en-US" altLang="en-US" smtClean="0"/>
              <a:pPr>
                <a:defRPr/>
              </a:pPr>
              <a:t>4</a:t>
            </a:fld>
            <a:endParaRPr lang="en-US" altLang="en-US"/>
          </a:p>
        </p:txBody>
      </p:sp>
    </p:spTree>
    <p:extLst>
      <p:ext uri="{BB962C8B-B14F-4D97-AF65-F5344CB8AC3E}">
        <p14:creationId xmlns:p14="http://schemas.microsoft.com/office/powerpoint/2010/main" val="4276117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AB51B6D0-12EB-59DF-2C41-8761459762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3F6D8B0-2B58-C34E-B48C-CF93CEE8E9B4}" type="slidenum">
              <a:rPr lang="en-GB" altLang="en-US" smtClean="0">
                <a:ea typeface="ＭＳ Ｐゴシック" panose="020B0600070205080204" pitchFamily="34" charset="-128"/>
              </a:rPr>
              <a:pPr/>
              <a:t>27</a:t>
            </a:fld>
            <a:endParaRPr lang="en-GB" altLang="en-US">
              <a:ea typeface="ＭＳ Ｐゴシック" panose="020B0600070205080204" pitchFamily="34" charset="-128"/>
            </a:endParaRPr>
          </a:p>
        </p:txBody>
      </p:sp>
      <p:sp>
        <p:nvSpPr>
          <p:cNvPr id="53250" name="Rectangle 2">
            <a:extLst>
              <a:ext uri="{FF2B5EF4-FFF2-40B4-BE49-F238E27FC236}">
                <a16:creationId xmlns:a16="http://schemas.microsoft.com/office/drawing/2014/main" id="{D6FBBD94-1C62-A938-2BF5-041FE47C19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Rectangle 3">
            <a:extLst>
              <a:ext uri="{FF2B5EF4-FFF2-40B4-BE49-F238E27FC236}">
                <a16:creationId xmlns:a16="http://schemas.microsoft.com/office/drawing/2014/main" id="{CE93FD86-73B7-0AAB-C368-D81797DC70D8}"/>
              </a:ext>
            </a:extLst>
          </p:cNvPr>
          <p:cNvSpPr>
            <a:spLocks noGrp="1" noChangeArrowheads="1"/>
          </p:cNvSpPr>
          <p:nvPr>
            <p:ph type="body" idx="1"/>
          </p:nvPr>
        </p:nvSpPr>
        <p:spPr bwMode="auto">
          <a:xfrm>
            <a:off x="890588" y="4729163"/>
            <a:ext cx="4899025" cy="447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91B9B9F2-AF70-8AC2-1DA2-DA6C5F51EA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545339-3743-094F-9A20-9AF04D9DCACE}" type="slidenum">
              <a:rPr lang="en-GB" altLang="en-US" smtClean="0">
                <a:latin typeface="Times New Roman" panose="02020603050405020304" pitchFamily="18" charset="0"/>
                <a:ea typeface="MS PGothic" panose="020B0600070205080204" pitchFamily="34" charset="-128"/>
              </a:rPr>
              <a:pPr>
                <a:spcBef>
                  <a:spcPct val="0"/>
                </a:spcBef>
              </a:pPr>
              <a:t>34</a:t>
            </a:fld>
            <a:endParaRPr lang="en-GB" altLang="en-US">
              <a:latin typeface="Times New Roman" panose="02020603050405020304" pitchFamily="18" charset="0"/>
              <a:ea typeface="MS PGothic" panose="020B0600070205080204" pitchFamily="34" charset="-128"/>
            </a:endParaRPr>
          </a:p>
        </p:txBody>
      </p:sp>
      <p:sp>
        <p:nvSpPr>
          <p:cNvPr id="29698" name="Rectangle 2">
            <a:extLst>
              <a:ext uri="{FF2B5EF4-FFF2-40B4-BE49-F238E27FC236}">
                <a16:creationId xmlns:a16="http://schemas.microsoft.com/office/drawing/2014/main" id="{D32CBA1A-36C7-0465-3A3C-1A6844B764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a:extLst>
              <a:ext uri="{FF2B5EF4-FFF2-40B4-BE49-F238E27FC236}">
                <a16:creationId xmlns:a16="http://schemas.microsoft.com/office/drawing/2014/main" id="{51223CA6-3409-6573-77F7-FFBFB70FE105}"/>
              </a:ext>
            </a:extLst>
          </p:cNvPr>
          <p:cNvSpPr>
            <a:spLocks noGrp="1" noChangeArrowheads="1"/>
          </p:cNvSpPr>
          <p:nvPr>
            <p:ph type="body" idx="1"/>
          </p:nvPr>
        </p:nvSpPr>
        <p:spPr>
          <a:ln/>
        </p:spPr>
        <p:txBody>
          <a:bodyPr/>
          <a:lstStyle/>
          <a:p>
            <a:pPr>
              <a:defRPr/>
            </a:pPr>
            <a:endParaRPr lang="en-GB">
              <a:ea typeface="ＭＳ Ｐゴシック" charset="0"/>
            </a:endParaRPr>
          </a:p>
        </p:txBody>
      </p:sp>
    </p:spTree>
    <p:extLst>
      <p:ext uri="{BB962C8B-B14F-4D97-AF65-F5344CB8AC3E}">
        <p14:creationId xmlns:p14="http://schemas.microsoft.com/office/powerpoint/2010/main" val="2693832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B9A44F60-0062-42E5-2D87-1AA9CA03BB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BCD8014E-BFFF-86FE-66A3-730A5A1BB3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8851" name="Slide Number Placeholder 3">
            <a:extLst>
              <a:ext uri="{FF2B5EF4-FFF2-40B4-BE49-F238E27FC236}">
                <a16:creationId xmlns:a16="http://schemas.microsoft.com/office/drawing/2014/main" id="{C3EE3749-34F4-8F26-7EDA-A498455D2E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9FA5A5-8027-554C-8A33-595E69CF7927}" type="slidenum">
              <a:rPr lang="en-US" altLang="en-US"/>
              <a:pPr/>
              <a:t>35</a:t>
            </a:fld>
            <a:endParaRPr lang="en-US" altLang="en-US"/>
          </a:p>
        </p:txBody>
      </p:sp>
    </p:spTree>
    <p:extLst>
      <p:ext uri="{BB962C8B-B14F-4D97-AF65-F5344CB8AC3E}">
        <p14:creationId xmlns:p14="http://schemas.microsoft.com/office/powerpoint/2010/main" val="2697847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5D91EB06-7BED-483E-2124-2814FCB70E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B22378-A15D-184C-A259-4ACD19466652}" type="slidenum">
              <a:rPr lang="en-GB" altLang="en-US" smtClean="0">
                <a:ea typeface="ＭＳ Ｐゴシック" panose="020B0600070205080204" pitchFamily="34" charset="-128"/>
              </a:rPr>
              <a:pPr/>
              <a:t>5</a:t>
            </a:fld>
            <a:endParaRPr lang="en-GB" altLang="en-US" dirty="0">
              <a:ea typeface="ＭＳ Ｐゴシック" panose="020B0600070205080204" pitchFamily="34" charset="-128"/>
            </a:endParaRPr>
          </a:p>
        </p:txBody>
      </p:sp>
      <p:sp>
        <p:nvSpPr>
          <p:cNvPr id="26626" name="Rectangle 2">
            <a:extLst>
              <a:ext uri="{FF2B5EF4-FFF2-40B4-BE49-F238E27FC236}">
                <a16:creationId xmlns:a16="http://schemas.microsoft.com/office/drawing/2014/main" id="{97D3676F-4A89-C469-AEDE-9702067AA8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a:extLst>
              <a:ext uri="{FF2B5EF4-FFF2-40B4-BE49-F238E27FC236}">
                <a16:creationId xmlns:a16="http://schemas.microsoft.com/office/drawing/2014/main" id="{D0C1EF90-221C-6D5D-8990-974B061722B2}"/>
              </a:ext>
            </a:extLst>
          </p:cNvPr>
          <p:cNvSpPr>
            <a:spLocks noGrp="1" noChangeArrowheads="1"/>
          </p:cNvSpPr>
          <p:nvPr>
            <p:ph type="body" idx="1"/>
          </p:nvPr>
        </p:nvSpPr>
        <p:spPr bwMode="auto">
          <a:xfrm>
            <a:off x="890588" y="4729163"/>
            <a:ext cx="4899025" cy="447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17DB7AAE-BEE5-1C21-9BEE-331323D885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0DC0BC3F-E4A4-53D6-281D-759DFF047B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3" name="Slide Number Placeholder 3">
            <a:extLst>
              <a:ext uri="{FF2B5EF4-FFF2-40B4-BE49-F238E27FC236}">
                <a16:creationId xmlns:a16="http://schemas.microsoft.com/office/drawing/2014/main" id="{405EF251-B945-7DC2-BE1E-29E61438ED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4F634D-D51C-1447-89BE-036EBCBCCA67}" type="slidenum">
              <a:rPr lang="en-US" altLang="en-US"/>
              <a:pPr/>
              <a:t>6</a:t>
            </a:fld>
            <a:endParaRPr lang="en-US" altLang="en-US"/>
          </a:p>
        </p:txBody>
      </p:sp>
    </p:spTree>
    <p:extLst>
      <p:ext uri="{BB962C8B-B14F-4D97-AF65-F5344CB8AC3E}">
        <p14:creationId xmlns:p14="http://schemas.microsoft.com/office/powerpoint/2010/main" val="2123644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57066" indent="-291179">
              <a:defRPr>
                <a:solidFill>
                  <a:schemeClr val="tx1"/>
                </a:solidFill>
                <a:latin typeface="Arial" charset="0"/>
                <a:ea typeface="ＭＳ Ｐゴシック" charset="-128"/>
              </a:defRPr>
            </a:lvl2pPr>
            <a:lvl3pPr marL="1164717" indent="-232943">
              <a:defRPr>
                <a:solidFill>
                  <a:schemeClr val="tx1"/>
                </a:solidFill>
                <a:latin typeface="Arial" charset="0"/>
                <a:ea typeface="ＭＳ Ｐゴシック" charset="-128"/>
              </a:defRPr>
            </a:lvl3pPr>
            <a:lvl4pPr marL="1630604" indent="-232943">
              <a:defRPr>
                <a:solidFill>
                  <a:schemeClr val="tx1"/>
                </a:solidFill>
                <a:latin typeface="Arial" charset="0"/>
                <a:ea typeface="ＭＳ Ｐゴシック" charset="-128"/>
              </a:defRPr>
            </a:lvl4pPr>
            <a:lvl5pPr marL="2096491" indent="-232943">
              <a:defRPr>
                <a:solidFill>
                  <a:schemeClr val="tx1"/>
                </a:solidFill>
                <a:latin typeface="Arial" charset="0"/>
                <a:ea typeface="ＭＳ Ｐゴシック" charset="-128"/>
              </a:defRPr>
            </a:lvl5pPr>
            <a:lvl6pPr marL="2562377" indent="-232943" eaLnBrk="0" fontAlgn="base" hangingPunct="0">
              <a:spcBef>
                <a:spcPct val="0"/>
              </a:spcBef>
              <a:spcAft>
                <a:spcPct val="0"/>
              </a:spcAft>
              <a:defRPr>
                <a:solidFill>
                  <a:schemeClr val="tx1"/>
                </a:solidFill>
                <a:latin typeface="Arial" charset="0"/>
                <a:ea typeface="ＭＳ Ｐゴシック" charset="-128"/>
              </a:defRPr>
            </a:lvl6pPr>
            <a:lvl7pPr marL="3028264" indent="-232943" eaLnBrk="0" fontAlgn="base" hangingPunct="0">
              <a:spcBef>
                <a:spcPct val="0"/>
              </a:spcBef>
              <a:spcAft>
                <a:spcPct val="0"/>
              </a:spcAft>
              <a:defRPr>
                <a:solidFill>
                  <a:schemeClr val="tx1"/>
                </a:solidFill>
                <a:latin typeface="Arial" charset="0"/>
                <a:ea typeface="ＭＳ Ｐゴシック" charset="-128"/>
              </a:defRPr>
            </a:lvl7pPr>
            <a:lvl8pPr marL="3494151" indent="-232943" eaLnBrk="0" fontAlgn="base" hangingPunct="0">
              <a:spcBef>
                <a:spcPct val="0"/>
              </a:spcBef>
              <a:spcAft>
                <a:spcPct val="0"/>
              </a:spcAft>
              <a:defRPr>
                <a:solidFill>
                  <a:schemeClr val="tx1"/>
                </a:solidFill>
                <a:latin typeface="Arial" charset="0"/>
                <a:ea typeface="ＭＳ Ｐゴシック" charset="-128"/>
              </a:defRPr>
            </a:lvl8pPr>
            <a:lvl9pPr marL="3960038" indent="-232943" eaLnBrk="0" fontAlgn="base" hangingPunct="0">
              <a:spcBef>
                <a:spcPct val="0"/>
              </a:spcBef>
              <a:spcAft>
                <a:spcPct val="0"/>
              </a:spcAft>
              <a:defRPr>
                <a:solidFill>
                  <a:schemeClr val="tx1"/>
                </a:solidFill>
                <a:latin typeface="Arial" charset="0"/>
                <a:ea typeface="ＭＳ Ｐゴシック" charset="-128"/>
              </a:defRPr>
            </a:lvl9pPr>
          </a:lstStyle>
          <a:p>
            <a:fld id="{94605225-CB07-0C45-90AF-19053795107C}" type="slidenum">
              <a:rPr lang="en-GB" altLang="en-US"/>
              <a:pPr/>
              <a:t>9</a:t>
            </a:fld>
            <a:endParaRPr lang="en-GB" altLang="en-US" dirty="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xfrm>
            <a:off x="910379" y="4807983"/>
            <a:ext cx="5007892" cy="45545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tLang="en-US" dirty="0">
              <a:ea typeface="ＭＳ Ｐゴシック" charset="-128"/>
            </a:endParaRPr>
          </a:p>
        </p:txBody>
      </p:sp>
    </p:spTree>
    <p:extLst>
      <p:ext uri="{BB962C8B-B14F-4D97-AF65-F5344CB8AC3E}">
        <p14:creationId xmlns:p14="http://schemas.microsoft.com/office/powerpoint/2010/main" val="1451501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57066" indent="-291179">
              <a:defRPr>
                <a:solidFill>
                  <a:schemeClr val="tx1"/>
                </a:solidFill>
                <a:latin typeface="Arial" charset="0"/>
                <a:ea typeface="ＭＳ Ｐゴシック" charset="-128"/>
              </a:defRPr>
            </a:lvl2pPr>
            <a:lvl3pPr marL="1164717" indent="-232943">
              <a:defRPr>
                <a:solidFill>
                  <a:schemeClr val="tx1"/>
                </a:solidFill>
                <a:latin typeface="Arial" charset="0"/>
                <a:ea typeface="ＭＳ Ｐゴシック" charset="-128"/>
              </a:defRPr>
            </a:lvl3pPr>
            <a:lvl4pPr marL="1630604" indent="-232943">
              <a:defRPr>
                <a:solidFill>
                  <a:schemeClr val="tx1"/>
                </a:solidFill>
                <a:latin typeface="Arial" charset="0"/>
                <a:ea typeface="ＭＳ Ｐゴシック" charset="-128"/>
              </a:defRPr>
            </a:lvl4pPr>
            <a:lvl5pPr marL="2096491" indent="-232943">
              <a:defRPr>
                <a:solidFill>
                  <a:schemeClr val="tx1"/>
                </a:solidFill>
                <a:latin typeface="Arial" charset="0"/>
                <a:ea typeface="ＭＳ Ｐゴシック" charset="-128"/>
              </a:defRPr>
            </a:lvl5pPr>
            <a:lvl6pPr marL="2562377" indent="-232943" eaLnBrk="0" fontAlgn="base" hangingPunct="0">
              <a:spcBef>
                <a:spcPct val="0"/>
              </a:spcBef>
              <a:spcAft>
                <a:spcPct val="0"/>
              </a:spcAft>
              <a:defRPr>
                <a:solidFill>
                  <a:schemeClr val="tx1"/>
                </a:solidFill>
                <a:latin typeface="Arial" charset="0"/>
                <a:ea typeface="ＭＳ Ｐゴシック" charset="-128"/>
              </a:defRPr>
            </a:lvl6pPr>
            <a:lvl7pPr marL="3028264" indent="-232943" eaLnBrk="0" fontAlgn="base" hangingPunct="0">
              <a:spcBef>
                <a:spcPct val="0"/>
              </a:spcBef>
              <a:spcAft>
                <a:spcPct val="0"/>
              </a:spcAft>
              <a:defRPr>
                <a:solidFill>
                  <a:schemeClr val="tx1"/>
                </a:solidFill>
                <a:latin typeface="Arial" charset="0"/>
                <a:ea typeface="ＭＳ Ｐゴシック" charset="-128"/>
              </a:defRPr>
            </a:lvl7pPr>
            <a:lvl8pPr marL="3494151" indent="-232943" eaLnBrk="0" fontAlgn="base" hangingPunct="0">
              <a:spcBef>
                <a:spcPct val="0"/>
              </a:spcBef>
              <a:spcAft>
                <a:spcPct val="0"/>
              </a:spcAft>
              <a:defRPr>
                <a:solidFill>
                  <a:schemeClr val="tx1"/>
                </a:solidFill>
                <a:latin typeface="Arial" charset="0"/>
                <a:ea typeface="ＭＳ Ｐゴシック" charset="-128"/>
              </a:defRPr>
            </a:lvl8pPr>
            <a:lvl9pPr marL="3960038" indent="-232943" eaLnBrk="0" fontAlgn="base" hangingPunct="0">
              <a:spcBef>
                <a:spcPct val="0"/>
              </a:spcBef>
              <a:spcAft>
                <a:spcPct val="0"/>
              </a:spcAft>
              <a:defRPr>
                <a:solidFill>
                  <a:schemeClr val="tx1"/>
                </a:solidFill>
                <a:latin typeface="Arial" charset="0"/>
                <a:ea typeface="ＭＳ Ｐゴシック" charset="-128"/>
              </a:defRPr>
            </a:lvl9pPr>
          </a:lstStyle>
          <a:p>
            <a:fld id="{1EBA7D3A-3CC4-DF42-9902-3AE034E571B6}" type="slidenum">
              <a:rPr lang="en-GB" altLang="en-US"/>
              <a:pPr/>
              <a:t>10</a:t>
            </a:fld>
            <a:endParaRPr lang="en-GB" altLang="en-US" dirty="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xfrm>
            <a:off x="910379" y="4807983"/>
            <a:ext cx="5007892" cy="45545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tLang="en-US" dirty="0">
              <a:ea typeface="ＭＳ Ｐゴシック" charset="-128"/>
            </a:endParaRPr>
          </a:p>
        </p:txBody>
      </p:sp>
    </p:spTree>
    <p:extLst>
      <p:ext uri="{BB962C8B-B14F-4D97-AF65-F5344CB8AC3E}">
        <p14:creationId xmlns:p14="http://schemas.microsoft.com/office/powerpoint/2010/main" val="1530211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57066" indent="-291179">
              <a:defRPr>
                <a:solidFill>
                  <a:schemeClr val="tx1"/>
                </a:solidFill>
                <a:latin typeface="Arial" charset="0"/>
                <a:ea typeface="ＭＳ Ｐゴシック" charset="-128"/>
              </a:defRPr>
            </a:lvl2pPr>
            <a:lvl3pPr marL="1164717" indent="-232943">
              <a:defRPr>
                <a:solidFill>
                  <a:schemeClr val="tx1"/>
                </a:solidFill>
                <a:latin typeface="Arial" charset="0"/>
                <a:ea typeface="ＭＳ Ｐゴシック" charset="-128"/>
              </a:defRPr>
            </a:lvl3pPr>
            <a:lvl4pPr marL="1630604" indent="-232943">
              <a:defRPr>
                <a:solidFill>
                  <a:schemeClr val="tx1"/>
                </a:solidFill>
                <a:latin typeface="Arial" charset="0"/>
                <a:ea typeface="ＭＳ Ｐゴシック" charset="-128"/>
              </a:defRPr>
            </a:lvl4pPr>
            <a:lvl5pPr marL="2096491" indent="-232943">
              <a:defRPr>
                <a:solidFill>
                  <a:schemeClr val="tx1"/>
                </a:solidFill>
                <a:latin typeface="Arial" charset="0"/>
                <a:ea typeface="ＭＳ Ｐゴシック" charset="-128"/>
              </a:defRPr>
            </a:lvl5pPr>
            <a:lvl6pPr marL="2562377" indent="-232943" eaLnBrk="0" fontAlgn="base" hangingPunct="0">
              <a:spcBef>
                <a:spcPct val="0"/>
              </a:spcBef>
              <a:spcAft>
                <a:spcPct val="0"/>
              </a:spcAft>
              <a:defRPr>
                <a:solidFill>
                  <a:schemeClr val="tx1"/>
                </a:solidFill>
                <a:latin typeface="Arial" charset="0"/>
                <a:ea typeface="ＭＳ Ｐゴシック" charset="-128"/>
              </a:defRPr>
            </a:lvl6pPr>
            <a:lvl7pPr marL="3028264" indent="-232943" eaLnBrk="0" fontAlgn="base" hangingPunct="0">
              <a:spcBef>
                <a:spcPct val="0"/>
              </a:spcBef>
              <a:spcAft>
                <a:spcPct val="0"/>
              </a:spcAft>
              <a:defRPr>
                <a:solidFill>
                  <a:schemeClr val="tx1"/>
                </a:solidFill>
                <a:latin typeface="Arial" charset="0"/>
                <a:ea typeface="ＭＳ Ｐゴシック" charset="-128"/>
              </a:defRPr>
            </a:lvl7pPr>
            <a:lvl8pPr marL="3494151" indent="-232943" eaLnBrk="0" fontAlgn="base" hangingPunct="0">
              <a:spcBef>
                <a:spcPct val="0"/>
              </a:spcBef>
              <a:spcAft>
                <a:spcPct val="0"/>
              </a:spcAft>
              <a:defRPr>
                <a:solidFill>
                  <a:schemeClr val="tx1"/>
                </a:solidFill>
                <a:latin typeface="Arial" charset="0"/>
                <a:ea typeface="ＭＳ Ｐゴシック" charset="-128"/>
              </a:defRPr>
            </a:lvl8pPr>
            <a:lvl9pPr marL="3960038" indent="-232943" eaLnBrk="0" fontAlgn="base" hangingPunct="0">
              <a:spcBef>
                <a:spcPct val="0"/>
              </a:spcBef>
              <a:spcAft>
                <a:spcPct val="0"/>
              </a:spcAft>
              <a:defRPr>
                <a:solidFill>
                  <a:schemeClr val="tx1"/>
                </a:solidFill>
                <a:latin typeface="Arial" charset="0"/>
                <a:ea typeface="ＭＳ Ｐゴシック" charset="-128"/>
              </a:defRPr>
            </a:lvl9pPr>
          </a:lstStyle>
          <a:p>
            <a:fld id="{4CF62CAB-1F11-C943-981A-9CF02C548EE3}" type="slidenum">
              <a:rPr lang="en-GB" altLang="en-US"/>
              <a:pPr/>
              <a:t>11</a:t>
            </a:fld>
            <a:endParaRPr lang="en-GB" altLang="en-US" dirty="0"/>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xfrm>
            <a:off x="910379" y="4807983"/>
            <a:ext cx="5007892" cy="45545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tLang="en-US" dirty="0">
              <a:ea typeface="ＭＳ Ｐゴシック" charset="-128"/>
            </a:endParaRPr>
          </a:p>
        </p:txBody>
      </p:sp>
    </p:spTree>
    <p:extLst>
      <p:ext uri="{BB962C8B-B14F-4D97-AF65-F5344CB8AC3E}">
        <p14:creationId xmlns:p14="http://schemas.microsoft.com/office/powerpoint/2010/main" val="2058900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393E1689-42AF-4E57-7D71-D04EF54195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6B719197-6F05-05EE-3274-3F339F8277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3731" name="Slide Number Placeholder 3">
            <a:extLst>
              <a:ext uri="{FF2B5EF4-FFF2-40B4-BE49-F238E27FC236}">
                <a16:creationId xmlns:a16="http://schemas.microsoft.com/office/drawing/2014/main" id="{369B63E7-6BBF-FFF2-AA60-71E31431B3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96EA76-263A-FA45-BB70-D08BCBA32E26}" type="slidenum">
              <a:rPr lang="en-US" altLang="en-US"/>
              <a:pPr/>
              <a:t>12</a:t>
            </a:fld>
            <a:endParaRPr lang="en-US" altLang="en-US"/>
          </a:p>
        </p:txBody>
      </p:sp>
    </p:spTree>
    <p:extLst>
      <p:ext uri="{BB962C8B-B14F-4D97-AF65-F5344CB8AC3E}">
        <p14:creationId xmlns:p14="http://schemas.microsoft.com/office/powerpoint/2010/main" val="3100028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984AC4DF-291D-51B9-2599-6F7D33591B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25EFDCB4-77A9-507E-D59E-1CF4DEE7B1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5" name="Slide Number Placeholder 3">
            <a:extLst>
              <a:ext uri="{FF2B5EF4-FFF2-40B4-BE49-F238E27FC236}">
                <a16:creationId xmlns:a16="http://schemas.microsoft.com/office/drawing/2014/main" id="{F86E46F0-F19D-5738-C61E-1D0087C047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AE76AA-3AAE-B24C-BCB5-C0DFAA6E7300}" type="slidenum">
              <a:rPr lang="en-US" altLang="en-US"/>
              <a:pPr/>
              <a:t>13</a:t>
            </a:fld>
            <a:endParaRPr lang="en-US" altLang="en-US"/>
          </a:p>
        </p:txBody>
      </p:sp>
    </p:spTree>
    <p:extLst>
      <p:ext uri="{BB962C8B-B14F-4D97-AF65-F5344CB8AC3E}">
        <p14:creationId xmlns:p14="http://schemas.microsoft.com/office/powerpoint/2010/main" val="3329404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0F25D-8EF6-3432-C598-C50A2A0FD78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9D7B014-414D-71F0-129E-7AA40A9F23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68AEF41-AAED-693C-6A9E-DFF6D174EBC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B3E2686-3544-CECF-9055-41FF3A41D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462C41-F17F-5435-AE72-062E783D870A}"/>
              </a:ext>
            </a:extLst>
          </p:cNvPr>
          <p:cNvSpPr>
            <a:spLocks noGrp="1"/>
          </p:cNvSpPr>
          <p:nvPr>
            <p:ph type="sldNum" sz="quarter" idx="12"/>
          </p:nvPr>
        </p:nvSpPr>
        <p:spPr/>
        <p:txBody>
          <a:bodyPr/>
          <a:lstStyle/>
          <a:p>
            <a:fld id="{7151A094-F6D1-A64E-9AC6-C170F6977DFD}" type="slidenum">
              <a:rPr lang="en-US" smtClean="0"/>
              <a:t>‹#›</a:t>
            </a:fld>
            <a:endParaRPr lang="en-US"/>
          </a:p>
        </p:txBody>
      </p:sp>
    </p:spTree>
    <p:extLst>
      <p:ext uri="{BB962C8B-B14F-4D97-AF65-F5344CB8AC3E}">
        <p14:creationId xmlns:p14="http://schemas.microsoft.com/office/powerpoint/2010/main" val="3481485238"/>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88C4-C6A3-AE1E-E359-0847316C82F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B09EA2E-C3AD-49ED-1B92-47169F90214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32A955-E855-DCBB-8A86-A77C05C9B29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C4DF4CA-0EAA-622F-4EFB-15F0C96B19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F1E959-3D60-9647-E159-88BC559E92A8}"/>
              </a:ext>
            </a:extLst>
          </p:cNvPr>
          <p:cNvSpPr>
            <a:spLocks noGrp="1"/>
          </p:cNvSpPr>
          <p:nvPr>
            <p:ph type="sldNum" sz="quarter" idx="12"/>
          </p:nvPr>
        </p:nvSpPr>
        <p:spPr/>
        <p:txBody>
          <a:bodyPr/>
          <a:lstStyle/>
          <a:p>
            <a:fld id="{7151A094-F6D1-A64E-9AC6-C170F6977DFD}" type="slidenum">
              <a:rPr lang="en-US" smtClean="0"/>
              <a:t>‹#›</a:t>
            </a:fld>
            <a:endParaRPr lang="en-US"/>
          </a:p>
        </p:txBody>
      </p:sp>
    </p:spTree>
    <p:extLst>
      <p:ext uri="{BB962C8B-B14F-4D97-AF65-F5344CB8AC3E}">
        <p14:creationId xmlns:p14="http://schemas.microsoft.com/office/powerpoint/2010/main" val="381615095"/>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9430D4-6C9B-8CBD-6EF6-5733D7C3A25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E5BF5C-DE53-8138-13B3-4BA6388AF72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723B36A-AF6D-3776-A579-23223E0D2D4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F0FFDD1-1E74-83C7-8F75-4E62AB086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E8013F-F63F-DFA5-1FC9-6173D31FC449}"/>
              </a:ext>
            </a:extLst>
          </p:cNvPr>
          <p:cNvSpPr>
            <a:spLocks noGrp="1"/>
          </p:cNvSpPr>
          <p:nvPr>
            <p:ph type="sldNum" sz="quarter" idx="12"/>
          </p:nvPr>
        </p:nvSpPr>
        <p:spPr/>
        <p:txBody>
          <a:bodyPr/>
          <a:lstStyle/>
          <a:p>
            <a:fld id="{7151A094-F6D1-A64E-9AC6-C170F6977DFD}" type="slidenum">
              <a:rPr lang="en-US" smtClean="0"/>
              <a:t>‹#›</a:t>
            </a:fld>
            <a:endParaRPr lang="en-US"/>
          </a:p>
        </p:txBody>
      </p:sp>
    </p:spTree>
    <p:extLst>
      <p:ext uri="{BB962C8B-B14F-4D97-AF65-F5344CB8AC3E}">
        <p14:creationId xmlns:p14="http://schemas.microsoft.com/office/powerpoint/2010/main" val="2449965383"/>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4A586-99F7-5BA5-9405-C32AFF72733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99350F6-A95C-FBEC-C77F-210FE9BE61A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FA2D71-D520-1BD8-FA96-098D9A2404C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E94E9BC-4BF4-DC6A-82B0-8311BC9C9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973B9-8459-B253-C51C-9C6197E75779}"/>
              </a:ext>
            </a:extLst>
          </p:cNvPr>
          <p:cNvSpPr>
            <a:spLocks noGrp="1"/>
          </p:cNvSpPr>
          <p:nvPr>
            <p:ph type="sldNum" sz="quarter" idx="12"/>
          </p:nvPr>
        </p:nvSpPr>
        <p:spPr/>
        <p:txBody>
          <a:bodyPr/>
          <a:lstStyle/>
          <a:p>
            <a:fld id="{7151A094-F6D1-A64E-9AC6-C170F6977DFD}" type="slidenum">
              <a:rPr lang="en-US" smtClean="0"/>
              <a:t>‹#›</a:t>
            </a:fld>
            <a:endParaRPr lang="en-US"/>
          </a:p>
        </p:txBody>
      </p:sp>
    </p:spTree>
    <p:extLst>
      <p:ext uri="{BB962C8B-B14F-4D97-AF65-F5344CB8AC3E}">
        <p14:creationId xmlns:p14="http://schemas.microsoft.com/office/powerpoint/2010/main" val="2168916385"/>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C1E78-1668-FA4D-173C-78B19350212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9183B5B-87E7-3053-AF9E-3C5F4FC6A7A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0CE6098-D726-F371-44E9-EFA9DC3215C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199BD40-D0D8-3151-9FB2-F2C6B505A3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C02D1B-1B68-9B05-721C-979AB6D4687A}"/>
              </a:ext>
            </a:extLst>
          </p:cNvPr>
          <p:cNvSpPr>
            <a:spLocks noGrp="1"/>
          </p:cNvSpPr>
          <p:nvPr>
            <p:ph type="sldNum" sz="quarter" idx="12"/>
          </p:nvPr>
        </p:nvSpPr>
        <p:spPr/>
        <p:txBody>
          <a:bodyPr/>
          <a:lstStyle/>
          <a:p>
            <a:fld id="{7151A094-F6D1-A64E-9AC6-C170F6977DFD}" type="slidenum">
              <a:rPr lang="en-US" smtClean="0"/>
              <a:t>‹#›</a:t>
            </a:fld>
            <a:endParaRPr lang="en-US"/>
          </a:p>
        </p:txBody>
      </p:sp>
    </p:spTree>
    <p:extLst>
      <p:ext uri="{BB962C8B-B14F-4D97-AF65-F5344CB8AC3E}">
        <p14:creationId xmlns:p14="http://schemas.microsoft.com/office/powerpoint/2010/main" val="4181274518"/>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8F76B-5853-048F-8573-B485316944C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26B6715-02DC-6C25-ADD5-57FA490E2C9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C9E9B66-E291-4BD6-3A18-25386E44F7F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0F6F0A9-53E8-8318-5752-314F2F9D2E4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0C9F1DD-E102-0E34-9BB6-61F5F36FC9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71E600-79F0-471F-78DC-8129D31831B7}"/>
              </a:ext>
            </a:extLst>
          </p:cNvPr>
          <p:cNvSpPr>
            <a:spLocks noGrp="1"/>
          </p:cNvSpPr>
          <p:nvPr>
            <p:ph type="sldNum" sz="quarter" idx="12"/>
          </p:nvPr>
        </p:nvSpPr>
        <p:spPr/>
        <p:txBody>
          <a:bodyPr/>
          <a:lstStyle/>
          <a:p>
            <a:fld id="{7151A094-F6D1-A64E-9AC6-C170F6977DFD}" type="slidenum">
              <a:rPr lang="en-US" smtClean="0"/>
              <a:t>‹#›</a:t>
            </a:fld>
            <a:endParaRPr lang="en-US"/>
          </a:p>
        </p:txBody>
      </p:sp>
    </p:spTree>
    <p:extLst>
      <p:ext uri="{BB962C8B-B14F-4D97-AF65-F5344CB8AC3E}">
        <p14:creationId xmlns:p14="http://schemas.microsoft.com/office/powerpoint/2010/main" val="1573689296"/>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C091C-F976-BDCB-A6A0-63CEEABC042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593127-88C2-1FE6-3C4A-AC9A85D13B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9912AD4-A0D8-0E88-2A1D-EEF5290BF06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9C07342-6A7C-A1FF-C48F-20060943F4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A25BC28-B7E5-DDF2-1484-70B365F68B1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4EAF13D-98F0-116F-AF60-97EE332A820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55AF5DB-E138-A89B-1C0F-169F98DAB5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01A566-D90E-FE5B-2EE8-17460F0C0F2E}"/>
              </a:ext>
            </a:extLst>
          </p:cNvPr>
          <p:cNvSpPr>
            <a:spLocks noGrp="1"/>
          </p:cNvSpPr>
          <p:nvPr>
            <p:ph type="sldNum" sz="quarter" idx="12"/>
          </p:nvPr>
        </p:nvSpPr>
        <p:spPr/>
        <p:txBody>
          <a:bodyPr/>
          <a:lstStyle/>
          <a:p>
            <a:fld id="{7151A094-F6D1-A64E-9AC6-C170F6977DFD}" type="slidenum">
              <a:rPr lang="en-US" smtClean="0"/>
              <a:t>‹#›</a:t>
            </a:fld>
            <a:endParaRPr lang="en-US"/>
          </a:p>
        </p:txBody>
      </p:sp>
    </p:spTree>
    <p:extLst>
      <p:ext uri="{BB962C8B-B14F-4D97-AF65-F5344CB8AC3E}">
        <p14:creationId xmlns:p14="http://schemas.microsoft.com/office/powerpoint/2010/main" val="1984803909"/>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7C094-5F7D-5979-7182-6C976634B1E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60F6DCC-6B1F-C5A2-6AC2-C4652B4B0BB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3E5A185-5302-CCCA-424D-AB5041A194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BAE5A1-F9E7-ED70-2145-93F806B4E64E}"/>
              </a:ext>
            </a:extLst>
          </p:cNvPr>
          <p:cNvSpPr>
            <a:spLocks noGrp="1"/>
          </p:cNvSpPr>
          <p:nvPr>
            <p:ph type="sldNum" sz="quarter" idx="12"/>
          </p:nvPr>
        </p:nvSpPr>
        <p:spPr/>
        <p:txBody>
          <a:bodyPr/>
          <a:lstStyle/>
          <a:p>
            <a:fld id="{7151A094-F6D1-A64E-9AC6-C170F6977DFD}" type="slidenum">
              <a:rPr lang="en-US" smtClean="0"/>
              <a:t>‹#›</a:t>
            </a:fld>
            <a:endParaRPr lang="en-US"/>
          </a:p>
        </p:txBody>
      </p:sp>
    </p:spTree>
    <p:extLst>
      <p:ext uri="{BB962C8B-B14F-4D97-AF65-F5344CB8AC3E}">
        <p14:creationId xmlns:p14="http://schemas.microsoft.com/office/powerpoint/2010/main" val="2311875674"/>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CC2E2D-FB7B-2CB6-AEF4-68C9F36CBF3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55BE790-A7C1-DD9A-A516-C5A3A06C9C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09D5E6-3F96-AE02-9D44-DC4C04F44FF2}"/>
              </a:ext>
            </a:extLst>
          </p:cNvPr>
          <p:cNvSpPr>
            <a:spLocks noGrp="1"/>
          </p:cNvSpPr>
          <p:nvPr>
            <p:ph type="sldNum" sz="quarter" idx="12"/>
          </p:nvPr>
        </p:nvSpPr>
        <p:spPr/>
        <p:txBody>
          <a:bodyPr/>
          <a:lstStyle/>
          <a:p>
            <a:fld id="{7151A094-F6D1-A64E-9AC6-C170F6977DFD}" type="slidenum">
              <a:rPr lang="en-US" smtClean="0"/>
              <a:t>‹#›</a:t>
            </a:fld>
            <a:endParaRPr lang="en-US"/>
          </a:p>
        </p:txBody>
      </p:sp>
    </p:spTree>
    <p:extLst>
      <p:ext uri="{BB962C8B-B14F-4D97-AF65-F5344CB8AC3E}">
        <p14:creationId xmlns:p14="http://schemas.microsoft.com/office/powerpoint/2010/main" val="2018726648"/>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E4AD6-3B2C-77F2-5878-D3C4E673DA7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CB7D653-9CEB-59FA-BD36-F78554C7FF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914EE37-B8F7-18A3-2604-86E672C20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617C47A-89DD-2302-5698-DBA860882D8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CBEA75F-129D-6DAC-C0EB-B0F16ECBD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609CC2-4F2B-23D1-D094-359A88B8A88B}"/>
              </a:ext>
            </a:extLst>
          </p:cNvPr>
          <p:cNvSpPr>
            <a:spLocks noGrp="1"/>
          </p:cNvSpPr>
          <p:nvPr>
            <p:ph type="sldNum" sz="quarter" idx="12"/>
          </p:nvPr>
        </p:nvSpPr>
        <p:spPr/>
        <p:txBody>
          <a:bodyPr/>
          <a:lstStyle/>
          <a:p>
            <a:fld id="{7151A094-F6D1-A64E-9AC6-C170F6977DFD}" type="slidenum">
              <a:rPr lang="en-US" smtClean="0"/>
              <a:t>‹#›</a:t>
            </a:fld>
            <a:endParaRPr lang="en-US"/>
          </a:p>
        </p:txBody>
      </p:sp>
    </p:spTree>
    <p:extLst>
      <p:ext uri="{BB962C8B-B14F-4D97-AF65-F5344CB8AC3E}">
        <p14:creationId xmlns:p14="http://schemas.microsoft.com/office/powerpoint/2010/main" val="695544890"/>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458E3-B851-2610-D2DC-BDED4794DD7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1FF5B06-838B-3159-2744-B36DE65603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F8B92C-71B7-DECA-87AF-14CEA544A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027E69-64A4-F8E8-822D-9CBCE19D130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1F52A47-30B5-A7E5-3EC6-8E9B3A2AC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A5A9AB-0299-79B3-0AFA-6862052FBF18}"/>
              </a:ext>
            </a:extLst>
          </p:cNvPr>
          <p:cNvSpPr>
            <a:spLocks noGrp="1"/>
          </p:cNvSpPr>
          <p:nvPr>
            <p:ph type="sldNum" sz="quarter" idx="12"/>
          </p:nvPr>
        </p:nvSpPr>
        <p:spPr/>
        <p:txBody>
          <a:bodyPr/>
          <a:lstStyle/>
          <a:p>
            <a:fld id="{7151A094-F6D1-A64E-9AC6-C170F6977DFD}" type="slidenum">
              <a:rPr lang="en-US" smtClean="0"/>
              <a:t>‹#›</a:t>
            </a:fld>
            <a:endParaRPr lang="en-US"/>
          </a:p>
        </p:txBody>
      </p:sp>
    </p:spTree>
    <p:extLst>
      <p:ext uri="{BB962C8B-B14F-4D97-AF65-F5344CB8AC3E}">
        <p14:creationId xmlns:p14="http://schemas.microsoft.com/office/powerpoint/2010/main" val="3185428382"/>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515E7E-F886-0E44-947A-EA8E7ADDEA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2064AA-246E-76F5-4E52-BA9BE7A88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8ACBCC-9460-ECBC-6AE3-2962C1EC61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B4D52C9F-377E-9BBB-921C-F4140C971F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1B00384-028B-A873-D21C-B4E24A91F6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151A094-F6D1-A64E-9AC6-C170F6977DFD}" type="slidenum">
              <a:rPr lang="en-US" smtClean="0"/>
              <a:t>‹#›</a:t>
            </a:fld>
            <a:endParaRPr lang="en-US"/>
          </a:p>
        </p:txBody>
      </p:sp>
    </p:spTree>
    <p:extLst>
      <p:ext uri="{BB962C8B-B14F-4D97-AF65-F5344CB8AC3E}">
        <p14:creationId xmlns:p14="http://schemas.microsoft.com/office/powerpoint/2010/main" val="965917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250"/>
    </mc:Choice>
    <mc:Fallback>
      <p:transition spd="slow"/>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bit.ly/2PVcNSS" TargetMode="External"/><Relationship Id="rId2" Type="http://schemas.openxmlformats.org/officeDocument/2006/relationships/hyperlink" Target="http://www.ncbex.org/uploads/user_docrepos/790210_Garvey.pdf" TargetMode="External"/><Relationship Id="rId1" Type="http://schemas.openxmlformats.org/officeDocument/2006/relationships/slideLayout" Target="../slideLayouts/slideLayout2.xml"/><Relationship Id="rId4" Type="http://schemas.openxmlformats.org/officeDocument/2006/relationships/hyperlink" Target="https://ejlt.org/index.php/ejlt/article/view/899"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iaals.du.edu/educating-tomorrows-lawyers/publications/ahead-curve-turning-law-students-lawyer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12" name="Picture 11">
            <a:extLst>
              <a:ext uri="{FF2B5EF4-FFF2-40B4-BE49-F238E27FC236}">
                <a16:creationId xmlns:a16="http://schemas.microsoft.com/office/drawing/2014/main" id="{80A73331-ED76-B6AF-5485-F0784344B60A}"/>
              </a:ext>
            </a:extLst>
          </p:cNvPr>
          <p:cNvPicPr>
            <a:picLocks noChangeAspect="1"/>
          </p:cNvPicPr>
          <p:nvPr/>
        </p:nvPicPr>
        <p:blipFill rotWithShape="1">
          <a:blip r:embed="rId3">
            <a:alphaModFix amt="60000"/>
          </a:blip>
          <a:srcRect t="25000"/>
          <a:stretch/>
        </p:blipFill>
        <p:spPr>
          <a:xfrm>
            <a:off x="-1" y="10"/>
            <a:ext cx="12192001" cy="6857990"/>
          </a:xfrm>
          <a:prstGeom prst="rect">
            <a:avLst/>
          </a:prstGeom>
        </p:spPr>
      </p:pic>
      <p:sp>
        <p:nvSpPr>
          <p:cNvPr id="2" name="Title 1">
            <a:extLst>
              <a:ext uri="{FF2B5EF4-FFF2-40B4-BE49-F238E27FC236}">
                <a16:creationId xmlns:a16="http://schemas.microsoft.com/office/drawing/2014/main" id="{71D3EC05-8850-7EBE-6A05-A55D8953A284}"/>
              </a:ext>
            </a:extLst>
          </p:cNvPr>
          <p:cNvSpPr>
            <a:spLocks noGrp="1"/>
          </p:cNvSpPr>
          <p:nvPr>
            <p:ph type="ctrTitle"/>
          </p:nvPr>
        </p:nvSpPr>
        <p:spPr>
          <a:xfrm>
            <a:off x="1196656" y="2318612"/>
            <a:ext cx="9795637" cy="2220775"/>
          </a:xfrm>
        </p:spPr>
        <p:txBody>
          <a:bodyPr>
            <a:normAutofit/>
          </a:bodyPr>
          <a:lstStyle/>
          <a:p>
            <a:r>
              <a:rPr lang="en-US" sz="5200" dirty="0">
                <a:solidFill>
                  <a:srgbClr val="FFFFFF"/>
                </a:solidFill>
              </a:rPr>
              <a:t>Simulated clients – </a:t>
            </a:r>
            <a:br>
              <a:rPr lang="en-US" sz="5200" dirty="0">
                <a:solidFill>
                  <a:srgbClr val="FFFFFF"/>
                </a:solidFill>
              </a:rPr>
            </a:br>
            <a:r>
              <a:rPr lang="en-US" sz="5200" dirty="0">
                <a:solidFill>
                  <a:srgbClr val="FFFFFF"/>
                </a:solidFill>
              </a:rPr>
              <a:t>situated theory and practices</a:t>
            </a:r>
          </a:p>
        </p:txBody>
      </p:sp>
      <p:sp>
        <p:nvSpPr>
          <p:cNvPr id="3" name="Subtitle 2">
            <a:extLst>
              <a:ext uri="{FF2B5EF4-FFF2-40B4-BE49-F238E27FC236}">
                <a16:creationId xmlns:a16="http://schemas.microsoft.com/office/drawing/2014/main" id="{28CDBF6E-D008-5535-F4B0-22703094021E}"/>
              </a:ext>
            </a:extLst>
          </p:cNvPr>
          <p:cNvSpPr>
            <a:spLocks noGrp="1"/>
          </p:cNvSpPr>
          <p:nvPr>
            <p:ph type="subTitle" idx="1"/>
          </p:nvPr>
        </p:nvSpPr>
        <p:spPr>
          <a:xfrm>
            <a:off x="1196656" y="5149171"/>
            <a:ext cx="9795637" cy="2057043"/>
          </a:xfrm>
        </p:spPr>
        <p:txBody>
          <a:bodyPr>
            <a:normAutofit/>
          </a:bodyPr>
          <a:lstStyle/>
          <a:p>
            <a:r>
              <a:rPr lang="en-US" dirty="0">
                <a:solidFill>
                  <a:srgbClr val="FFFFFF"/>
                </a:solidFill>
              </a:rPr>
              <a:t>Professor Paul Maharg</a:t>
            </a:r>
          </a:p>
          <a:p>
            <a:r>
              <a:rPr lang="en-US" dirty="0">
                <a:solidFill>
                  <a:srgbClr val="FFFFFF"/>
                </a:solidFill>
              </a:rPr>
              <a:t>Osgoode Professional Development</a:t>
            </a:r>
          </a:p>
          <a:p>
            <a:r>
              <a:rPr lang="en-US" dirty="0">
                <a:solidFill>
                  <a:srgbClr val="FFFFFF"/>
                </a:solidFill>
              </a:rPr>
              <a:t>Osgoode Hall Law School</a:t>
            </a:r>
          </a:p>
        </p:txBody>
      </p:sp>
      <p:sp>
        <p:nvSpPr>
          <p:cNvPr id="4" name="AutoShape 2" descr="2023-01-17 13.02.28.heic">
            <a:extLst>
              <a:ext uri="{FF2B5EF4-FFF2-40B4-BE49-F238E27FC236}">
                <a16:creationId xmlns:a16="http://schemas.microsoft.com/office/drawing/2014/main" id="{C1B22C49-C7A9-FA90-A347-40804681A6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2023-01-17 13.02.28.heic">
            <a:extLst>
              <a:ext uri="{FF2B5EF4-FFF2-40B4-BE49-F238E27FC236}">
                <a16:creationId xmlns:a16="http://schemas.microsoft.com/office/drawing/2014/main" id="{EF1D5BF6-FEA4-A677-F1FF-C5616DD0886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2023-01-17 13.02.28.heic">
            <a:extLst>
              <a:ext uri="{FF2B5EF4-FFF2-40B4-BE49-F238E27FC236}">
                <a16:creationId xmlns:a16="http://schemas.microsoft.com/office/drawing/2014/main" id="{CF10DDCF-4B6F-3A89-8361-818809CA75D6}"/>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lide Number Placeholder 6">
            <a:extLst>
              <a:ext uri="{FF2B5EF4-FFF2-40B4-BE49-F238E27FC236}">
                <a16:creationId xmlns:a16="http://schemas.microsoft.com/office/drawing/2014/main" id="{87DCFE1D-0B1C-293C-AAA2-657724212F93}"/>
              </a:ext>
            </a:extLst>
          </p:cNvPr>
          <p:cNvSpPr>
            <a:spLocks noGrp="1"/>
          </p:cNvSpPr>
          <p:nvPr>
            <p:ph type="sldNum" sz="quarter" idx="12"/>
          </p:nvPr>
        </p:nvSpPr>
        <p:spPr/>
        <p:txBody>
          <a:bodyPr/>
          <a:lstStyle/>
          <a:p>
            <a:fld id="{7151A094-F6D1-A64E-9AC6-C170F6977DFD}" type="slidenum">
              <a:rPr lang="en-US" smtClean="0"/>
              <a:t>1</a:t>
            </a:fld>
            <a:endParaRPr lang="en-US"/>
          </a:p>
        </p:txBody>
      </p:sp>
    </p:spTree>
    <p:extLst>
      <p:ext uri="{BB962C8B-B14F-4D97-AF65-F5344CB8AC3E}">
        <p14:creationId xmlns:p14="http://schemas.microsoft.com/office/powerpoint/2010/main" val="1271716040"/>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3048000" y="456157"/>
            <a:ext cx="7162800" cy="358775"/>
          </a:xfrm>
        </p:spPr>
        <p:txBody>
          <a:bodyPr>
            <a:noAutofit/>
          </a:bodyPr>
          <a:lstStyle/>
          <a:p>
            <a:pPr algn="r"/>
            <a:r>
              <a:rPr lang="en-GB" altLang="en-US" sz="3200" dirty="0">
                <a:latin typeface="Calibri" charset="0"/>
                <a:ea typeface="ＭＳ Ｐゴシック" charset="-128"/>
              </a:rPr>
              <a:t>SC training day 2: practising the role </a:t>
            </a:r>
          </a:p>
        </p:txBody>
      </p:sp>
      <p:sp>
        <p:nvSpPr>
          <p:cNvPr id="33794" name="Rectangle 3"/>
          <p:cNvSpPr>
            <a:spLocks noGrp="1" noChangeArrowheads="1"/>
          </p:cNvSpPr>
          <p:nvPr>
            <p:ph type="body" idx="1"/>
          </p:nvPr>
        </p:nvSpPr>
        <p:spPr>
          <a:xfrm>
            <a:off x="1981200" y="1279743"/>
            <a:ext cx="8229600" cy="3157538"/>
          </a:xfrm>
        </p:spPr>
        <p:txBody>
          <a:bodyPr vert="horz" wrap="square" lIns="61722" tIns="30861" rIns="61722" bIns="30861" numCol="1" rtlCol="0" anchor="t" anchorCtr="0" compatLnSpc="1">
            <a:prstTxWarp prst="textNoShape">
              <a:avLst/>
            </a:prstTxWarp>
            <a:noAutofit/>
          </a:bodyPr>
          <a:lstStyle/>
          <a:p>
            <a:pPr marL="307975" indent="-307975">
              <a:buNone/>
            </a:pPr>
            <a:r>
              <a:rPr lang="en-GB" altLang="en-US" sz="2400" dirty="0">
                <a:ea typeface="ＭＳ Ｐゴシック" charset="-128"/>
                <a:cs typeface="Calibri" charset="0"/>
              </a:rPr>
              <a:t>There’s a need for the SCs to calibrate:</a:t>
            </a:r>
          </a:p>
          <a:p>
            <a:pPr marL="307975" indent="-307975"/>
            <a:r>
              <a:rPr lang="en-GB" altLang="en-US" sz="2400" dirty="0">
                <a:ea typeface="ＭＳ Ｐゴシック" charset="-128"/>
                <a:cs typeface="Calibri" charset="0"/>
              </a:rPr>
              <a:t>Body language</a:t>
            </a:r>
          </a:p>
          <a:p>
            <a:pPr marL="307975" indent="-307975"/>
            <a:r>
              <a:rPr lang="en-GB" altLang="en-US" sz="2400" dirty="0">
                <a:ea typeface="ＭＳ Ｐゴシック" charset="-128"/>
                <a:cs typeface="Calibri" charset="0"/>
              </a:rPr>
              <a:t>Tone of voice</a:t>
            </a:r>
          </a:p>
          <a:p>
            <a:pPr marL="307975" indent="-307975"/>
            <a:r>
              <a:rPr lang="en-GB" altLang="en-US" sz="2400" dirty="0">
                <a:ea typeface="ＭＳ Ｐゴシック" charset="-128"/>
                <a:cs typeface="Calibri" charset="0"/>
              </a:rPr>
              <a:t>Attitudinal swings</a:t>
            </a:r>
          </a:p>
          <a:p>
            <a:pPr marL="307975" indent="-307975"/>
            <a:r>
              <a:rPr lang="en-GB" altLang="en-US" sz="2400" dirty="0">
                <a:ea typeface="ＭＳ Ｐゴシック" charset="-128"/>
                <a:cs typeface="Calibri" charset="0"/>
              </a:rPr>
              <a:t>Dealing with the lawyer’s open questions…</a:t>
            </a:r>
          </a:p>
          <a:p>
            <a:pPr marL="307975" indent="-307975"/>
            <a:r>
              <a:rPr lang="en-GB" altLang="en-US" sz="2400" dirty="0">
                <a:ea typeface="ＭＳ Ｐゴシック" charset="-128"/>
                <a:cs typeface="Calibri" charset="0"/>
              </a:rPr>
              <a:t>Improvising on the lawyer’s closed questions…</a:t>
            </a:r>
          </a:p>
          <a:p>
            <a:pPr marL="307975" indent="-307975"/>
            <a:r>
              <a:rPr lang="en-GB" altLang="en-US" sz="2400" dirty="0">
                <a:ea typeface="ＭＳ Ｐゴシック" charset="-128"/>
                <a:cs typeface="Calibri" charset="0"/>
              </a:rPr>
              <a:t>Performance analysis on video review: ‘What prompted you to say…?’  ‘How did you feel…?’  </a:t>
            </a:r>
          </a:p>
          <a:p>
            <a:pPr marL="307975" indent="-307975">
              <a:buNone/>
            </a:pPr>
            <a:r>
              <a:rPr lang="en-GB" altLang="en-US" sz="2400" dirty="0">
                <a:ea typeface="ＭＳ Ｐゴシック" charset="-128"/>
                <a:cs typeface="Calibri" charset="0"/>
              </a:rPr>
              <a:t>And to:</a:t>
            </a:r>
          </a:p>
          <a:p>
            <a:pPr marL="307975" indent="-307975"/>
            <a:r>
              <a:rPr lang="en-GB" altLang="en-US" sz="2400" dirty="0">
                <a:ea typeface="ＭＳ Ｐゴシック" charset="-128"/>
                <a:cs typeface="Calibri" charset="0"/>
              </a:rPr>
              <a:t>Be aware of their orientation towards lawyer at first sight</a:t>
            </a:r>
          </a:p>
          <a:p>
            <a:pPr marL="307975" indent="-307975"/>
            <a:r>
              <a:rPr lang="en-GB" altLang="en-US" sz="2400" dirty="0">
                <a:ea typeface="ＭＳ Ｐゴシック" charset="-128"/>
                <a:cs typeface="Calibri" charset="0"/>
              </a:rPr>
              <a:t>Respond congruently to the lawyer</a:t>
            </a:r>
          </a:p>
          <a:p>
            <a:pPr marL="307975" indent="-307975"/>
            <a:r>
              <a:rPr lang="en-GB" altLang="en-US" sz="2400" dirty="0">
                <a:ea typeface="ＭＳ Ｐゴシック" charset="-128"/>
                <a:cs typeface="Calibri" charset="0"/>
              </a:rPr>
              <a:t>Consult their internal ‘invigilator’…</a:t>
            </a:r>
          </a:p>
          <a:p>
            <a:pPr marL="307975" indent="-307975">
              <a:buNone/>
            </a:pPr>
            <a:endParaRPr lang="en-GB" altLang="en-US" sz="2400" dirty="0">
              <a:latin typeface="Calibri" charset="0"/>
              <a:ea typeface="ＭＳ Ｐゴシック" charset="-128"/>
              <a:cs typeface="Calibri" charset="0"/>
            </a:endParaRPr>
          </a:p>
          <a:p>
            <a:pPr marL="307975" indent="-307975"/>
            <a:endParaRPr lang="en-GB" altLang="en-US" sz="2400" dirty="0">
              <a:latin typeface="Calibri" charset="0"/>
              <a:ea typeface="ＭＳ Ｐゴシック" charset="-128"/>
              <a:cs typeface="Calibri" charset="0"/>
            </a:endParaRPr>
          </a:p>
          <a:p>
            <a:pPr marL="307975" indent="-307975"/>
            <a:endParaRPr lang="en-GB" altLang="en-US" sz="2400" dirty="0">
              <a:latin typeface="Calibri" charset="0"/>
              <a:ea typeface="ＭＳ Ｐゴシック" charset="-128"/>
              <a:cs typeface="Calibri" charset="0"/>
            </a:endParaRPr>
          </a:p>
        </p:txBody>
      </p:sp>
    </p:spTree>
    <p:extLst>
      <p:ext uri="{BB962C8B-B14F-4D97-AF65-F5344CB8AC3E}">
        <p14:creationId xmlns:p14="http://schemas.microsoft.com/office/powerpoint/2010/main" val="2120997874"/>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34341" y="274637"/>
            <a:ext cx="10515600" cy="1325563"/>
          </a:xfrm>
        </p:spPr>
        <p:txBody>
          <a:bodyPr>
            <a:normAutofit/>
          </a:bodyPr>
          <a:lstStyle/>
          <a:p>
            <a:pPr algn="r"/>
            <a:r>
              <a:rPr lang="en-GB" altLang="en-US" sz="3200" dirty="0">
                <a:latin typeface="+mn-lt"/>
                <a:ea typeface="ＭＳ Ｐゴシック" charset="-128"/>
              </a:rPr>
              <a:t>SC training days 3 &amp; 4: assessing lawyers/law students</a:t>
            </a:r>
          </a:p>
        </p:txBody>
      </p:sp>
      <p:sp>
        <p:nvSpPr>
          <p:cNvPr id="35842" name="Rectangle 3"/>
          <p:cNvSpPr>
            <a:spLocks noGrp="1" noChangeArrowheads="1"/>
          </p:cNvSpPr>
          <p:nvPr>
            <p:ph type="body" idx="1"/>
          </p:nvPr>
        </p:nvSpPr>
        <p:spPr>
          <a:xfrm>
            <a:off x="1981200" y="1600200"/>
            <a:ext cx="7848600" cy="3962400"/>
          </a:xfrm>
        </p:spPr>
        <p:txBody>
          <a:bodyPr vert="horz" wrap="square" lIns="61722" tIns="30861" rIns="61722" bIns="30861" numCol="1" rtlCol="0" anchor="t" anchorCtr="0" compatLnSpc="1">
            <a:prstTxWarp prst="textNoShape">
              <a:avLst/>
            </a:prstTxWarp>
            <a:noAutofit/>
          </a:bodyPr>
          <a:lstStyle/>
          <a:p>
            <a:pPr marL="360363" indent="-360363">
              <a:lnSpc>
                <a:spcPct val="100000"/>
              </a:lnSpc>
              <a:spcBef>
                <a:spcPts val="600"/>
              </a:spcBef>
            </a:pPr>
            <a:r>
              <a:rPr lang="en-GB" altLang="en-US" sz="2400" dirty="0">
                <a:ea typeface="ＭＳ Ｐゴシック" charset="-128"/>
                <a:cs typeface="Calibri" charset="0"/>
              </a:rPr>
              <a:t>We discuss the marking system, and form a common understanding of it</a:t>
            </a:r>
          </a:p>
          <a:p>
            <a:pPr marL="360363" indent="-360363">
              <a:lnSpc>
                <a:spcPct val="100000"/>
              </a:lnSpc>
              <a:spcBef>
                <a:spcPts val="600"/>
              </a:spcBef>
            </a:pPr>
            <a:r>
              <a:rPr lang="en-GB" altLang="en-US" sz="2400" dirty="0">
                <a:ea typeface="ＭＳ Ｐゴシック" charset="-128"/>
                <a:cs typeface="Calibri" charset="0"/>
              </a:rPr>
              <a:t>SCs view and mark videos, comparing to ‘standard’</a:t>
            </a:r>
          </a:p>
          <a:p>
            <a:pPr marL="360363" indent="-360363">
              <a:lnSpc>
                <a:spcPct val="100000"/>
              </a:lnSpc>
              <a:spcBef>
                <a:spcPts val="600"/>
              </a:spcBef>
            </a:pPr>
            <a:r>
              <a:rPr lang="en-GB" altLang="en-US" sz="2400" dirty="0">
                <a:ea typeface="ＭＳ Ｐゴシック" charset="-128"/>
                <a:cs typeface="Calibri" charset="0"/>
              </a:rPr>
              <a:t>SCs view each other’s ‘live’ performances with lawyers &amp; actors and assess lawyers &amp; actors</a:t>
            </a:r>
          </a:p>
          <a:p>
            <a:pPr marL="360363" indent="-360363">
              <a:lnSpc>
                <a:spcPct val="100000"/>
              </a:lnSpc>
              <a:spcBef>
                <a:spcPts val="600"/>
              </a:spcBef>
            </a:pPr>
            <a:r>
              <a:rPr lang="en-GB" altLang="en-US" sz="2400" dirty="0">
                <a:ea typeface="ＭＳ Ｐゴシック" charset="-128"/>
                <a:cs typeface="Calibri" charset="0"/>
              </a:rPr>
              <a:t>Process repeated until everyone has role-played at least once, ideally three times or more</a:t>
            </a:r>
          </a:p>
          <a:p>
            <a:pPr marL="360363" indent="-360363">
              <a:lnSpc>
                <a:spcPct val="100000"/>
              </a:lnSpc>
              <a:spcBef>
                <a:spcPts val="600"/>
              </a:spcBef>
            </a:pPr>
            <a:r>
              <a:rPr lang="en-GB" altLang="en-US" sz="2400" dirty="0">
                <a:ea typeface="ＭＳ Ｐゴシック" charset="-128"/>
                <a:cs typeface="Calibri" charset="0"/>
              </a:rPr>
              <a:t>Rich, detailed comment on performance</a:t>
            </a:r>
          </a:p>
          <a:p>
            <a:pPr marL="360363" indent="-360363">
              <a:lnSpc>
                <a:spcPct val="100000"/>
              </a:lnSpc>
              <a:spcBef>
                <a:spcPts val="600"/>
              </a:spcBef>
            </a:pPr>
            <a:r>
              <a:rPr lang="en-GB" altLang="en-US" sz="2400" dirty="0">
                <a:ea typeface="ＭＳ Ｐゴシック" charset="-128"/>
                <a:cs typeface="Calibri" charset="0"/>
              </a:rPr>
              <a:t>Marks are collated in the room &amp; discussed</a:t>
            </a:r>
          </a:p>
          <a:p>
            <a:pPr marL="360363" indent="-360363">
              <a:lnSpc>
                <a:spcPct val="100000"/>
              </a:lnSpc>
              <a:spcBef>
                <a:spcPts val="600"/>
              </a:spcBef>
            </a:pPr>
            <a:r>
              <a:rPr lang="en-GB" altLang="en-US" sz="2400" dirty="0">
                <a:ea typeface="ＭＳ Ｐゴシック" charset="-128"/>
                <a:cs typeface="Calibri" charset="0"/>
              </a:rPr>
              <a:t>SCs are also trained to give formative feedback</a:t>
            </a:r>
          </a:p>
          <a:p>
            <a:pPr>
              <a:lnSpc>
                <a:spcPct val="100000"/>
              </a:lnSpc>
            </a:pPr>
            <a:endParaRPr lang="en-GB" altLang="en-US" sz="2400" dirty="0">
              <a:ea typeface="ＭＳ Ｐゴシック" charset="-128"/>
              <a:cs typeface="Calibri" charset="0"/>
            </a:endParaRPr>
          </a:p>
        </p:txBody>
      </p:sp>
      <p:sp>
        <p:nvSpPr>
          <p:cNvPr id="2" name="Rectangle 5">
            <a:extLst>
              <a:ext uri="{FF2B5EF4-FFF2-40B4-BE49-F238E27FC236}">
                <a16:creationId xmlns:a16="http://schemas.microsoft.com/office/drawing/2014/main" id="{0CD2E69D-AEB4-85D2-938A-99B3788B71BD}"/>
              </a:ext>
            </a:extLst>
          </p:cNvPr>
          <p:cNvSpPr>
            <a:spLocks noGrp="1" noChangeArrowheads="1"/>
          </p:cNvSpPr>
          <p:nvPr>
            <p:ph type="ftr" sz="quarter" idx="11"/>
          </p:nvPr>
        </p:nvSpPr>
        <p:spPr>
          <a:xfrm>
            <a:off x="3362326" y="6248400"/>
            <a:ext cx="4181475"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dirty="0"/>
              <a:t> Paul Maharg | CC BY-NC-ND 2.5 CANADA</a:t>
            </a:r>
          </a:p>
        </p:txBody>
      </p:sp>
    </p:spTree>
    <p:extLst>
      <p:ext uri="{BB962C8B-B14F-4D97-AF65-F5344CB8AC3E}">
        <p14:creationId xmlns:p14="http://schemas.microsoft.com/office/powerpoint/2010/main" val="4977883"/>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D889A68C-35B1-8F41-BA96-5FDE79EED967}"/>
              </a:ext>
            </a:extLst>
          </p:cNvPr>
          <p:cNvSpPr>
            <a:spLocks noGrp="1"/>
          </p:cNvSpPr>
          <p:nvPr>
            <p:ph type="title"/>
          </p:nvPr>
        </p:nvSpPr>
        <p:spPr>
          <a:xfrm>
            <a:off x="1981200" y="190500"/>
            <a:ext cx="7848600" cy="1143000"/>
          </a:xfrm>
        </p:spPr>
        <p:txBody>
          <a:bodyPr>
            <a:normAutofit/>
          </a:bodyPr>
          <a:lstStyle/>
          <a:p>
            <a:pPr algn="r">
              <a:defRPr/>
            </a:pPr>
            <a:r>
              <a:rPr lang="en-US" altLang="en-US" sz="3600" dirty="0">
                <a:ea typeface="ＭＳ Ｐゴシック" charset="-128"/>
              </a:rPr>
              <a:t>Matching standards to criteria</a:t>
            </a:r>
            <a:br>
              <a:rPr lang="en-US" altLang="en-US" sz="3600" dirty="0">
                <a:ea typeface="ＭＳ Ｐゴシック" charset="-128"/>
              </a:rPr>
            </a:br>
            <a:r>
              <a:rPr lang="en-US" altLang="en-US" sz="3600" dirty="0">
                <a:ea typeface="ＭＳ Ｐゴシック" charset="-128"/>
              </a:rPr>
              <a:t> - eg assessment criterion 2</a:t>
            </a:r>
          </a:p>
        </p:txBody>
      </p:sp>
      <p:sp>
        <p:nvSpPr>
          <p:cNvPr id="24578" name="Content Placeholder 2">
            <a:extLst>
              <a:ext uri="{FF2B5EF4-FFF2-40B4-BE49-F238E27FC236}">
                <a16:creationId xmlns:a16="http://schemas.microsoft.com/office/drawing/2014/main" id="{A6B61BDC-C7C9-5F42-8582-EC0803856245}"/>
              </a:ext>
            </a:extLst>
          </p:cNvPr>
          <p:cNvSpPr>
            <a:spLocks noGrp="1"/>
          </p:cNvSpPr>
          <p:nvPr>
            <p:ph idx="1"/>
          </p:nvPr>
        </p:nvSpPr>
        <p:spPr>
          <a:xfrm>
            <a:off x="2013745" y="1663861"/>
            <a:ext cx="8043862" cy="3962400"/>
          </a:xfrm>
        </p:spPr>
        <p:txBody>
          <a:bodyPr>
            <a:normAutofit fontScale="85000" lnSpcReduction="10000"/>
          </a:bodyPr>
          <a:lstStyle/>
          <a:p>
            <a:pPr marL="0" indent="0">
              <a:lnSpc>
                <a:spcPct val="110000"/>
              </a:lnSpc>
              <a:buNone/>
              <a:defRPr/>
            </a:pPr>
            <a:r>
              <a:rPr lang="en-GB" altLang="en-US" sz="2400" b="1" dirty="0">
                <a:ea typeface="ＭＳ Ｐゴシック" charset="-128"/>
                <a:cs typeface="Calibri" charset="0"/>
              </a:rPr>
              <a:t>2.	I felt the student lawyer listened to me.</a:t>
            </a:r>
            <a:endParaRPr lang="en-GB" altLang="en-US" sz="2400" dirty="0">
              <a:ea typeface="ＭＳ Ｐゴシック" charset="-128"/>
              <a:cs typeface="Calibri" charset="0"/>
            </a:endParaRPr>
          </a:p>
          <a:p>
            <a:pPr marL="0" indent="0">
              <a:lnSpc>
                <a:spcPct val="110000"/>
              </a:lnSpc>
              <a:buNone/>
              <a:defRPr/>
            </a:pPr>
            <a:r>
              <a:rPr lang="en-GB" altLang="en-US" sz="2400" dirty="0">
                <a:ea typeface="ＭＳ Ｐゴシック" charset="-128"/>
                <a:cs typeface="Calibri" charset="0"/>
              </a:rPr>
              <a:t> This item is designed to assess the degree to which the lawyer can listen carefully to you. These criteria focus especially on the early part of the meeting when the client should be encouraged to tell their story and concerns in their own words. This entails </a:t>
            </a:r>
            <a:r>
              <a:rPr lang="en-GB" altLang="en-US" sz="2400" i="1" dirty="0">
                <a:ea typeface="ＭＳ Ｐゴシック" charset="-128"/>
                <a:cs typeface="Calibri" charset="0"/>
              </a:rPr>
              <a:t>active</a:t>
            </a:r>
            <a:r>
              <a:rPr lang="en-GB" altLang="en-US" sz="2400" dirty="0">
                <a:ea typeface="ＭＳ Ｐゴシック" charset="-128"/>
                <a:cs typeface="Calibri" charset="0"/>
              </a:rPr>
              <a:t> listening – where it is necessary for the interview structure or the lawyer’s understanding of your narrative. The lawyer will not interrupt, cut you off, talk over you or rush you in conversation.  The lawyer reacts to your responses appropriately.  The lawyer may take notes where appropriate, but if the lawyer does so, the lawyer should not lose much eye contact with you.  To some extent in this item we are concerned with what the lawyer does </a:t>
            </a:r>
            <a:r>
              <a:rPr lang="en-GB" altLang="en-US" sz="2400" i="1" dirty="0">
                <a:ea typeface="ＭＳ Ｐゴシック" charset="-128"/>
                <a:cs typeface="Calibri" charset="0"/>
              </a:rPr>
              <a:t>not</a:t>
            </a:r>
            <a:r>
              <a:rPr lang="en-GB" altLang="en-US" sz="2400" dirty="0">
                <a:ea typeface="ＭＳ Ｐゴシック" charset="-128"/>
                <a:cs typeface="Calibri" charset="0"/>
              </a:rPr>
              <a:t> do that facilitates the interview.</a:t>
            </a:r>
          </a:p>
          <a:p>
            <a:pPr marL="0" indent="0">
              <a:lnSpc>
                <a:spcPct val="110000"/>
              </a:lnSpc>
              <a:buNone/>
              <a:defRPr/>
            </a:pPr>
            <a:endParaRPr lang="en-US" altLang="en-US" sz="2400" dirty="0">
              <a:ea typeface="ＭＳ Ｐゴシック" charset="-128"/>
              <a:cs typeface="Calibri" charset="0"/>
            </a:endParaRPr>
          </a:p>
        </p:txBody>
      </p:sp>
      <p:sp>
        <p:nvSpPr>
          <p:cNvPr id="26627" name="Slide Number Placeholder 3">
            <a:extLst>
              <a:ext uri="{FF2B5EF4-FFF2-40B4-BE49-F238E27FC236}">
                <a16:creationId xmlns:a16="http://schemas.microsoft.com/office/drawing/2014/main" id="{04BC6805-D2DD-C8DA-300F-E60CFA67F205}"/>
              </a:ext>
            </a:extLst>
          </p:cNvPr>
          <p:cNvSpPr>
            <a:spLocks noGrp="1"/>
          </p:cNvSpPr>
          <p:nvPr>
            <p:ph type="sldNum" sz="quarter" idx="12"/>
          </p:nvPr>
        </p:nvSpPr>
        <p:spPr bwMode="auto">
          <a:xfrm>
            <a:off x="1990725" y="6400800"/>
            <a:ext cx="1371600" cy="319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fld id="{F87ECB51-B748-B54C-9B79-E33E7E88890E}" type="slidenum">
              <a:rPr lang="en-AU" altLang="en-US" sz="1200">
                <a:ea typeface="ＭＳ Ｐゴシック" panose="020B0600070205080204" pitchFamily="34" charset="-128"/>
                <a:cs typeface="Calibri" panose="020F0502020204030204" pitchFamily="34" charset="0"/>
              </a:rPr>
              <a:pPr>
                <a:spcBef>
                  <a:spcPct val="0"/>
                </a:spcBef>
                <a:buFontTx/>
                <a:buNone/>
              </a:pPr>
              <a:t>12</a:t>
            </a:fld>
            <a:endParaRPr lang="en-AU" altLang="en-US" sz="1200">
              <a:ea typeface="ＭＳ Ｐゴシック" panose="020B0600070205080204" pitchFamily="34" charset="-128"/>
              <a:cs typeface="Calibri" panose="020F0502020204030204" pitchFamily="34" charset="0"/>
            </a:endParaRPr>
          </a:p>
        </p:txBody>
      </p:sp>
      <p:sp>
        <p:nvSpPr>
          <p:cNvPr id="2" name="Rectangle 5">
            <a:extLst>
              <a:ext uri="{FF2B5EF4-FFF2-40B4-BE49-F238E27FC236}">
                <a16:creationId xmlns:a16="http://schemas.microsoft.com/office/drawing/2014/main" id="{3AB15A37-A1FB-722D-97C2-F836F2366407}"/>
              </a:ext>
            </a:extLst>
          </p:cNvPr>
          <p:cNvSpPr>
            <a:spLocks noGrp="1" noChangeArrowheads="1"/>
          </p:cNvSpPr>
          <p:nvPr>
            <p:ph type="ftr" sz="quarter" idx="11"/>
          </p:nvPr>
        </p:nvSpPr>
        <p:spPr>
          <a:xfrm>
            <a:off x="3362326" y="6248400"/>
            <a:ext cx="4181475"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dirty="0"/>
              <a:t> Paul Maharg | CC BY-NC-ND 2.5 CANADA</a:t>
            </a:r>
          </a:p>
        </p:txBody>
      </p:sp>
    </p:spTree>
    <p:extLst>
      <p:ext uri="{BB962C8B-B14F-4D97-AF65-F5344CB8AC3E}">
        <p14:creationId xmlns:p14="http://schemas.microsoft.com/office/powerpoint/2010/main" val="3051001142"/>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B64A92C-4AD5-1342-BAB5-BC026848716C}"/>
              </a:ext>
            </a:extLst>
          </p:cNvPr>
          <p:cNvSpPr>
            <a:spLocks noGrp="1"/>
          </p:cNvSpPr>
          <p:nvPr>
            <p:ph type="title"/>
          </p:nvPr>
        </p:nvSpPr>
        <p:spPr>
          <a:xfrm>
            <a:off x="1981200" y="304800"/>
            <a:ext cx="8205788" cy="1143000"/>
          </a:xfrm>
        </p:spPr>
        <p:txBody>
          <a:bodyPr>
            <a:normAutofit/>
          </a:bodyPr>
          <a:lstStyle/>
          <a:p>
            <a:pPr algn="r">
              <a:defRPr/>
            </a:pPr>
            <a:r>
              <a:rPr lang="en-US" altLang="en-US" sz="3600" dirty="0">
                <a:ea typeface="ＭＳ Ｐゴシック" charset="-128"/>
              </a:rPr>
              <a:t>I felt the student lawyer listened to me</a:t>
            </a:r>
          </a:p>
        </p:txBody>
      </p:sp>
      <p:graphicFrame>
        <p:nvGraphicFramePr>
          <p:cNvPr id="5" name="Content Placeholder 4">
            <a:extLst>
              <a:ext uri="{FF2B5EF4-FFF2-40B4-BE49-F238E27FC236}">
                <a16:creationId xmlns:a16="http://schemas.microsoft.com/office/drawing/2014/main" id="{EEDCA278-EFF9-3141-A39C-36CF349A52B5}"/>
              </a:ext>
            </a:extLst>
          </p:cNvPr>
          <p:cNvGraphicFramePr>
            <a:graphicFrameLocks noGrp="1"/>
          </p:cNvGraphicFramePr>
          <p:nvPr>
            <p:ph idx="1"/>
          </p:nvPr>
        </p:nvGraphicFramePr>
        <p:xfrm>
          <a:off x="2111375" y="1597025"/>
          <a:ext cx="8075614" cy="4876818"/>
        </p:xfrm>
        <a:graphic>
          <a:graphicData uri="http://schemas.openxmlformats.org/drawingml/2006/table">
            <a:tbl>
              <a:tblPr>
                <a:tableStyleId>{5C22544A-7EE6-4342-B048-85BDC9FD1C3A}</a:tableStyleId>
              </a:tblPr>
              <a:tblGrid>
                <a:gridCol w="1615670">
                  <a:extLst>
                    <a:ext uri="{9D8B030D-6E8A-4147-A177-3AD203B41FA5}">
                      <a16:colId xmlns:a16="http://schemas.microsoft.com/office/drawing/2014/main" val="20000"/>
                    </a:ext>
                  </a:extLst>
                </a:gridCol>
                <a:gridCol w="1615670">
                  <a:extLst>
                    <a:ext uri="{9D8B030D-6E8A-4147-A177-3AD203B41FA5}">
                      <a16:colId xmlns:a16="http://schemas.microsoft.com/office/drawing/2014/main" val="20001"/>
                    </a:ext>
                  </a:extLst>
                </a:gridCol>
                <a:gridCol w="1614758">
                  <a:extLst>
                    <a:ext uri="{9D8B030D-6E8A-4147-A177-3AD203B41FA5}">
                      <a16:colId xmlns:a16="http://schemas.microsoft.com/office/drawing/2014/main" val="20002"/>
                    </a:ext>
                  </a:extLst>
                </a:gridCol>
                <a:gridCol w="1614758">
                  <a:extLst>
                    <a:ext uri="{9D8B030D-6E8A-4147-A177-3AD203B41FA5}">
                      <a16:colId xmlns:a16="http://schemas.microsoft.com/office/drawing/2014/main" val="20003"/>
                    </a:ext>
                  </a:extLst>
                </a:gridCol>
                <a:gridCol w="1614758">
                  <a:extLst>
                    <a:ext uri="{9D8B030D-6E8A-4147-A177-3AD203B41FA5}">
                      <a16:colId xmlns:a16="http://schemas.microsoft.com/office/drawing/2014/main" val="20004"/>
                    </a:ext>
                  </a:extLst>
                </a:gridCol>
              </a:tblGrid>
              <a:tr h="243858">
                <a:tc>
                  <a:txBody>
                    <a:bodyPr/>
                    <a:lstStyle/>
                    <a:p>
                      <a:pPr algn="ctr">
                        <a:spcAft>
                          <a:spcPts val="0"/>
                        </a:spcAft>
                      </a:pPr>
                      <a:r>
                        <a:rPr lang="en-US" sz="1600">
                          <a:effectLst/>
                        </a:rPr>
                        <a:t>1</a:t>
                      </a:r>
                      <a:endParaRPr lang="en-GB" sz="1600">
                        <a:effectLst/>
                        <a:latin typeface="Verdana" charset="0"/>
                        <a:ea typeface="Times New Roman" charset="0"/>
                        <a:cs typeface="Times New Roman" charset="0"/>
                      </a:endParaRPr>
                    </a:p>
                  </a:txBody>
                  <a:tcPr marL="68583" marR="68583" marT="0" marB="0"/>
                </a:tc>
                <a:tc>
                  <a:txBody>
                    <a:bodyPr/>
                    <a:lstStyle/>
                    <a:p>
                      <a:pPr algn="ctr">
                        <a:spcAft>
                          <a:spcPts val="0"/>
                        </a:spcAft>
                      </a:pPr>
                      <a:r>
                        <a:rPr lang="en-US" sz="1600">
                          <a:effectLst/>
                        </a:rPr>
                        <a:t>2</a:t>
                      </a:r>
                      <a:endParaRPr lang="en-GB" sz="1600">
                        <a:effectLst/>
                        <a:latin typeface="Verdana" charset="0"/>
                        <a:ea typeface="Times New Roman" charset="0"/>
                        <a:cs typeface="Times New Roman" charset="0"/>
                      </a:endParaRPr>
                    </a:p>
                  </a:txBody>
                  <a:tcPr marL="68583" marR="68583" marT="0" marB="0"/>
                </a:tc>
                <a:tc>
                  <a:txBody>
                    <a:bodyPr/>
                    <a:lstStyle/>
                    <a:p>
                      <a:pPr algn="ctr">
                        <a:spcAft>
                          <a:spcPts val="0"/>
                        </a:spcAft>
                      </a:pPr>
                      <a:r>
                        <a:rPr lang="en-US" sz="1600">
                          <a:effectLst/>
                        </a:rPr>
                        <a:t>3</a:t>
                      </a:r>
                      <a:endParaRPr lang="en-GB" sz="1600">
                        <a:effectLst/>
                        <a:latin typeface="Verdana" charset="0"/>
                        <a:ea typeface="Times New Roman" charset="0"/>
                        <a:cs typeface="Times New Roman" charset="0"/>
                      </a:endParaRPr>
                    </a:p>
                  </a:txBody>
                  <a:tcPr marL="68583" marR="68583" marT="0" marB="0"/>
                </a:tc>
                <a:tc>
                  <a:txBody>
                    <a:bodyPr/>
                    <a:lstStyle/>
                    <a:p>
                      <a:pPr algn="ctr">
                        <a:spcAft>
                          <a:spcPts val="0"/>
                        </a:spcAft>
                      </a:pPr>
                      <a:r>
                        <a:rPr lang="en-US" sz="1600">
                          <a:effectLst/>
                        </a:rPr>
                        <a:t>4 </a:t>
                      </a:r>
                      <a:endParaRPr lang="en-GB" sz="1600">
                        <a:effectLst/>
                        <a:latin typeface="Verdana" charset="0"/>
                        <a:ea typeface="Times New Roman" charset="0"/>
                        <a:cs typeface="Times New Roman" charset="0"/>
                      </a:endParaRPr>
                    </a:p>
                  </a:txBody>
                  <a:tcPr marL="68583" marR="68583" marT="0" marB="0"/>
                </a:tc>
                <a:tc>
                  <a:txBody>
                    <a:bodyPr/>
                    <a:lstStyle/>
                    <a:p>
                      <a:pPr algn="ctr">
                        <a:spcAft>
                          <a:spcPts val="0"/>
                        </a:spcAft>
                      </a:pPr>
                      <a:r>
                        <a:rPr lang="en-US" sz="1600">
                          <a:effectLst/>
                        </a:rPr>
                        <a:t>5</a:t>
                      </a:r>
                      <a:endParaRPr lang="en-GB" sz="1600">
                        <a:effectLst/>
                        <a:latin typeface="Verdana" charset="0"/>
                        <a:ea typeface="Times New Roman" charset="0"/>
                        <a:cs typeface="Times New Roman" charset="0"/>
                      </a:endParaRPr>
                    </a:p>
                  </a:txBody>
                  <a:tcPr marL="68583" marR="68583" marT="0" marB="0"/>
                </a:tc>
                <a:extLst>
                  <a:ext uri="{0D108BD9-81ED-4DB2-BD59-A6C34878D82A}">
                    <a16:rowId xmlns:a16="http://schemas.microsoft.com/office/drawing/2014/main" val="10000"/>
                  </a:ext>
                </a:extLst>
              </a:tr>
              <a:tr h="4145580">
                <a:tc>
                  <a:txBody>
                    <a:bodyPr/>
                    <a:lstStyle/>
                    <a:p>
                      <a:pPr>
                        <a:spcAft>
                          <a:spcPts val="0"/>
                        </a:spcAft>
                      </a:pPr>
                      <a:r>
                        <a:rPr lang="en-US" sz="1600">
                          <a:effectLst/>
                        </a:rPr>
                        <a:t>Lawyer prevents you from talking by</a:t>
                      </a:r>
                      <a:r>
                        <a:rPr lang="en-GB" sz="1600">
                          <a:effectLst/>
                        </a:rPr>
                        <a:t> interrupting</a:t>
                      </a:r>
                      <a:r>
                        <a:rPr lang="en-US" sz="1600">
                          <a:effectLst/>
                        </a:rPr>
                        <a:t>, cutting off, talking over, rushing you.  </a:t>
                      </a:r>
                      <a:endParaRPr lang="en-GB" sz="1600">
                        <a:effectLst/>
                      </a:endParaRPr>
                    </a:p>
                    <a:p>
                      <a:pPr>
                        <a:spcAft>
                          <a:spcPts val="0"/>
                        </a:spcAft>
                      </a:pPr>
                      <a:r>
                        <a:rPr lang="en-US" sz="1600">
                          <a:effectLst/>
                        </a:rPr>
                        <a:t>Takes over the conversation prematurely as if the lawyer already knows all the answers.</a:t>
                      </a:r>
                      <a:endParaRPr lang="en-GB" sz="1600">
                        <a:effectLst/>
                        <a:latin typeface="Verdana" charset="0"/>
                        <a:ea typeface="Times New Roman" charset="0"/>
                        <a:cs typeface="Times New Roman" charset="0"/>
                      </a:endParaRPr>
                    </a:p>
                  </a:txBody>
                  <a:tcPr marL="68583" marR="68583" marT="0" marB="0"/>
                </a:tc>
                <a:tc>
                  <a:txBody>
                    <a:bodyPr/>
                    <a:lstStyle/>
                    <a:p>
                      <a:pPr>
                        <a:spcAft>
                          <a:spcPts val="0"/>
                        </a:spcAft>
                      </a:pPr>
                      <a:r>
                        <a:rPr lang="en-US" sz="1600" dirty="0">
                          <a:effectLst/>
                        </a:rPr>
                        <a:t>Lawyer limits your opportunity to talk by interrupting, cutting you off, etc.  </a:t>
                      </a:r>
                      <a:endParaRPr lang="en-GB" sz="1600" dirty="0">
                        <a:effectLst/>
                      </a:endParaRPr>
                    </a:p>
                    <a:p>
                      <a:pPr>
                        <a:spcAft>
                          <a:spcPts val="0"/>
                        </a:spcAft>
                      </a:pPr>
                      <a:r>
                        <a:rPr lang="en-US" sz="1600" dirty="0">
                          <a:effectLst/>
                        </a:rPr>
                        <a:t>You are allowed to answer specific questions but are not allowed to expand on topics. </a:t>
                      </a:r>
                      <a:endParaRPr lang="en-GB" sz="1600" dirty="0">
                        <a:effectLst/>
                        <a:latin typeface="Verdana" charset="0"/>
                        <a:ea typeface="Times New Roman" charset="0"/>
                        <a:cs typeface="Times New Roman" charset="0"/>
                      </a:endParaRPr>
                    </a:p>
                  </a:txBody>
                  <a:tcPr marL="68583" marR="68583" marT="0" marB="0"/>
                </a:tc>
                <a:tc>
                  <a:txBody>
                    <a:bodyPr/>
                    <a:lstStyle/>
                    <a:p>
                      <a:pPr>
                        <a:spcAft>
                          <a:spcPts val="0"/>
                        </a:spcAft>
                      </a:pPr>
                      <a:r>
                        <a:rPr lang="en-US" sz="1600" dirty="0">
                          <a:effectLst/>
                        </a:rPr>
                        <a:t>Lawyer rarely interrupts or cuts off or rushes you.</a:t>
                      </a:r>
                      <a:endParaRPr lang="en-GB" sz="1600" dirty="0">
                        <a:effectLst/>
                      </a:endParaRPr>
                    </a:p>
                    <a:p>
                      <a:pPr>
                        <a:spcAft>
                          <a:spcPts val="0"/>
                        </a:spcAft>
                      </a:pPr>
                      <a:r>
                        <a:rPr lang="en-US" sz="1600" dirty="0">
                          <a:effectLst/>
                        </a:rPr>
                        <a:t>The lawyer reacts to your responses appropriately in order to allow you to tell your story.  More interested in notes taken than in eye-contact with you.</a:t>
                      </a:r>
                      <a:endParaRPr lang="en-GB" sz="1600" dirty="0">
                        <a:effectLst/>
                        <a:latin typeface="Verdana" charset="0"/>
                        <a:ea typeface="Times New Roman" charset="0"/>
                        <a:cs typeface="Times New Roman" charset="0"/>
                      </a:endParaRPr>
                    </a:p>
                  </a:txBody>
                  <a:tcPr marL="68583" marR="68583" marT="0" marB="0"/>
                </a:tc>
                <a:tc>
                  <a:txBody>
                    <a:bodyPr/>
                    <a:lstStyle/>
                    <a:p>
                      <a:pPr>
                        <a:spcAft>
                          <a:spcPts val="0"/>
                        </a:spcAft>
                      </a:pPr>
                      <a:r>
                        <a:rPr lang="en-US" sz="1600">
                          <a:effectLst/>
                        </a:rPr>
                        <a:t>The lawyer is clearly listening closely to you.</a:t>
                      </a:r>
                      <a:endParaRPr lang="en-GB" sz="1600">
                        <a:effectLst/>
                      </a:endParaRPr>
                    </a:p>
                    <a:p>
                      <a:pPr>
                        <a:spcAft>
                          <a:spcPts val="0"/>
                        </a:spcAft>
                      </a:pPr>
                      <a:r>
                        <a:rPr lang="en-US" sz="1600">
                          <a:effectLst/>
                        </a:rPr>
                        <a:t>If the lawyer interrupts, it is only to assist you in telling the story more effectively.</a:t>
                      </a:r>
                      <a:endParaRPr lang="en-GB" sz="1600">
                        <a:effectLst/>
                      </a:endParaRPr>
                    </a:p>
                    <a:p>
                      <a:pPr>
                        <a:spcAft>
                          <a:spcPts val="0"/>
                        </a:spcAft>
                      </a:pPr>
                      <a:r>
                        <a:rPr lang="en-US" sz="1600">
                          <a:effectLst/>
                        </a:rPr>
                        <a:t>Lawyer provides opportunities for you to lead the discussion where appropriate.  </a:t>
                      </a:r>
                      <a:endParaRPr lang="en-GB" sz="1600">
                        <a:effectLst/>
                      </a:endParaRPr>
                    </a:p>
                    <a:p>
                      <a:pPr>
                        <a:spcAft>
                          <a:spcPts val="0"/>
                        </a:spcAft>
                      </a:pPr>
                      <a:r>
                        <a:rPr lang="en-US" sz="1600">
                          <a:effectLst/>
                        </a:rPr>
                        <a:t>Good eye contact and non-verbal clues.</a:t>
                      </a:r>
                      <a:endParaRPr lang="en-GB" sz="1600">
                        <a:effectLst/>
                        <a:latin typeface="Verdana" charset="0"/>
                        <a:ea typeface="Times New Roman" charset="0"/>
                        <a:cs typeface="Times New Roman" charset="0"/>
                      </a:endParaRPr>
                    </a:p>
                  </a:txBody>
                  <a:tcPr marL="68583" marR="68583" marT="0" marB="0"/>
                </a:tc>
                <a:tc>
                  <a:txBody>
                    <a:bodyPr/>
                    <a:lstStyle/>
                    <a:p>
                      <a:pPr>
                        <a:spcAft>
                          <a:spcPts val="0"/>
                        </a:spcAft>
                      </a:pPr>
                      <a:r>
                        <a:rPr lang="en-US" sz="1600" dirty="0">
                          <a:effectLst/>
                        </a:rPr>
                        <a:t>The lawyer is an excellent listener and speaks only when it is clearly helpful to your telling your story.  Lawyer uses silence and other non-verbal facilitators to give you an opportunity to expand.  </a:t>
                      </a:r>
                      <a:endParaRPr lang="en-GB" sz="1600" dirty="0">
                        <a:effectLst/>
                      </a:endParaRPr>
                    </a:p>
                    <a:p>
                      <a:pPr>
                        <a:spcAft>
                          <a:spcPts val="0"/>
                        </a:spcAft>
                      </a:pPr>
                      <a:r>
                        <a:rPr lang="en-US" sz="1600" dirty="0">
                          <a:effectLst/>
                        </a:rPr>
                        <a:t>Excellent eye contact and non-verbal cues.</a:t>
                      </a:r>
                      <a:endParaRPr lang="en-GB" sz="1600" dirty="0">
                        <a:effectLst/>
                        <a:latin typeface="Verdana" charset="0"/>
                        <a:ea typeface="Times New Roman" charset="0"/>
                        <a:cs typeface="Times New Roman" charset="0"/>
                      </a:endParaRPr>
                    </a:p>
                  </a:txBody>
                  <a:tcPr marL="68583" marR="68583" marT="0" marB="0"/>
                </a:tc>
                <a:extLst>
                  <a:ext uri="{0D108BD9-81ED-4DB2-BD59-A6C34878D82A}">
                    <a16:rowId xmlns:a16="http://schemas.microsoft.com/office/drawing/2014/main" val="10001"/>
                  </a:ext>
                </a:extLst>
              </a:tr>
            </a:tbl>
          </a:graphicData>
        </a:graphic>
      </p:graphicFrame>
      <p:sp>
        <p:nvSpPr>
          <p:cNvPr id="27670" name="Slide Number Placeholder 3">
            <a:extLst>
              <a:ext uri="{FF2B5EF4-FFF2-40B4-BE49-F238E27FC236}">
                <a16:creationId xmlns:a16="http://schemas.microsoft.com/office/drawing/2014/main" id="{075C3803-F3D9-F77F-8B78-B85E186A44E9}"/>
              </a:ext>
            </a:extLst>
          </p:cNvPr>
          <p:cNvSpPr>
            <a:spLocks noGrp="1"/>
          </p:cNvSpPr>
          <p:nvPr>
            <p:ph type="sldNum" sz="quarter" idx="12"/>
          </p:nvPr>
        </p:nvSpPr>
        <p:spPr bwMode="auto">
          <a:xfrm>
            <a:off x="1990725" y="6400800"/>
            <a:ext cx="1371600" cy="319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fld id="{312DD8AF-8287-0340-9FF1-212D68A5E55A}" type="slidenum">
              <a:rPr lang="en-AU" altLang="en-US" sz="1200">
                <a:ea typeface="ＭＳ Ｐゴシック" panose="020B0600070205080204" pitchFamily="34" charset="-128"/>
                <a:cs typeface="Calibri" panose="020F0502020204030204" pitchFamily="34" charset="0"/>
              </a:rPr>
              <a:pPr>
                <a:spcBef>
                  <a:spcPct val="0"/>
                </a:spcBef>
                <a:buFontTx/>
                <a:buNone/>
              </a:pPr>
              <a:t>13</a:t>
            </a:fld>
            <a:endParaRPr lang="en-AU" altLang="en-US" sz="120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1573993946"/>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D0EFEE6B-9951-1A4F-9BCC-78325621DE22}"/>
              </a:ext>
            </a:extLst>
          </p:cNvPr>
          <p:cNvSpPr>
            <a:spLocks noGrp="1"/>
          </p:cNvSpPr>
          <p:nvPr>
            <p:ph type="title"/>
          </p:nvPr>
        </p:nvSpPr>
        <p:spPr/>
        <p:txBody>
          <a:bodyPr/>
          <a:lstStyle/>
          <a:p>
            <a:pPr>
              <a:defRPr/>
            </a:pPr>
            <a:endParaRPr lang="en-US" altLang="en-US" dirty="0">
              <a:ea typeface="ＭＳ Ｐゴシック" charset="-128"/>
            </a:endParaRPr>
          </a:p>
        </p:txBody>
      </p:sp>
      <p:graphicFrame>
        <p:nvGraphicFramePr>
          <p:cNvPr id="5" name="Content Placeholder 4">
            <a:extLst>
              <a:ext uri="{FF2B5EF4-FFF2-40B4-BE49-F238E27FC236}">
                <a16:creationId xmlns:a16="http://schemas.microsoft.com/office/drawing/2014/main" id="{885AF220-FF2F-9B45-9B48-C4B173BD8E41}"/>
              </a:ext>
            </a:extLst>
          </p:cNvPr>
          <p:cNvGraphicFramePr>
            <a:graphicFrameLocks noGrp="1"/>
          </p:cNvGraphicFramePr>
          <p:nvPr>
            <p:ph idx="1"/>
          </p:nvPr>
        </p:nvGraphicFramePr>
        <p:xfrm>
          <a:off x="2111375" y="1597025"/>
          <a:ext cx="8075614" cy="5120658"/>
        </p:xfrm>
        <a:graphic>
          <a:graphicData uri="http://schemas.openxmlformats.org/drawingml/2006/table">
            <a:tbl>
              <a:tblPr>
                <a:tableStyleId>{5C22544A-7EE6-4342-B048-85BDC9FD1C3A}</a:tableStyleId>
              </a:tblPr>
              <a:tblGrid>
                <a:gridCol w="1615670">
                  <a:extLst>
                    <a:ext uri="{9D8B030D-6E8A-4147-A177-3AD203B41FA5}">
                      <a16:colId xmlns:a16="http://schemas.microsoft.com/office/drawing/2014/main" val="20000"/>
                    </a:ext>
                  </a:extLst>
                </a:gridCol>
                <a:gridCol w="1615670">
                  <a:extLst>
                    <a:ext uri="{9D8B030D-6E8A-4147-A177-3AD203B41FA5}">
                      <a16:colId xmlns:a16="http://schemas.microsoft.com/office/drawing/2014/main" val="20001"/>
                    </a:ext>
                  </a:extLst>
                </a:gridCol>
                <a:gridCol w="1614758">
                  <a:extLst>
                    <a:ext uri="{9D8B030D-6E8A-4147-A177-3AD203B41FA5}">
                      <a16:colId xmlns:a16="http://schemas.microsoft.com/office/drawing/2014/main" val="20002"/>
                    </a:ext>
                  </a:extLst>
                </a:gridCol>
                <a:gridCol w="1614758">
                  <a:extLst>
                    <a:ext uri="{9D8B030D-6E8A-4147-A177-3AD203B41FA5}">
                      <a16:colId xmlns:a16="http://schemas.microsoft.com/office/drawing/2014/main" val="20003"/>
                    </a:ext>
                  </a:extLst>
                </a:gridCol>
                <a:gridCol w="1614758">
                  <a:extLst>
                    <a:ext uri="{9D8B030D-6E8A-4147-A177-3AD203B41FA5}">
                      <a16:colId xmlns:a16="http://schemas.microsoft.com/office/drawing/2014/main" val="20004"/>
                    </a:ext>
                  </a:extLst>
                </a:gridCol>
              </a:tblGrid>
              <a:tr h="243858">
                <a:tc>
                  <a:txBody>
                    <a:bodyPr/>
                    <a:lstStyle/>
                    <a:p>
                      <a:pPr algn="ctr">
                        <a:spcAft>
                          <a:spcPts val="0"/>
                        </a:spcAft>
                      </a:pPr>
                      <a:r>
                        <a:rPr lang="en-US" sz="1600">
                          <a:effectLst/>
                        </a:rPr>
                        <a:t>1</a:t>
                      </a:r>
                      <a:endParaRPr lang="en-GB" sz="1600">
                        <a:effectLst/>
                        <a:latin typeface="Verdana" charset="0"/>
                        <a:ea typeface="Times New Roman" charset="0"/>
                        <a:cs typeface="Times New Roman" charset="0"/>
                      </a:endParaRPr>
                    </a:p>
                  </a:txBody>
                  <a:tcPr marL="68583" marR="68583" marT="0" marB="0"/>
                </a:tc>
                <a:tc>
                  <a:txBody>
                    <a:bodyPr/>
                    <a:lstStyle/>
                    <a:p>
                      <a:pPr algn="ctr">
                        <a:spcAft>
                          <a:spcPts val="0"/>
                        </a:spcAft>
                      </a:pPr>
                      <a:r>
                        <a:rPr lang="en-US" sz="1600">
                          <a:effectLst/>
                        </a:rPr>
                        <a:t>2</a:t>
                      </a:r>
                      <a:endParaRPr lang="en-GB" sz="1600">
                        <a:effectLst/>
                        <a:latin typeface="Verdana" charset="0"/>
                        <a:ea typeface="Times New Roman" charset="0"/>
                        <a:cs typeface="Times New Roman" charset="0"/>
                      </a:endParaRPr>
                    </a:p>
                  </a:txBody>
                  <a:tcPr marL="68583" marR="68583" marT="0" marB="0"/>
                </a:tc>
                <a:tc>
                  <a:txBody>
                    <a:bodyPr/>
                    <a:lstStyle/>
                    <a:p>
                      <a:pPr algn="ctr">
                        <a:spcAft>
                          <a:spcPts val="0"/>
                        </a:spcAft>
                      </a:pPr>
                      <a:r>
                        <a:rPr lang="en-US" sz="1600">
                          <a:effectLst/>
                        </a:rPr>
                        <a:t>3</a:t>
                      </a:r>
                      <a:endParaRPr lang="en-GB" sz="1600">
                        <a:effectLst/>
                        <a:latin typeface="Verdana" charset="0"/>
                        <a:ea typeface="Times New Roman" charset="0"/>
                        <a:cs typeface="Times New Roman" charset="0"/>
                      </a:endParaRPr>
                    </a:p>
                  </a:txBody>
                  <a:tcPr marL="68583" marR="68583" marT="0" marB="0"/>
                </a:tc>
                <a:tc>
                  <a:txBody>
                    <a:bodyPr/>
                    <a:lstStyle/>
                    <a:p>
                      <a:pPr algn="ctr">
                        <a:spcAft>
                          <a:spcPts val="0"/>
                        </a:spcAft>
                      </a:pPr>
                      <a:r>
                        <a:rPr lang="en-US" sz="1600">
                          <a:effectLst/>
                        </a:rPr>
                        <a:t>4 </a:t>
                      </a:r>
                      <a:endParaRPr lang="en-GB" sz="1600">
                        <a:effectLst/>
                        <a:latin typeface="Verdana" charset="0"/>
                        <a:ea typeface="Times New Roman" charset="0"/>
                        <a:cs typeface="Times New Roman" charset="0"/>
                      </a:endParaRPr>
                    </a:p>
                  </a:txBody>
                  <a:tcPr marL="68583" marR="68583" marT="0" marB="0"/>
                </a:tc>
                <a:tc>
                  <a:txBody>
                    <a:bodyPr/>
                    <a:lstStyle/>
                    <a:p>
                      <a:pPr algn="ctr">
                        <a:spcAft>
                          <a:spcPts val="0"/>
                        </a:spcAft>
                      </a:pPr>
                      <a:r>
                        <a:rPr lang="en-US" sz="1600">
                          <a:effectLst/>
                        </a:rPr>
                        <a:t>5</a:t>
                      </a:r>
                      <a:endParaRPr lang="en-GB" sz="1600">
                        <a:effectLst/>
                        <a:latin typeface="Verdana" charset="0"/>
                        <a:ea typeface="Times New Roman" charset="0"/>
                        <a:cs typeface="Times New Roman" charset="0"/>
                      </a:endParaRPr>
                    </a:p>
                  </a:txBody>
                  <a:tcPr marL="68583" marR="68583" marT="0" marB="0"/>
                </a:tc>
                <a:extLst>
                  <a:ext uri="{0D108BD9-81ED-4DB2-BD59-A6C34878D82A}">
                    <a16:rowId xmlns:a16="http://schemas.microsoft.com/office/drawing/2014/main" val="10000"/>
                  </a:ext>
                </a:extLst>
              </a:tr>
              <a:tr h="4145580">
                <a:tc>
                  <a:txBody>
                    <a:bodyPr/>
                    <a:lstStyle/>
                    <a:p>
                      <a:pPr>
                        <a:spcAft>
                          <a:spcPts val="0"/>
                        </a:spcAft>
                      </a:pPr>
                      <a:r>
                        <a:rPr lang="en-US" sz="1600" dirty="0">
                          <a:effectLst/>
                        </a:rPr>
                        <a:t>Lawyer </a:t>
                      </a:r>
                      <a:r>
                        <a:rPr lang="en-US" sz="1600" b="1" dirty="0">
                          <a:solidFill>
                            <a:srgbClr val="C00000"/>
                          </a:solidFill>
                          <a:effectLst/>
                        </a:rPr>
                        <a:t>prevents you</a:t>
                      </a:r>
                      <a:r>
                        <a:rPr lang="en-US" sz="1600" dirty="0">
                          <a:effectLst/>
                        </a:rPr>
                        <a:t> from talking by</a:t>
                      </a:r>
                      <a:r>
                        <a:rPr lang="en-GB" sz="1600" dirty="0">
                          <a:effectLst/>
                        </a:rPr>
                        <a:t> interrupting</a:t>
                      </a:r>
                      <a:r>
                        <a:rPr lang="en-US" sz="1600" dirty="0">
                          <a:effectLst/>
                        </a:rPr>
                        <a:t>, cutting off, talking over, rushing you.  </a:t>
                      </a:r>
                      <a:endParaRPr lang="en-GB" sz="1600" dirty="0">
                        <a:effectLst/>
                      </a:endParaRPr>
                    </a:p>
                    <a:p>
                      <a:pPr>
                        <a:spcAft>
                          <a:spcPts val="0"/>
                        </a:spcAft>
                      </a:pPr>
                      <a:r>
                        <a:rPr lang="en-US" sz="1600" b="1" dirty="0">
                          <a:solidFill>
                            <a:srgbClr val="00B050"/>
                          </a:solidFill>
                          <a:effectLst/>
                        </a:rPr>
                        <a:t>Takes over the conversation prematurely </a:t>
                      </a:r>
                      <a:r>
                        <a:rPr lang="en-US" sz="1600" dirty="0">
                          <a:effectLst/>
                        </a:rPr>
                        <a:t>as if the lawyer already knows all the answers.</a:t>
                      </a:r>
                      <a:endParaRPr lang="en-GB" sz="1600" dirty="0">
                        <a:effectLst/>
                        <a:latin typeface="Verdana" charset="0"/>
                        <a:ea typeface="Times New Roman" charset="0"/>
                        <a:cs typeface="Times New Roman" charset="0"/>
                      </a:endParaRPr>
                    </a:p>
                  </a:txBody>
                  <a:tcPr marL="68583" marR="68583" marT="0" marB="0"/>
                </a:tc>
                <a:tc>
                  <a:txBody>
                    <a:bodyPr/>
                    <a:lstStyle/>
                    <a:p>
                      <a:pPr>
                        <a:spcAft>
                          <a:spcPts val="0"/>
                        </a:spcAft>
                      </a:pPr>
                      <a:r>
                        <a:rPr lang="en-US" sz="1600" dirty="0">
                          <a:effectLst/>
                        </a:rPr>
                        <a:t>Lawyer </a:t>
                      </a:r>
                      <a:r>
                        <a:rPr lang="en-US" sz="1600" b="1" dirty="0">
                          <a:solidFill>
                            <a:srgbClr val="C00000"/>
                          </a:solidFill>
                          <a:effectLst/>
                        </a:rPr>
                        <a:t>limits your opportunity </a:t>
                      </a:r>
                      <a:r>
                        <a:rPr lang="en-US" sz="1600" dirty="0">
                          <a:effectLst/>
                        </a:rPr>
                        <a:t>to talk by interrupting, cutting you off, etc.  </a:t>
                      </a:r>
                      <a:endParaRPr lang="en-GB" sz="1600" dirty="0">
                        <a:effectLst/>
                      </a:endParaRPr>
                    </a:p>
                    <a:p>
                      <a:pPr>
                        <a:spcAft>
                          <a:spcPts val="0"/>
                        </a:spcAft>
                      </a:pPr>
                      <a:r>
                        <a:rPr lang="en-US" sz="1600" b="1" dirty="0">
                          <a:solidFill>
                            <a:srgbClr val="00B050"/>
                          </a:solidFill>
                          <a:effectLst/>
                        </a:rPr>
                        <a:t>You are allowed to answer specific questions </a:t>
                      </a:r>
                      <a:r>
                        <a:rPr lang="en-US" sz="1600" dirty="0">
                          <a:effectLst/>
                        </a:rPr>
                        <a:t>but are not allowed to expand on topics. </a:t>
                      </a:r>
                      <a:endParaRPr lang="en-GB" sz="1600" dirty="0">
                        <a:effectLst/>
                        <a:latin typeface="Verdana" charset="0"/>
                        <a:ea typeface="Times New Roman" charset="0"/>
                        <a:cs typeface="Times New Roman" charset="0"/>
                      </a:endParaRPr>
                    </a:p>
                  </a:txBody>
                  <a:tcPr marL="68583" marR="68583" marT="0" marB="0"/>
                </a:tc>
                <a:tc>
                  <a:txBody>
                    <a:bodyPr/>
                    <a:lstStyle/>
                    <a:p>
                      <a:pPr>
                        <a:spcAft>
                          <a:spcPts val="0"/>
                        </a:spcAft>
                      </a:pPr>
                      <a:r>
                        <a:rPr lang="en-US" sz="1600" dirty="0">
                          <a:effectLst/>
                        </a:rPr>
                        <a:t>Lawyer </a:t>
                      </a:r>
                      <a:r>
                        <a:rPr lang="en-US" sz="1600" b="1" dirty="0">
                          <a:solidFill>
                            <a:srgbClr val="C00000"/>
                          </a:solidFill>
                          <a:effectLst/>
                        </a:rPr>
                        <a:t>rarely interrupts </a:t>
                      </a:r>
                      <a:r>
                        <a:rPr lang="en-US" sz="1600" dirty="0">
                          <a:effectLst/>
                        </a:rPr>
                        <a:t>or cuts off or rushes you.</a:t>
                      </a:r>
                      <a:endParaRPr lang="en-GB" sz="1600" dirty="0">
                        <a:effectLst/>
                      </a:endParaRPr>
                    </a:p>
                    <a:p>
                      <a:pPr>
                        <a:spcAft>
                          <a:spcPts val="0"/>
                        </a:spcAft>
                      </a:pPr>
                      <a:r>
                        <a:rPr lang="en-US" sz="1600" dirty="0">
                          <a:effectLst/>
                        </a:rPr>
                        <a:t>The lawyer </a:t>
                      </a:r>
                      <a:r>
                        <a:rPr lang="en-US" sz="1600" b="1" dirty="0">
                          <a:solidFill>
                            <a:srgbClr val="00B050"/>
                          </a:solidFill>
                          <a:effectLst/>
                        </a:rPr>
                        <a:t>reacts to your responses appropriately in order to allow you to tell your story.  </a:t>
                      </a:r>
                      <a:r>
                        <a:rPr lang="en-US" sz="1600" dirty="0">
                          <a:effectLst/>
                        </a:rPr>
                        <a:t>More interested in notes taken than in eye-contact with you.</a:t>
                      </a:r>
                      <a:endParaRPr lang="en-GB" sz="1600" dirty="0">
                        <a:effectLst/>
                        <a:latin typeface="Verdana" charset="0"/>
                        <a:ea typeface="Times New Roman" charset="0"/>
                        <a:cs typeface="Times New Roman" charset="0"/>
                      </a:endParaRPr>
                    </a:p>
                  </a:txBody>
                  <a:tcPr marL="68583" marR="68583" marT="0" marB="0"/>
                </a:tc>
                <a:tc>
                  <a:txBody>
                    <a:bodyPr/>
                    <a:lstStyle/>
                    <a:p>
                      <a:pPr>
                        <a:spcAft>
                          <a:spcPts val="0"/>
                        </a:spcAft>
                      </a:pPr>
                      <a:r>
                        <a:rPr lang="en-US" sz="1600" dirty="0">
                          <a:effectLst/>
                        </a:rPr>
                        <a:t>The lawyer </a:t>
                      </a:r>
                      <a:r>
                        <a:rPr lang="en-US" sz="1600" b="1" dirty="0">
                          <a:solidFill>
                            <a:srgbClr val="C00000"/>
                          </a:solidFill>
                          <a:effectLst/>
                        </a:rPr>
                        <a:t>is clearly listening closely</a:t>
                      </a:r>
                      <a:r>
                        <a:rPr lang="en-US" sz="1600" dirty="0">
                          <a:effectLst/>
                        </a:rPr>
                        <a:t> to you.</a:t>
                      </a:r>
                      <a:endParaRPr lang="en-GB" sz="1600" dirty="0">
                        <a:effectLst/>
                      </a:endParaRPr>
                    </a:p>
                    <a:p>
                      <a:pPr>
                        <a:spcAft>
                          <a:spcPts val="0"/>
                        </a:spcAft>
                      </a:pPr>
                      <a:r>
                        <a:rPr lang="en-US" sz="1600" dirty="0">
                          <a:effectLst/>
                        </a:rPr>
                        <a:t>If the lawyer interrupts, it is only to assist you in telling the story more effectively.</a:t>
                      </a:r>
                      <a:endParaRPr lang="en-GB" sz="1600" dirty="0">
                        <a:effectLst/>
                      </a:endParaRPr>
                    </a:p>
                    <a:p>
                      <a:pPr>
                        <a:spcAft>
                          <a:spcPts val="0"/>
                        </a:spcAft>
                      </a:pPr>
                      <a:r>
                        <a:rPr lang="en-US" sz="1600" b="1" dirty="0">
                          <a:solidFill>
                            <a:srgbClr val="00B050"/>
                          </a:solidFill>
                          <a:effectLst/>
                        </a:rPr>
                        <a:t>Lawyer provides opportunities for you to lead the discussion where appropriate.  </a:t>
                      </a:r>
                      <a:endParaRPr lang="en-GB" sz="1600" b="1" dirty="0">
                        <a:solidFill>
                          <a:srgbClr val="00B050"/>
                        </a:solidFill>
                        <a:effectLst/>
                      </a:endParaRPr>
                    </a:p>
                    <a:p>
                      <a:pPr>
                        <a:spcAft>
                          <a:spcPts val="0"/>
                        </a:spcAft>
                      </a:pPr>
                      <a:r>
                        <a:rPr lang="en-US" sz="1600" dirty="0">
                          <a:effectLst/>
                        </a:rPr>
                        <a:t>Good eye contact and non-verbal clues.</a:t>
                      </a:r>
                      <a:endParaRPr lang="en-GB" sz="1600" dirty="0">
                        <a:effectLst/>
                        <a:latin typeface="Verdana" charset="0"/>
                        <a:ea typeface="Times New Roman" charset="0"/>
                        <a:cs typeface="Times New Roman" charset="0"/>
                      </a:endParaRPr>
                    </a:p>
                  </a:txBody>
                  <a:tcPr marL="68583" marR="68583" marT="0" marB="0"/>
                </a:tc>
                <a:tc>
                  <a:txBody>
                    <a:bodyPr/>
                    <a:lstStyle/>
                    <a:p>
                      <a:pPr>
                        <a:spcAft>
                          <a:spcPts val="0"/>
                        </a:spcAft>
                      </a:pPr>
                      <a:r>
                        <a:rPr lang="en-US" sz="1600" dirty="0">
                          <a:effectLst/>
                        </a:rPr>
                        <a:t>The lawyer is </a:t>
                      </a:r>
                      <a:r>
                        <a:rPr lang="en-US" sz="1600" b="1" dirty="0">
                          <a:solidFill>
                            <a:srgbClr val="C00000"/>
                          </a:solidFill>
                          <a:effectLst/>
                        </a:rPr>
                        <a:t>an excellent listener </a:t>
                      </a:r>
                      <a:r>
                        <a:rPr lang="en-US" sz="1600" dirty="0">
                          <a:effectLst/>
                        </a:rPr>
                        <a:t>and speaks only when it is clearly helpful to your telling your story.  </a:t>
                      </a:r>
                      <a:r>
                        <a:rPr lang="en-US" sz="1600" b="1" dirty="0">
                          <a:solidFill>
                            <a:srgbClr val="00B050"/>
                          </a:solidFill>
                          <a:effectLst/>
                        </a:rPr>
                        <a:t>Lawyer uses silence and other non-verbal facilitators to give you an opportunity to expand.  </a:t>
                      </a:r>
                      <a:endParaRPr lang="en-GB" sz="1600" b="1" dirty="0">
                        <a:solidFill>
                          <a:srgbClr val="00B050"/>
                        </a:solidFill>
                        <a:effectLst/>
                      </a:endParaRPr>
                    </a:p>
                    <a:p>
                      <a:pPr>
                        <a:spcAft>
                          <a:spcPts val="0"/>
                        </a:spcAft>
                      </a:pPr>
                      <a:r>
                        <a:rPr lang="en-US" sz="1600" dirty="0">
                          <a:effectLst/>
                        </a:rPr>
                        <a:t>Excellent eye contact and non-verbal cues.</a:t>
                      </a:r>
                      <a:endParaRPr lang="en-GB" sz="1600" dirty="0">
                        <a:effectLst/>
                        <a:latin typeface="Verdana" charset="0"/>
                        <a:ea typeface="Times New Roman" charset="0"/>
                        <a:cs typeface="Times New Roman" charset="0"/>
                      </a:endParaRPr>
                    </a:p>
                  </a:txBody>
                  <a:tcPr marL="68583" marR="68583" marT="0" marB="0"/>
                </a:tc>
                <a:extLst>
                  <a:ext uri="{0D108BD9-81ED-4DB2-BD59-A6C34878D82A}">
                    <a16:rowId xmlns:a16="http://schemas.microsoft.com/office/drawing/2014/main" val="10001"/>
                  </a:ext>
                </a:extLst>
              </a:tr>
            </a:tbl>
          </a:graphicData>
        </a:graphic>
      </p:graphicFrame>
      <p:sp>
        <p:nvSpPr>
          <p:cNvPr id="28694" name="Slide Number Placeholder 3">
            <a:extLst>
              <a:ext uri="{FF2B5EF4-FFF2-40B4-BE49-F238E27FC236}">
                <a16:creationId xmlns:a16="http://schemas.microsoft.com/office/drawing/2014/main" id="{7868BCCB-6AD5-FD53-2894-95E8AD1B06CC}"/>
              </a:ext>
            </a:extLst>
          </p:cNvPr>
          <p:cNvSpPr>
            <a:spLocks noGrp="1"/>
          </p:cNvSpPr>
          <p:nvPr>
            <p:ph type="sldNum" sz="quarter" idx="12"/>
          </p:nvPr>
        </p:nvSpPr>
        <p:spPr bwMode="auto">
          <a:xfrm>
            <a:off x="1990725" y="6400800"/>
            <a:ext cx="1371600" cy="319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fld id="{8309C1EB-08EC-1E40-BB09-AE1E25A52E3E}" type="slidenum">
              <a:rPr lang="en-AU" altLang="en-US" sz="1200">
                <a:ea typeface="ＭＳ Ｐゴシック" panose="020B0600070205080204" pitchFamily="34" charset="-128"/>
                <a:cs typeface="Calibri" panose="020F0502020204030204" pitchFamily="34" charset="0"/>
              </a:rPr>
              <a:pPr>
                <a:spcBef>
                  <a:spcPct val="0"/>
                </a:spcBef>
                <a:buFontTx/>
                <a:buNone/>
              </a:pPr>
              <a:t>14</a:t>
            </a:fld>
            <a:endParaRPr lang="en-AU" altLang="en-US" sz="120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633828158"/>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D0EFEE6B-9951-1A4F-9BCC-78325621DE22}"/>
              </a:ext>
            </a:extLst>
          </p:cNvPr>
          <p:cNvSpPr>
            <a:spLocks noGrp="1"/>
          </p:cNvSpPr>
          <p:nvPr>
            <p:ph type="title"/>
          </p:nvPr>
        </p:nvSpPr>
        <p:spPr/>
        <p:txBody>
          <a:bodyPr/>
          <a:lstStyle/>
          <a:p>
            <a:pPr>
              <a:defRPr/>
            </a:pPr>
            <a:endParaRPr lang="en-US" altLang="en-US" dirty="0">
              <a:ea typeface="ＭＳ Ｐゴシック" charset="-128"/>
            </a:endParaRPr>
          </a:p>
        </p:txBody>
      </p:sp>
      <p:graphicFrame>
        <p:nvGraphicFramePr>
          <p:cNvPr id="5" name="Content Placeholder 4">
            <a:extLst>
              <a:ext uri="{FF2B5EF4-FFF2-40B4-BE49-F238E27FC236}">
                <a16:creationId xmlns:a16="http://schemas.microsoft.com/office/drawing/2014/main" id="{885AF220-FF2F-9B45-9B48-C4B173BD8E41}"/>
              </a:ext>
            </a:extLst>
          </p:cNvPr>
          <p:cNvGraphicFramePr>
            <a:graphicFrameLocks noGrp="1"/>
          </p:cNvGraphicFramePr>
          <p:nvPr>
            <p:ph idx="1"/>
          </p:nvPr>
        </p:nvGraphicFramePr>
        <p:xfrm>
          <a:off x="2111375" y="1597025"/>
          <a:ext cx="8075614" cy="5120658"/>
        </p:xfrm>
        <a:graphic>
          <a:graphicData uri="http://schemas.openxmlformats.org/drawingml/2006/table">
            <a:tbl>
              <a:tblPr>
                <a:tableStyleId>{5C22544A-7EE6-4342-B048-85BDC9FD1C3A}</a:tableStyleId>
              </a:tblPr>
              <a:tblGrid>
                <a:gridCol w="1615670">
                  <a:extLst>
                    <a:ext uri="{9D8B030D-6E8A-4147-A177-3AD203B41FA5}">
                      <a16:colId xmlns:a16="http://schemas.microsoft.com/office/drawing/2014/main" val="20000"/>
                    </a:ext>
                  </a:extLst>
                </a:gridCol>
                <a:gridCol w="1615670">
                  <a:extLst>
                    <a:ext uri="{9D8B030D-6E8A-4147-A177-3AD203B41FA5}">
                      <a16:colId xmlns:a16="http://schemas.microsoft.com/office/drawing/2014/main" val="20001"/>
                    </a:ext>
                  </a:extLst>
                </a:gridCol>
                <a:gridCol w="1614758">
                  <a:extLst>
                    <a:ext uri="{9D8B030D-6E8A-4147-A177-3AD203B41FA5}">
                      <a16:colId xmlns:a16="http://schemas.microsoft.com/office/drawing/2014/main" val="20002"/>
                    </a:ext>
                  </a:extLst>
                </a:gridCol>
                <a:gridCol w="1614758">
                  <a:extLst>
                    <a:ext uri="{9D8B030D-6E8A-4147-A177-3AD203B41FA5}">
                      <a16:colId xmlns:a16="http://schemas.microsoft.com/office/drawing/2014/main" val="20003"/>
                    </a:ext>
                  </a:extLst>
                </a:gridCol>
                <a:gridCol w="1614758">
                  <a:extLst>
                    <a:ext uri="{9D8B030D-6E8A-4147-A177-3AD203B41FA5}">
                      <a16:colId xmlns:a16="http://schemas.microsoft.com/office/drawing/2014/main" val="20004"/>
                    </a:ext>
                  </a:extLst>
                </a:gridCol>
              </a:tblGrid>
              <a:tr h="243858">
                <a:tc>
                  <a:txBody>
                    <a:bodyPr/>
                    <a:lstStyle/>
                    <a:p>
                      <a:pPr algn="ctr">
                        <a:spcAft>
                          <a:spcPts val="0"/>
                        </a:spcAft>
                      </a:pPr>
                      <a:r>
                        <a:rPr lang="en-US" sz="1600">
                          <a:effectLst/>
                        </a:rPr>
                        <a:t>1</a:t>
                      </a:r>
                      <a:endParaRPr lang="en-GB" sz="1600">
                        <a:effectLst/>
                        <a:latin typeface="Verdana" charset="0"/>
                        <a:ea typeface="Times New Roman" charset="0"/>
                        <a:cs typeface="Times New Roman" charset="0"/>
                      </a:endParaRPr>
                    </a:p>
                  </a:txBody>
                  <a:tcPr marL="68583" marR="68583" marT="0" marB="0"/>
                </a:tc>
                <a:tc>
                  <a:txBody>
                    <a:bodyPr/>
                    <a:lstStyle/>
                    <a:p>
                      <a:pPr algn="ctr">
                        <a:spcAft>
                          <a:spcPts val="0"/>
                        </a:spcAft>
                      </a:pPr>
                      <a:r>
                        <a:rPr lang="en-US" sz="1600">
                          <a:effectLst/>
                        </a:rPr>
                        <a:t>2</a:t>
                      </a:r>
                      <a:endParaRPr lang="en-GB" sz="1600">
                        <a:effectLst/>
                        <a:latin typeface="Verdana" charset="0"/>
                        <a:ea typeface="Times New Roman" charset="0"/>
                        <a:cs typeface="Times New Roman" charset="0"/>
                      </a:endParaRPr>
                    </a:p>
                  </a:txBody>
                  <a:tcPr marL="68583" marR="68583" marT="0" marB="0"/>
                </a:tc>
                <a:tc>
                  <a:txBody>
                    <a:bodyPr/>
                    <a:lstStyle/>
                    <a:p>
                      <a:pPr algn="ctr">
                        <a:spcAft>
                          <a:spcPts val="0"/>
                        </a:spcAft>
                      </a:pPr>
                      <a:r>
                        <a:rPr lang="en-US" sz="1600">
                          <a:effectLst/>
                        </a:rPr>
                        <a:t>3</a:t>
                      </a:r>
                      <a:endParaRPr lang="en-GB" sz="1600">
                        <a:effectLst/>
                        <a:latin typeface="Verdana" charset="0"/>
                        <a:ea typeface="Times New Roman" charset="0"/>
                        <a:cs typeface="Times New Roman" charset="0"/>
                      </a:endParaRPr>
                    </a:p>
                  </a:txBody>
                  <a:tcPr marL="68583" marR="68583" marT="0" marB="0"/>
                </a:tc>
                <a:tc>
                  <a:txBody>
                    <a:bodyPr/>
                    <a:lstStyle/>
                    <a:p>
                      <a:pPr algn="ctr">
                        <a:spcAft>
                          <a:spcPts val="0"/>
                        </a:spcAft>
                      </a:pPr>
                      <a:r>
                        <a:rPr lang="en-US" sz="1600">
                          <a:effectLst/>
                        </a:rPr>
                        <a:t>4 </a:t>
                      </a:r>
                      <a:endParaRPr lang="en-GB" sz="1600">
                        <a:effectLst/>
                        <a:latin typeface="Verdana" charset="0"/>
                        <a:ea typeface="Times New Roman" charset="0"/>
                        <a:cs typeface="Times New Roman" charset="0"/>
                      </a:endParaRPr>
                    </a:p>
                  </a:txBody>
                  <a:tcPr marL="68583" marR="68583" marT="0" marB="0"/>
                </a:tc>
                <a:tc>
                  <a:txBody>
                    <a:bodyPr/>
                    <a:lstStyle/>
                    <a:p>
                      <a:pPr algn="ctr">
                        <a:spcAft>
                          <a:spcPts val="0"/>
                        </a:spcAft>
                      </a:pPr>
                      <a:r>
                        <a:rPr lang="en-US" sz="1600">
                          <a:effectLst/>
                        </a:rPr>
                        <a:t>5</a:t>
                      </a:r>
                      <a:endParaRPr lang="en-GB" sz="1600">
                        <a:effectLst/>
                        <a:latin typeface="Verdana" charset="0"/>
                        <a:ea typeface="Times New Roman" charset="0"/>
                        <a:cs typeface="Times New Roman" charset="0"/>
                      </a:endParaRPr>
                    </a:p>
                  </a:txBody>
                  <a:tcPr marL="68583" marR="68583" marT="0" marB="0"/>
                </a:tc>
                <a:extLst>
                  <a:ext uri="{0D108BD9-81ED-4DB2-BD59-A6C34878D82A}">
                    <a16:rowId xmlns:a16="http://schemas.microsoft.com/office/drawing/2014/main" val="10000"/>
                  </a:ext>
                </a:extLst>
              </a:tr>
              <a:tr h="4145580">
                <a:tc>
                  <a:txBody>
                    <a:bodyPr/>
                    <a:lstStyle/>
                    <a:p>
                      <a:pPr>
                        <a:spcAft>
                          <a:spcPts val="0"/>
                        </a:spcAft>
                      </a:pPr>
                      <a:r>
                        <a:rPr lang="en-US" sz="1600" dirty="0">
                          <a:effectLst/>
                        </a:rPr>
                        <a:t>Lawyer </a:t>
                      </a:r>
                      <a:r>
                        <a:rPr lang="en-US" sz="1600" b="1" dirty="0">
                          <a:solidFill>
                            <a:srgbClr val="C00000"/>
                          </a:solidFill>
                          <a:effectLst/>
                        </a:rPr>
                        <a:t>prevents you</a:t>
                      </a:r>
                      <a:r>
                        <a:rPr lang="en-US" sz="1600" dirty="0">
                          <a:effectLst/>
                        </a:rPr>
                        <a:t> from talking by</a:t>
                      </a:r>
                      <a:r>
                        <a:rPr lang="en-GB" sz="1600" dirty="0">
                          <a:effectLst/>
                        </a:rPr>
                        <a:t> interrupting</a:t>
                      </a:r>
                      <a:r>
                        <a:rPr lang="en-US" sz="1600" dirty="0">
                          <a:effectLst/>
                        </a:rPr>
                        <a:t>, cutting off, talking over, rushing you.  </a:t>
                      </a:r>
                      <a:endParaRPr lang="en-GB" sz="1600" dirty="0">
                        <a:effectLst/>
                      </a:endParaRPr>
                    </a:p>
                    <a:p>
                      <a:pPr>
                        <a:spcAft>
                          <a:spcPts val="0"/>
                        </a:spcAft>
                      </a:pPr>
                      <a:r>
                        <a:rPr lang="en-US" sz="1600" b="1" dirty="0">
                          <a:solidFill>
                            <a:srgbClr val="00B050"/>
                          </a:solidFill>
                          <a:effectLst/>
                        </a:rPr>
                        <a:t>Takes over the conversation prematurely </a:t>
                      </a:r>
                      <a:r>
                        <a:rPr lang="en-US" sz="1600" dirty="0">
                          <a:effectLst/>
                        </a:rPr>
                        <a:t>as if the lawyer already knows all the answers.</a:t>
                      </a:r>
                      <a:endParaRPr lang="en-GB" sz="1600" dirty="0">
                        <a:effectLst/>
                        <a:latin typeface="Verdana" charset="0"/>
                        <a:ea typeface="Times New Roman" charset="0"/>
                        <a:cs typeface="Times New Roman" charset="0"/>
                      </a:endParaRPr>
                    </a:p>
                  </a:txBody>
                  <a:tcPr marL="68583" marR="68583" marT="0" marB="0"/>
                </a:tc>
                <a:tc>
                  <a:txBody>
                    <a:bodyPr/>
                    <a:lstStyle/>
                    <a:p>
                      <a:pPr>
                        <a:spcAft>
                          <a:spcPts val="0"/>
                        </a:spcAft>
                      </a:pPr>
                      <a:r>
                        <a:rPr lang="en-US" sz="1600" dirty="0">
                          <a:effectLst/>
                        </a:rPr>
                        <a:t>Lawyer </a:t>
                      </a:r>
                      <a:r>
                        <a:rPr lang="en-US" sz="1600" b="1" dirty="0">
                          <a:solidFill>
                            <a:srgbClr val="C00000"/>
                          </a:solidFill>
                          <a:effectLst/>
                        </a:rPr>
                        <a:t>limits your opportunity </a:t>
                      </a:r>
                      <a:r>
                        <a:rPr lang="en-US" sz="1600" dirty="0">
                          <a:effectLst/>
                        </a:rPr>
                        <a:t>to talk by interrupting, cutting you off, etc.  </a:t>
                      </a:r>
                      <a:endParaRPr lang="en-GB" sz="1600" dirty="0">
                        <a:effectLst/>
                      </a:endParaRPr>
                    </a:p>
                    <a:p>
                      <a:pPr>
                        <a:spcAft>
                          <a:spcPts val="0"/>
                        </a:spcAft>
                      </a:pPr>
                      <a:r>
                        <a:rPr lang="en-US" sz="1600" b="1" dirty="0">
                          <a:solidFill>
                            <a:srgbClr val="00B050"/>
                          </a:solidFill>
                          <a:effectLst/>
                        </a:rPr>
                        <a:t>You are allowed to answer specific questions </a:t>
                      </a:r>
                      <a:r>
                        <a:rPr lang="en-US" sz="1600" dirty="0">
                          <a:effectLst/>
                        </a:rPr>
                        <a:t>but are not allowed to expand on topics. </a:t>
                      </a:r>
                      <a:endParaRPr lang="en-GB" sz="1600" dirty="0">
                        <a:effectLst/>
                        <a:latin typeface="Verdana" charset="0"/>
                        <a:ea typeface="Times New Roman" charset="0"/>
                        <a:cs typeface="Times New Roman" charset="0"/>
                      </a:endParaRPr>
                    </a:p>
                  </a:txBody>
                  <a:tcPr marL="68583" marR="68583" marT="0" marB="0"/>
                </a:tc>
                <a:tc>
                  <a:txBody>
                    <a:bodyPr/>
                    <a:lstStyle/>
                    <a:p>
                      <a:pPr>
                        <a:spcAft>
                          <a:spcPts val="0"/>
                        </a:spcAft>
                      </a:pPr>
                      <a:r>
                        <a:rPr lang="en-US" sz="1600" dirty="0">
                          <a:effectLst/>
                        </a:rPr>
                        <a:t>Lawyer </a:t>
                      </a:r>
                      <a:r>
                        <a:rPr lang="en-US" sz="1600" b="1" dirty="0">
                          <a:solidFill>
                            <a:srgbClr val="C00000"/>
                          </a:solidFill>
                          <a:effectLst/>
                        </a:rPr>
                        <a:t>rarely interrupts </a:t>
                      </a:r>
                      <a:r>
                        <a:rPr lang="en-US" sz="1600" dirty="0">
                          <a:effectLst/>
                        </a:rPr>
                        <a:t>or cuts off or rushes you.</a:t>
                      </a:r>
                      <a:endParaRPr lang="en-GB" sz="1600" dirty="0">
                        <a:effectLst/>
                      </a:endParaRPr>
                    </a:p>
                    <a:p>
                      <a:pPr>
                        <a:spcAft>
                          <a:spcPts val="0"/>
                        </a:spcAft>
                      </a:pPr>
                      <a:r>
                        <a:rPr lang="en-US" sz="1600" dirty="0">
                          <a:effectLst/>
                        </a:rPr>
                        <a:t>The lawyer </a:t>
                      </a:r>
                      <a:r>
                        <a:rPr lang="en-US" sz="1600" b="1" dirty="0">
                          <a:solidFill>
                            <a:srgbClr val="00B050"/>
                          </a:solidFill>
                          <a:effectLst/>
                        </a:rPr>
                        <a:t>reacts to your responses appropriately in order to allow you to tell your story.  </a:t>
                      </a:r>
                      <a:r>
                        <a:rPr lang="en-US" sz="1600" dirty="0">
                          <a:effectLst/>
                        </a:rPr>
                        <a:t>More interested in notes taken than in eye-contact with you.</a:t>
                      </a:r>
                      <a:endParaRPr lang="en-GB" sz="1600" dirty="0">
                        <a:effectLst/>
                        <a:latin typeface="Verdana" charset="0"/>
                        <a:ea typeface="Times New Roman" charset="0"/>
                        <a:cs typeface="Times New Roman" charset="0"/>
                      </a:endParaRPr>
                    </a:p>
                  </a:txBody>
                  <a:tcPr marL="68583" marR="68583" marT="0" marB="0"/>
                </a:tc>
                <a:tc>
                  <a:txBody>
                    <a:bodyPr/>
                    <a:lstStyle/>
                    <a:p>
                      <a:pPr>
                        <a:spcAft>
                          <a:spcPts val="0"/>
                        </a:spcAft>
                      </a:pPr>
                      <a:r>
                        <a:rPr lang="en-US" sz="1600" dirty="0">
                          <a:effectLst/>
                        </a:rPr>
                        <a:t>The lawyer </a:t>
                      </a:r>
                      <a:r>
                        <a:rPr lang="en-US" sz="1600" b="1" dirty="0">
                          <a:solidFill>
                            <a:srgbClr val="C00000"/>
                          </a:solidFill>
                          <a:effectLst/>
                        </a:rPr>
                        <a:t>is clearly listening closely</a:t>
                      </a:r>
                      <a:r>
                        <a:rPr lang="en-US" sz="1600" dirty="0">
                          <a:effectLst/>
                        </a:rPr>
                        <a:t> to you.</a:t>
                      </a:r>
                      <a:endParaRPr lang="en-GB" sz="1600" dirty="0">
                        <a:effectLst/>
                      </a:endParaRPr>
                    </a:p>
                    <a:p>
                      <a:pPr>
                        <a:spcAft>
                          <a:spcPts val="0"/>
                        </a:spcAft>
                      </a:pPr>
                      <a:r>
                        <a:rPr lang="en-US" sz="1600" dirty="0">
                          <a:effectLst/>
                        </a:rPr>
                        <a:t>If the lawyer interrupts, it is only to assist you in telling the story more effectively.</a:t>
                      </a:r>
                      <a:endParaRPr lang="en-GB" sz="1600" dirty="0">
                        <a:effectLst/>
                      </a:endParaRPr>
                    </a:p>
                    <a:p>
                      <a:pPr>
                        <a:spcAft>
                          <a:spcPts val="0"/>
                        </a:spcAft>
                      </a:pPr>
                      <a:r>
                        <a:rPr lang="en-US" sz="1600" b="1" dirty="0">
                          <a:solidFill>
                            <a:srgbClr val="00B050"/>
                          </a:solidFill>
                          <a:effectLst/>
                        </a:rPr>
                        <a:t>Lawyer provides opportunities for you to lead the discussion where appropriate.  </a:t>
                      </a:r>
                      <a:endParaRPr lang="en-GB" sz="1600" b="1" dirty="0">
                        <a:solidFill>
                          <a:srgbClr val="00B050"/>
                        </a:solidFill>
                        <a:effectLst/>
                      </a:endParaRPr>
                    </a:p>
                    <a:p>
                      <a:pPr>
                        <a:spcAft>
                          <a:spcPts val="0"/>
                        </a:spcAft>
                      </a:pPr>
                      <a:r>
                        <a:rPr lang="en-US" sz="1600" dirty="0">
                          <a:effectLst/>
                        </a:rPr>
                        <a:t>Good eye contact and non-verbal clues.</a:t>
                      </a:r>
                      <a:endParaRPr lang="en-GB" sz="1600" dirty="0">
                        <a:effectLst/>
                        <a:latin typeface="Verdana" charset="0"/>
                        <a:ea typeface="Times New Roman" charset="0"/>
                        <a:cs typeface="Times New Roman" charset="0"/>
                      </a:endParaRPr>
                    </a:p>
                  </a:txBody>
                  <a:tcPr marL="68583" marR="68583" marT="0" marB="0"/>
                </a:tc>
                <a:tc>
                  <a:txBody>
                    <a:bodyPr/>
                    <a:lstStyle/>
                    <a:p>
                      <a:pPr>
                        <a:spcAft>
                          <a:spcPts val="0"/>
                        </a:spcAft>
                      </a:pPr>
                      <a:r>
                        <a:rPr lang="en-US" sz="1600" dirty="0">
                          <a:effectLst/>
                        </a:rPr>
                        <a:t>The lawyer is </a:t>
                      </a:r>
                      <a:r>
                        <a:rPr lang="en-US" sz="1600" b="1" dirty="0">
                          <a:solidFill>
                            <a:srgbClr val="C00000"/>
                          </a:solidFill>
                          <a:effectLst/>
                        </a:rPr>
                        <a:t>an excellent listener </a:t>
                      </a:r>
                      <a:r>
                        <a:rPr lang="en-US" sz="1600" dirty="0">
                          <a:effectLst/>
                        </a:rPr>
                        <a:t>and speaks only when it is clearly helpful to your telling your story.  </a:t>
                      </a:r>
                      <a:r>
                        <a:rPr lang="en-US" sz="1600" b="1" dirty="0">
                          <a:solidFill>
                            <a:srgbClr val="00B050"/>
                          </a:solidFill>
                          <a:effectLst/>
                        </a:rPr>
                        <a:t>Lawyer uses silence and other non-verbal facilitators to give you an opportunity to expand.  </a:t>
                      </a:r>
                      <a:endParaRPr lang="en-GB" sz="1600" b="1" dirty="0">
                        <a:solidFill>
                          <a:srgbClr val="00B050"/>
                        </a:solidFill>
                        <a:effectLst/>
                      </a:endParaRPr>
                    </a:p>
                    <a:p>
                      <a:pPr>
                        <a:spcAft>
                          <a:spcPts val="0"/>
                        </a:spcAft>
                      </a:pPr>
                      <a:r>
                        <a:rPr lang="en-US" sz="1600" i="1" dirty="0">
                          <a:effectLst/>
                        </a:rPr>
                        <a:t>Excellent eye contact and non-verbal cues</a:t>
                      </a:r>
                      <a:r>
                        <a:rPr lang="en-US" sz="1600" dirty="0">
                          <a:effectLst/>
                        </a:rPr>
                        <a:t>.</a:t>
                      </a:r>
                      <a:endParaRPr lang="en-GB" sz="1600" dirty="0">
                        <a:effectLst/>
                        <a:latin typeface="Verdana" charset="0"/>
                        <a:ea typeface="Times New Roman" charset="0"/>
                        <a:cs typeface="Times New Roman" charset="0"/>
                      </a:endParaRPr>
                    </a:p>
                  </a:txBody>
                  <a:tcPr marL="68583" marR="68583" marT="0" marB="0"/>
                </a:tc>
                <a:extLst>
                  <a:ext uri="{0D108BD9-81ED-4DB2-BD59-A6C34878D82A}">
                    <a16:rowId xmlns:a16="http://schemas.microsoft.com/office/drawing/2014/main" val="10001"/>
                  </a:ext>
                </a:extLst>
              </a:tr>
            </a:tbl>
          </a:graphicData>
        </a:graphic>
      </p:graphicFrame>
      <p:sp>
        <p:nvSpPr>
          <p:cNvPr id="28694" name="Slide Number Placeholder 3">
            <a:extLst>
              <a:ext uri="{FF2B5EF4-FFF2-40B4-BE49-F238E27FC236}">
                <a16:creationId xmlns:a16="http://schemas.microsoft.com/office/drawing/2014/main" id="{7868BCCB-6AD5-FD53-2894-95E8AD1B06CC}"/>
              </a:ext>
            </a:extLst>
          </p:cNvPr>
          <p:cNvSpPr>
            <a:spLocks noGrp="1"/>
          </p:cNvSpPr>
          <p:nvPr>
            <p:ph type="sldNum" sz="quarter" idx="12"/>
          </p:nvPr>
        </p:nvSpPr>
        <p:spPr bwMode="auto">
          <a:xfrm>
            <a:off x="1990725" y="6400800"/>
            <a:ext cx="1371600" cy="319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fld id="{8309C1EB-08EC-1E40-BB09-AE1E25A52E3E}" type="slidenum">
              <a:rPr lang="en-AU" altLang="en-US" sz="1200">
                <a:ea typeface="ＭＳ Ｐゴシック" panose="020B0600070205080204" pitchFamily="34" charset="-128"/>
                <a:cs typeface="Calibri" panose="020F0502020204030204" pitchFamily="34" charset="0"/>
              </a:rPr>
              <a:pPr>
                <a:spcBef>
                  <a:spcPct val="0"/>
                </a:spcBef>
                <a:buFontTx/>
                <a:buNone/>
              </a:pPr>
              <a:t>15</a:t>
            </a:fld>
            <a:endParaRPr lang="en-AU" altLang="en-US" sz="120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1027061232"/>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0" y="352599"/>
            <a:ext cx="10515600" cy="1325563"/>
          </a:xfrm>
        </p:spPr>
        <p:txBody>
          <a:bodyPr>
            <a:normAutofit/>
          </a:bodyPr>
          <a:lstStyle/>
          <a:p>
            <a:pPr algn="r"/>
            <a:r>
              <a:rPr lang="en-US" altLang="en-US" sz="3200" dirty="0">
                <a:latin typeface="+mn-lt"/>
                <a:ea typeface="ＭＳ Ｐゴシック" charset="-128"/>
              </a:rPr>
              <a:t>after initial training?</a:t>
            </a:r>
          </a:p>
        </p:txBody>
      </p:sp>
      <p:sp>
        <p:nvSpPr>
          <p:cNvPr id="37890" name="Content Placeholder 2"/>
          <p:cNvSpPr>
            <a:spLocks noGrp="1"/>
          </p:cNvSpPr>
          <p:nvPr>
            <p:ph idx="1"/>
          </p:nvPr>
        </p:nvSpPr>
        <p:spPr>
          <a:xfrm>
            <a:off x="1515648" y="1825625"/>
            <a:ext cx="9838151" cy="4351338"/>
          </a:xfrm>
        </p:spPr>
        <p:txBody>
          <a:bodyPr vert="horz" wrap="square" lIns="61722" tIns="30861" rIns="61722" bIns="30861" numCol="1" rtlCol="0" anchor="t" anchorCtr="0" compatLnSpc="1">
            <a:prstTxWarp prst="textNoShape">
              <a:avLst/>
            </a:prstTxWarp>
            <a:normAutofit lnSpcReduction="10000"/>
          </a:bodyPr>
          <a:lstStyle/>
          <a:p>
            <a:pPr marL="360363" indent="-360363"/>
            <a:r>
              <a:rPr lang="en-US" altLang="en-US" dirty="0">
                <a:ea typeface="ＭＳ Ｐゴシック" charset="-128"/>
                <a:cs typeface="Calibri" charset="0"/>
              </a:rPr>
              <a:t>SCs role-play clients with students, real lawyers and other professionals</a:t>
            </a:r>
          </a:p>
          <a:p>
            <a:pPr marL="360363" indent="-360363"/>
            <a:r>
              <a:rPr lang="en-US" altLang="en-US" dirty="0">
                <a:ea typeface="ＭＳ Ｐゴシック" charset="-128"/>
                <a:cs typeface="Calibri" charset="0"/>
              </a:rPr>
              <a:t>SCs are given refresher training on the scenario</a:t>
            </a:r>
          </a:p>
          <a:p>
            <a:pPr marL="360363" indent="-360363"/>
            <a:r>
              <a:rPr lang="en-US" altLang="en-US" dirty="0">
                <a:ea typeface="ＭＳ Ｐゴシック" charset="-128"/>
                <a:cs typeface="Calibri" charset="0"/>
              </a:rPr>
              <a:t>If they are trained on a new scenario they will have the same pattern of training</a:t>
            </a:r>
          </a:p>
          <a:p>
            <a:pPr marL="360363" indent="-360363"/>
            <a:r>
              <a:rPr lang="en-US" altLang="en-US" dirty="0">
                <a:ea typeface="ＭＳ Ｐゴシック" charset="-128"/>
                <a:cs typeface="Calibri" charset="0"/>
              </a:rPr>
              <a:t>They should form a </a:t>
            </a:r>
            <a:r>
              <a:rPr lang="en-US" altLang="en-US" i="1" dirty="0">
                <a:ea typeface="ＭＳ Ｐゴシック" charset="-128"/>
                <a:cs typeface="Calibri" charset="0"/>
              </a:rPr>
              <a:t>community of practice</a:t>
            </a:r>
            <a:r>
              <a:rPr lang="en-US" altLang="en-US" dirty="0">
                <a:ea typeface="ＭＳ Ｐゴシック" charset="-128"/>
                <a:cs typeface="Calibri" charset="0"/>
              </a:rPr>
              <a:t> with two core members of staff – ideally admin + academic to:</a:t>
            </a:r>
          </a:p>
          <a:p>
            <a:pPr marL="817563" lvl="2" indent="-360363"/>
            <a:r>
              <a:rPr lang="en-US" altLang="en-US" sz="2400" dirty="0">
                <a:cs typeface="Calibri" charset="0"/>
              </a:rPr>
              <a:t>improve practice</a:t>
            </a:r>
          </a:p>
          <a:p>
            <a:pPr marL="817563" lvl="2" indent="-360363"/>
            <a:r>
              <a:rPr lang="en-US" altLang="en-US" sz="2400" dirty="0">
                <a:cs typeface="Calibri" charset="0"/>
              </a:rPr>
              <a:t>suggest ways they may be used inside or outside the law school</a:t>
            </a:r>
          </a:p>
          <a:p>
            <a:pPr marL="360363" lvl="1" indent="-360363"/>
            <a:r>
              <a:rPr lang="en-US" altLang="en-US" sz="2800" dirty="0">
                <a:cs typeface="Calibri" charset="0"/>
              </a:rPr>
              <a:t>Community to be as social and democratic as possible</a:t>
            </a:r>
          </a:p>
        </p:txBody>
      </p:sp>
      <p:sp>
        <p:nvSpPr>
          <p:cNvPr id="2" name="Rectangle 5">
            <a:extLst>
              <a:ext uri="{FF2B5EF4-FFF2-40B4-BE49-F238E27FC236}">
                <a16:creationId xmlns:a16="http://schemas.microsoft.com/office/drawing/2014/main" id="{EE41A788-A208-F864-C72C-ED55CF67AB73}"/>
              </a:ext>
            </a:extLst>
          </p:cNvPr>
          <p:cNvSpPr>
            <a:spLocks noGrp="1" noChangeArrowheads="1"/>
          </p:cNvSpPr>
          <p:nvPr>
            <p:ph type="ftr" sz="quarter" idx="11"/>
          </p:nvPr>
        </p:nvSpPr>
        <p:spPr>
          <a:xfrm>
            <a:off x="3362326" y="6248400"/>
            <a:ext cx="4181475"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dirty="0"/>
              <a:t> Paul Maharg | CC BY-NC-ND 2.5 CANADA</a:t>
            </a:r>
          </a:p>
        </p:txBody>
      </p:sp>
    </p:spTree>
    <p:extLst>
      <p:ext uri="{BB962C8B-B14F-4D97-AF65-F5344CB8AC3E}">
        <p14:creationId xmlns:p14="http://schemas.microsoft.com/office/powerpoint/2010/main" val="1545018854"/>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A72744C8-6CE7-1722-1F12-628399B0E8BD}"/>
              </a:ext>
            </a:extLst>
          </p:cNvPr>
          <p:cNvSpPr>
            <a:spLocks noGrp="1" noChangeArrowheads="1"/>
          </p:cNvSpPr>
          <p:nvPr>
            <p:ph type="title"/>
          </p:nvPr>
        </p:nvSpPr>
        <p:spPr>
          <a:xfrm>
            <a:off x="3434828" y="923053"/>
            <a:ext cx="6508750" cy="360363"/>
          </a:xfrm>
        </p:spPr>
        <p:txBody>
          <a:bodyPr>
            <a:noAutofit/>
          </a:bodyPr>
          <a:lstStyle/>
          <a:p>
            <a:pPr algn="r"/>
            <a:r>
              <a:rPr lang="en-US" altLang="en-US" sz="3200" dirty="0">
                <a:ea typeface="ＭＳ Ｐゴシック" panose="020B0600070205080204" pitchFamily="34" charset="-128"/>
              </a:rPr>
              <a:t>training SCs online</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424963" name="Rectangle 3">
            <a:extLst>
              <a:ext uri="{FF2B5EF4-FFF2-40B4-BE49-F238E27FC236}">
                <a16:creationId xmlns:a16="http://schemas.microsoft.com/office/drawing/2014/main" id="{E5347209-2111-00EE-9106-40A676E3C076}"/>
              </a:ext>
            </a:extLst>
          </p:cNvPr>
          <p:cNvSpPr>
            <a:spLocks noGrp="1" noChangeArrowheads="1"/>
          </p:cNvSpPr>
          <p:nvPr>
            <p:ph type="body" idx="1"/>
          </p:nvPr>
        </p:nvSpPr>
        <p:spPr>
          <a:xfrm>
            <a:off x="1942578" y="1373187"/>
            <a:ext cx="8001000" cy="4111625"/>
          </a:xfrm>
          <a:solidFill>
            <a:srgbClr val="FFFFFF"/>
          </a:solidFill>
        </p:spPr>
        <p:txBody>
          <a:bodyPr vert="horz" lIns="70536" tIns="35268" rIns="70536" bIns="35268" rtlCol="0">
            <a:noAutofit/>
          </a:bodyPr>
          <a:lstStyle/>
          <a:p>
            <a:pPr>
              <a:lnSpc>
                <a:spcPct val="100000"/>
              </a:lnSpc>
            </a:pPr>
            <a:r>
              <a:rPr lang="en-US" altLang="en-US" sz="2400" dirty="0">
                <a:ea typeface="ＭＳ Ｐゴシック" panose="020B0600070205080204" pitchFamily="34" charset="-128"/>
                <a:cs typeface="Calibri" panose="020F0502020204030204" pitchFamily="34" charset="0"/>
              </a:rPr>
              <a:t>Three components of review script, performance feedback, &amp; benchmark grading are adapted with different tools:</a:t>
            </a:r>
          </a:p>
          <a:p>
            <a:pPr lvl="1">
              <a:lnSpc>
                <a:spcPct val="100000"/>
              </a:lnSpc>
            </a:pPr>
            <a:r>
              <a:rPr lang="en-US" altLang="en-US" sz="2000" dirty="0">
                <a:ea typeface="ＭＳ Ｐゴシック" panose="020B0600070205080204" pitchFamily="34" charset="-128"/>
                <a:cs typeface="Calibri" panose="020F0502020204030204" pitchFamily="34" charset="0"/>
              </a:rPr>
              <a:t>Breakout rooms</a:t>
            </a:r>
          </a:p>
          <a:p>
            <a:pPr lvl="1">
              <a:lnSpc>
                <a:spcPct val="100000"/>
              </a:lnSpc>
            </a:pPr>
            <a:r>
              <a:rPr lang="en-US" altLang="en-US" sz="2000" dirty="0">
                <a:ea typeface="ＭＳ Ｐゴシック" panose="020B0600070205080204" pitchFamily="34" charset="-128"/>
                <a:cs typeface="Calibri" panose="020F0502020204030204" pitchFamily="34" charset="0"/>
              </a:rPr>
              <a:t>Demonstration videos</a:t>
            </a:r>
          </a:p>
          <a:p>
            <a:pPr lvl="1">
              <a:lnSpc>
                <a:spcPct val="100000"/>
              </a:lnSpc>
            </a:pPr>
            <a:r>
              <a:rPr lang="en-US" altLang="en-US" sz="2000" dirty="0">
                <a:ea typeface="ＭＳ Ｐゴシック" panose="020B0600070205080204" pitchFamily="34" charset="-128"/>
                <a:cs typeface="Calibri" panose="020F0502020204030204" pitchFamily="34" charset="0"/>
              </a:rPr>
              <a:t>Screen sharing</a:t>
            </a:r>
          </a:p>
          <a:p>
            <a:pPr lvl="1">
              <a:lnSpc>
                <a:spcPct val="100000"/>
              </a:lnSpc>
            </a:pPr>
            <a:r>
              <a:rPr lang="en-US" altLang="en-US" sz="2000" dirty="0">
                <a:ea typeface="ＭＳ Ｐゴシック" panose="020B0600070205080204" pitchFamily="34" charset="-128"/>
                <a:cs typeface="Calibri" panose="020F0502020204030204" pitchFamily="34" charset="0"/>
              </a:rPr>
              <a:t>Chat function</a:t>
            </a:r>
          </a:p>
          <a:p>
            <a:pPr>
              <a:lnSpc>
                <a:spcPct val="100000"/>
              </a:lnSpc>
            </a:pPr>
            <a:r>
              <a:rPr lang="en-US" altLang="en-US" sz="2400" dirty="0">
                <a:ea typeface="ＭＳ Ｐゴシック" panose="020B0600070205080204" pitchFamily="34" charset="-128"/>
                <a:cs typeface="Calibri" panose="020F0502020204030204" pitchFamily="34" charset="0"/>
              </a:rPr>
              <a:t>Quite different </a:t>
            </a:r>
            <a:r>
              <a:rPr lang="en-US" altLang="en-US" sz="2400" dirty="0" err="1">
                <a:ea typeface="ＭＳ Ｐゴシック" panose="020B0600070205080204" pitchFamily="34" charset="-128"/>
                <a:cs typeface="Calibri" panose="020F0502020204030204" pitchFamily="34" charset="0"/>
              </a:rPr>
              <a:t>performativities</a:t>
            </a:r>
            <a:r>
              <a:rPr lang="en-US" altLang="en-US" sz="2400" dirty="0">
                <a:ea typeface="ＭＳ Ｐゴシック" panose="020B0600070205080204" pitchFamily="34" charset="-128"/>
                <a:cs typeface="Calibri" panose="020F0502020204030204" pitchFamily="34" charset="0"/>
              </a:rPr>
              <a:t> need to be explored and </a:t>
            </a:r>
            <a:r>
              <a:rPr lang="en-US" altLang="en-US" sz="2400" dirty="0" err="1">
                <a:ea typeface="ＭＳ Ｐゴシック" panose="020B0600070205080204" pitchFamily="34" charset="-128"/>
                <a:cs typeface="Calibri" panose="020F0502020204030204" pitchFamily="34" charset="0"/>
              </a:rPr>
              <a:t>practised</a:t>
            </a:r>
            <a:r>
              <a:rPr lang="en-US" altLang="en-US" sz="2400" dirty="0">
                <a:ea typeface="ＭＳ Ｐゴシック" panose="020B0600070205080204" pitchFamily="34" charset="-128"/>
                <a:cs typeface="Calibri" panose="020F0502020204030204" pitchFamily="34" charset="0"/>
              </a:rPr>
              <a:t>, eg</a:t>
            </a:r>
          </a:p>
          <a:p>
            <a:pPr lvl="1">
              <a:lnSpc>
                <a:spcPct val="100000"/>
              </a:lnSpc>
            </a:pPr>
            <a:r>
              <a:rPr lang="en-US" altLang="en-US" sz="2000" dirty="0">
                <a:ea typeface="ＭＳ Ｐゴシック" panose="020B0600070205080204" pitchFamily="34" charset="-128"/>
                <a:cs typeface="Calibri" panose="020F0502020204030204" pitchFamily="34" charset="0"/>
              </a:rPr>
              <a:t>Image, gesture, audio</a:t>
            </a:r>
          </a:p>
          <a:p>
            <a:pPr lvl="1">
              <a:lnSpc>
                <a:spcPct val="100000"/>
              </a:lnSpc>
            </a:pPr>
            <a:r>
              <a:rPr lang="en-US" altLang="en-US" sz="2000" dirty="0">
                <a:ea typeface="ＭＳ Ｐゴシック" panose="020B0600070205080204" pitchFamily="34" charset="-128"/>
                <a:cs typeface="Calibri" panose="020F0502020204030204" pitchFamily="34" charset="0"/>
              </a:rPr>
              <a:t>Camera angles</a:t>
            </a:r>
          </a:p>
          <a:p>
            <a:pPr lvl="1">
              <a:lnSpc>
                <a:spcPct val="100000"/>
              </a:lnSpc>
            </a:pPr>
            <a:r>
              <a:rPr lang="en-US" altLang="en-US" sz="2000" dirty="0">
                <a:ea typeface="ＭＳ Ｐゴシック" panose="020B0600070205080204" pitchFamily="34" charset="-128"/>
                <a:cs typeface="Calibri" panose="020F0502020204030204" pitchFamily="34" charset="0"/>
              </a:rPr>
              <a:t>Conversational turn-taking</a:t>
            </a:r>
          </a:p>
        </p:txBody>
      </p:sp>
      <p:sp>
        <p:nvSpPr>
          <p:cNvPr id="5" name="Rectangle 5">
            <a:extLst>
              <a:ext uri="{FF2B5EF4-FFF2-40B4-BE49-F238E27FC236}">
                <a16:creationId xmlns:a16="http://schemas.microsoft.com/office/drawing/2014/main" id="{E2EB806E-EBEB-109B-C96F-7896F365B8DB}"/>
              </a:ext>
            </a:extLst>
          </p:cNvPr>
          <p:cNvSpPr>
            <a:spLocks noGrp="1" noChangeArrowheads="1"/>
          </p:cNvSpPr>
          <p:nvPr>
            <p:ph type="ftr" sz="quarter" idx="11"/>
          </p:nvPr>
        </p:nvSpPr>
        <p:spPr>
          <a:xfrm>
            <a:off x="3362326" y="6248400"/>
            <a:ext cx="4181475"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dirty="0"/>
              <a:t>Paul Maharg | CC BY-NC-ND 2.5 CANADA</a:t>
            </a:r>
          </a:p>
        </p:txBody>
      </p:sp>
    </p:spTree>
    <p:extLst>
      <p:ext uri="{BB962C8B-B14F-4D97-AF65-F5344CB8AC3E}">
        <p14:creationId xmlns:p14="http://schemas.microsoft.com/office/powerpoint/2010/main" val="311348277"/>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0A1BE053-770E-56CE-C08C-61B90F6E1BB6}"/>
              </a:ext>
            </a:extLst>
          </p:cNvPr>
          <p:cNvSpPr>
            <a:spLocks noGrp="1" noChangeArrowheads="1"/>
          </p:cNvSpPr>
          <p:nvPr>
            <p:ph type="title"/>
          </p:nvPr>
        </p:nvSpPr>
        <p:spPr>
          <a:xfrm>
            <a:off x="3733800" y="609601"/>
            <a:ext cx="6508750" cy="360363"/>
          </a:xfrm>
        </p:spPr>
        <p:txBody>
          <a:bodyPr>
            <a:noAutofit/>
          </a:bodyPr>
          <a:lstStyle/>
          <a:p>
            <a:pPr algn="r"/>
            <a:r>
              <a:rPr lang="en-US" altLang="en-US" sz="3200" dirty="0">
                <a:ea typeface="ＭＳ Ｐゴシック" panose="020B0600070205080204" pitchFamily="34" charset="-128"/>
              </a:rPr>
              <a:t>learner interviews online</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424963" name="Rectangle 3">
            <a:extLst>
              <a:ext uri="{FF2B5EF4-FFF2-40B4-BE49-F238E27FC236}">
                <a16:creationId xmlns:a16="http://schemas.microsoft.com/office/drawing/2014/main" id="{BE1DDD7E-E1D8-7669-B72D-1A661A5C345B}"/>
              </a:ext>
            </a:extLst>
          </p:cNvPr>
          <p:cNvSpPr>
            <a:spLocks noGrp="1" noChangeArrowheads="1"/>
          </p:cNvSpPr>
          <p:nvPr>
            <p:ph type="body" idx="1"/>
          </p:nvPr>
        </p:nvSpPr>
        <p:spPr>
          <a:xfrm>
            <a:off x="2095500" y="1400969"/>
            <a:ext cx="8001000" cy="4416425"/>
          </a:xfrm>
          <a:solidFill>
            <a:srgbClr val="FFFFFF"/>
          </a:solidFill>
        </p:spPr>
        <p:txBody>
          <a:bodyPr vert="horz" lIns="70536" tIns="35268" rIns="70536" bIns="35268" rtlCol="0">
            <a:normAutofit/>
          </a:bodyPr>
          <a:lstStyle/>
          <a:p>
            <a:r>
              <a:rPr lang="en-US" altLang="en-US" dirty="0">
                <a:ea typeface="ＭＳ Ｐゴシック" panose="020B0600070205080204" pitchFamily="34" charset="-128"/>
                <a:cs typeface="Calibri" panose="020F0502020204030204" pitchFamily="34" charset="0"/>
              </a:rPr>
              <a:t>Again, same principles – but context always affects communications…</a:t>
            </a:r>
          </a:p>
          <a:p>
            <a:r>
              <a:rPr lang="en-US" altLang="en-US" dirty="0">
                <a:ea typeface="ＭＳ Ｐゴシック" panose="020B0600070205080204" pitchFamily="34" charset="-128"/>
                <a:cs typeface="Calibri" panose="020F0502020204030204" pitchFamily="34" charset="0"/>
              </a:rPr>
              <a:t>Some of the issues that arose online:</a:t>
            </a:r>
          </a:p>
          <a:p>
            <a:pPr lvl="1"/>
            <a:r>
              <a:rPr lang="en-US" altLang="en-US" dirty="0">
                <a:ea typeface="ＭＳ Ｐゴシック" panose="020B0600070205080204" pitchFamily="34" charset="-128"/>
                <a:cs typeface="Calibri" panose="020F0502020204030204" pitchFamily="34" charset="0"/>
              </a:rPr>
              <a:t>Social representation, warmth, intimacy, formality, pose, repose, affective presence on video?</a:t>
            </a:r>
          </a:p>
          <a:p>
            <a:pPr lvl="1"/>
            <a:r>
              <a:rPr lang="en-US" altLang="en-US" dirty="0">
                <a:ea typeface="ＭＳ Ｐゴシック" panose="020B0600070205080204" pitchFamily="34" charset="-128"/>
                <a:cs typeface="Calibri" panose="020F0502020204030204" pitchFamily="34" charset="0"/>
              </a:rPr>
              <a:t>Bandwidth: is there still a digital divide?</a:t>
            </a:r>
          </a:p>
          <a:p>
            <a:pPr lvl="1"/>
            <a:r>
              <a:rPr lang="en-US" altLang="en-US" dirty="0">
                <a:ea typeface="ＭＳ Ｐゴシック" panose="020B0600070205080204" pitchFamily="34" charset="-128"/>
                <a:cs typeface="Calibri" panose="020F0502020204030204" pitchFamily="34" charset="0"/>
              </a:rPr>
              <a:t>Recording: how does it enhance / constrain learning?</a:t>
            </a:r>
          </a:p>
          <a:p>
            <a:pPr lvl="1"/>
            <a:r>
              <a:rPr lang="en-US" altLang="en-US" dirty="0">
                <a:ea typeface="ＭＳ Ｐゴシック" panose="020B0600070205080204" pitchFamily="34" charset="-128"/>
                <a:cs typeface="Calibri" panose="020F0502020204030204" pitchFamily="34" charset="0"/>
              </a:rPr>
              <a:t>Assessment: digital affects formative feedback.  And summative…?</a:t>
            </a:r>
          </a:p>
          <a:p>
            <a:pPr lvl="1">
              <a:buFont typeface="Wingdings" pitchFamily="2" charset="2"/>
              <a:buChar char="Ø"/>
            </a:pPr>
            <a:endParaRPr lang="en-US" altLang="en-US" dirty="0">
              <a:ea typeface="ＭＳ Ｐゴシック" panose="020B0600070205080204" pitchFamily="34" charset="-128"/>
              <a:cs typeface="Calibri" panose="020F0502020204030204" pitchFamily="34" charset="0"/>
            </a:endParaRPr>
          </a:p>
          <a:p>
            <a:pPr lvl="1">
              <a:buFont typeface="Wingdings" pitchFamily="2" charset="2"/>
              <a:buChar char="Ø"/>
            </a:pPr>
            <a:endParaRPr lang="en-US" altLang="en-US" dirty="0">
              <a:ea typeface="ＭＳ Ｐゴシック" panose="020B0600070205080204" pitchFamily="34" charset="-128"/>
              <a:cs typeface="Calibri" panose="020F0502020204030204" pitchFamily="34" charset="0"/>
            </a:endParaRPr>
          </a:p>
          <a:p>
            <a:endParaRPr lang="en-US" altLang="en-US" dirty="0">
              <a:ea typeface="ＭＳ Ｐゴシック" panose="020B0600070205080204" pitchFamily="34" charset="-128"/>
              <a:cs typeface="Calibri" panose="020F0502020204030204" pitchFamily="34" charset="0"/>
            </a:endParaRPr>
          </a:p>
        </p:txBody>
      </p:sp>
      <p:sp>
        <p:nvSpPr>
          <p:cNvPr id="5" name="Rectangle 5">
            <a:extLst>
              <a:ext uri="{FF2B5EF4-FFF2-40B4-BE49-F238E27FC236}">
                <a16:creationId xmlns:a16="http://schemas.microsoft.com/office/drawing/2014/main" id="{94B194C0-030B-3440-3384-1D5F13268AB9}"/>
              </a:ext>
            </a:extLst>
          </p:cNvPr>
          <p:cNvSpPr>
            <a:spLocks noGrp="1" noChangeArrowheads="1"/>
          </p:cNvSpPr>
          <p:nvPr>
            <p:ph type="ftr" sz="quarter" idx="11"/>
          </p:nvPr>
        </p:nvSpPr>
        <p:spPr>
          <a:xfrm>
            <a:off x="3362326" y="6248400"/>
            <a:ext cx="4181475"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dirty="0"/>
              <a:t>Paul Maharg | CC BY-NC-ND 2.5 CANADA</a:t>
            </a:r>
          </a:p>
        </p:txBody>
      </p:sp>
    </p:spTree>
    <p:extLst>
      <p:ext uri="{BB962C8B-B14F-4D97-AF65-F5344CB8AC3E}">
        <p14:creationId xmlns:p14="http://schemas.microsoft.com/office/powerpoint/2010/main" val="1063726146"/>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018F-1E4B-2821-259F-3FCFE7843615}"/>
              </a:ext>
            </a:extLst>
          </p:cNvPr>
          <p:cNvSpPr>
            <a:spLocks noGrp="1"/>
          </p:cNvSpPr>
          <p:nvPr>
            <p:ph type="title"/>
          </p:nvPr>
        </p:nvSpPr>
        <p:spPr>
          <a:xfrm>
            <a:off x="838200" y="1825625"/>
            <a:ext cx="10515600" cy="1325563"/>
          </a:xfrm>
        </p:spPr>
        <p:txBody>
          <a:bodyPr/>
          <a:lstStyle/>
          <a:p>
            <a:r>
              <a:rPr lang="en-US" dirty="0">
                <a:solidFill>
                  <a:schemeClr val="bg1"/>
                </a:solidFill>
              </a:rPr>
              <a:t>3.</a:t>
            </a:r>
            <a:r>
              <a:rPr lang="en-US" altLang="en-US" sz="4400" dirty="0"/>
              <a:t>  </a:t>
            </a:r>
            <a:r>
              <a:rPr lang="en-US" altLang="en-US" sz="4400" dirty="0">
                <a:solidFill>
                  <a:schemeClr val="bg1"/>
                </a:solidFill>
              </a:rPr>
              <a:t>The SCI in Canada – some examples</a:t>
            </a:r>
            <a:br>
              <a:rPr lang="en-US" altLang="en-US" sz="4400" dirty="0"/>
            </a:br>
            <a:endParaRPr lang="en-US" dirty="0">
              <a:solidFill>
                <a:schemeClr val="bg1"/>
              </a:solidFill>
            </a:endParaRPr>
          </a:p>
        </p:txBody>
      </p:sp>
      <p:sp>
        <p:nvSpPr>
          <p:cNvPr id="3" name="Content Placeholder 2">
            <a:extLst>
              <a:ext uri="{FF2B5EF4-FFF2-40B4-BE49-F238E27FC236}">
                <a16:creationId xmlns:a16="http://schemas.microsoft.com/office/drawing/2014/main" id="{5E32CAE7-C2B3-CE88-FD80-D920B12A5DF4}"/>
              </a:ext>
            </a:extLst>
          </p:cNvPr>
          <p:cNvSpPr>
            <a:spLocks noGrp="1"/>
          </p:cNvSpPr>
          <p:nvPr>
            <p:ph idx="1"/>
          </p:nvPr>
        </p:nvSpPr>
        <p:spPr>
          <a:xfrm>
            <a:off x="600206" y="3942524"/>
            <a:ext cx="10515600" cy="4351338"/>
          </a:xfrm>
        </p:spPr>
        <p:txBody>
          <a:bodyPr/>
          <a:lstStyle/>
          <a:p>
            <a:endParaRPr lang="en-US" dirty="0"/>
          </a:p>
        </p:txBody>
      </p:sp>
      <p:sp>
        <p:nvSpPr>
          <p:cNvPr id="4" name="Slide Number Placeholder 3">
            <a:extLst>
              <a:ext uri="{FF2B5EF4-FFF2-40B4-BE49-F238E27FC236}">
                <a16:creationId xmlns:a16="http://schemas.microsoft.com/office/drawing/2014/main" id="{EB435595-1663-8E97-D40E-6AC55F97BBD7}"/>
              </a:ext>
            </a:extLst>
          </p:cNvPr>
          <p:cNvSpPr>
            <a:spLocks noGrp="1"/>
          </p:cNvSpPr>
          <p:nvPr>
            <p:ph type="sldNum" sz="quarter" idx="12"/>
          </p:nvPr>
        </p:nvSpPr>
        <p:spPr/>
        <p:txBody>
          <a:bodyPr/>
          <a:lstStyle/>
          <a:p>
            <a:fld id="{7151A094-F6D1-A64E-9AC6-C170F6977DFD}" type="slidenum">
              <a:rPr lang="en-US" smtClean="0"/>
              <a:t>19</a:t>
            </a:fld>
            <a:endParaRPr lang="en-US"/>
          </a:p>
        </p:txBody>
      </p:sp>
    </p:spTree>
    <p:extLst>
      <p:ext uri="{BB962C8B-B14F-4D97-AF65-F5344CB8AC3E}">
        <p14:creationId xmlns:p14="http://schemas.microsoft.com/office/powerpoint/2010/main" val="1649658649"/>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78119-9360-9764-626F-C8A0B7C7B4BF}"/>
              </a:ext>
            </a:extLst>
          </p:cNvPr>
          <p:cNvSpPr>
            <a:spLocks noGrp="1"/>
          </p:cNvSpPr>
          <p:nvPr>
            <p:ph type="title"/>
          </p:nvPr>
        </p:nvSpPr>
        <p:spPr/>
        <p:txBody>
          <a:bodyPr>
            <a:normAutofit/>
          </a:bodyPr>
          <a:lstStyle/>
          <a:p>
            <a:pPr algn="r"/>
            <a:r>
              <a:rPr lang="en-US" sz="3600" dirty="0"/>
              <a:t>preview</a:t>
            </a:r>
          </a:p>
        </p:txBody>
      </p:sp>
      <p:sp>
        <p:nvSpPr>
          <p:cNvPr id="3" name="Content Placeholder 2">
            <a:extLst>
              <a:ext uri="{FF2B5EF4-FFF2-40B4-BE49-F238E27FC236}">
                <a16:creationId xmlns:a16="http://schemas.microsoft.com/office/drawing/2014/main" id="{35663FC1-1D29-E5AF-DD52-DB841C3A2C40}"/>
              </a:ext>
            </a:extLst>
          </p:cNvPr>
          <p:cNvSpPr>
            <a:spLocks noGrp="1"/>
          </p:cNvSpPr>
          <p:nvPr>
            <p:ph idx="1"/>
          </p:nvPr>
        </p:nvSpPr>
        <p:spPr/>
        <p:txBody>
          <a:bodyPr>
            <a:normAutofit/>
          </a:bodyPr>
          <a:lstStyle/>
          <a:p>
            <a:pPr marL="541338" indent="-531813">
              <a:buFont typeface="Calibri" panose="020F0502020204030204" pitchFamily="34" charset="0"/>
              <a:buAutoNum type="arabicPeriod"/>
              <a:defRPr/>
            </a:pPr>
            <a:r>
              <a:rPr lang="en-US" altLang="en-US" sz="2800" dirty="0"/>
              <a:t>The Simulated Client Initiative (SCI) – origins, current projects</a:t>
            </a:r>
          </a:p>
          <a:p>
            <a:pPr marL="541338" indent="-531813">
              <a:buFont typeface="Calibri" panose="020F0502020204030204" pitchFamily="34" charset="0"/>
              <a:buAutoNum type="arabicPeriod"/>
              <a:defRPr/>
            </a:pPr>
            <a:r>
              <a:rPr lang="en-US" altLang="en-US" dirty="0"/>
              <a:t>Training SCs</a:t>
            </a:r>
            <a:endParaRPr lang="en-US" altLang="en-US" sz="2800" dirty="0"/>
          </a:p>
          <a:p>
            <a:pPr marL="541338" indent="-531813">
              <a:buFont typeface="Calibri" panose="020F0502020204030204" pitchFamily="34" charset="0"/>
              <a:buAutoNum type="arabicPeriod"/>
              <a:defRPr/>
            </a:pPr>
            <a:r>
              <a:rPr lang="en-US" altLang="en-US" sz="2800" dirty="0"/>
              <a:t>The SCI in Canada – some examples</a:t>
            </a:r>
          </a:p>
          <a:p>
            <a:pPr marL="514350" indent="-514350">
              <a:buFont typeface="+mj-lt"/>
              <a:buAutoNum type="arabicPeriod"/>
            </a:pPr>
            <a:r>
              <a:rPr lang="en-US" dirty="0"/>
              <a:t>Future projects</a:t>
            </a:r>
          </a:p>
          <a:p>
            <a:pPr marL="514350" indent="-514350">
              <a:buFont typeface="+mj-lt"/>
              <a:buAutoNum type="arabicPeriod"/>
            </a:pPr>
            <a:r>
              <a:rPr lang="en-US" dirty="0"/>
              <a:t>Final thoughts</a:t>
            </a:r>
          </a:p>
        </p:txBody>
      </p:sp>
      <p:sp>
        <p:nvSpPr>
          <p:cNvPr id="4" name="Slide Number Placeholder 3">
            <a:extLst>
              <a:ext uri="{FF2B5EF4-FFF2-40B4-BE49-F238E27FC236}">
                <a16:creationId xmlns:a16="http://schemas.microsoft.com/office/drawing/2014/main" id="{76301DF0-C3C8-5B04-428A-33D36ACBEF29}"/>
              </a:ext>
            </a:extLst>
          </p:cNvPr>
          <p:cNvSpPr>
            <a:spLocks noGrp="1"/>
          </p:cNvSpPr>
          <p:nvPr>
            <p:ph type="sldNum" sz="quarter" idx="12"/>
          </p:nvPr>
        </p:nvSpPr>
        <p:spPr/>
        <p:txBody>
          <a:bodyPr/>
          <a:lstStyle/>
          <a:p>
            <a:fld id="{7151A094-F6D1-A64E-9AC6-C170F6977DFD}" type="slidenum">
              <a:rPr lang="en-US" smtClean="0"/>
              <a:t>2</a:t>
            </a:fld>
            <a:endParaRPr lang="en-US"/>
          </a:p>
        </p:txBody>
      </p:sp>
    </p:spTree>
    <p:extLst>
      <p:ext uri="{BB962C8B-B14F-4D97-AF65-F5344CB8AC3E}">
        <p14:creationId xmlns:p14="http://schemas.microsoft.com/office/powerpoint/2010/main" val="2646111260"/>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390DD1F5-2713-C44F-8E8E-CCC24FE18D4B}"/>
              </a:ext>
            </a:extLst>
          </p:cNvPr>
          <p:cNvSpPr>
            <a:spLocks noGrp="1"/>
          </p:cNvSpPr>
          <p:nvPr>
            <p:ph type="title"/>
          </p:nvPr>
        </p:nvSpPr>
        <p:spPr>
          <a:xfrm rot="5400000">
            <a:off x="7531674" y="2369343"/>
            <a:ext cx="7834313" cy="1143000"/>
          </a:xfrm>
        </p:spPr>
        <p:txBody>
          <a:bodyPr>
            <a:normAutofit/>
          </a:bodyPr>
          <a:lstStyle/>
          <a:p>
            <a:pPr algn="r">
              <a:defRPr/>
            </a:pPr>
            <a:r>
              <a:rPr lang="en-US" altLang="en-US" dirty="0">
                <a:ea typeface="ＭＳ Ｐゴシック" charset="-128"/>
              </a:rPr>
              <a:t>current status of SCI projects</a:t>
            </a:r>
          </a:p>
        </p:txBody>
      </p:sp>
      <p:sp>
        <p:nvSpPr>
          <p:cNvPr id="27650" name="Content Placeholder 2">
            <a:extLst>
              <a:ext uri="{FF2B5EF4-FFF2-40B4-BE49-F238E27FC236}">
                <a16:creationId xmlns:a16="http://schemas.microsoft.com/office/drawing/2014/main" id="{10768F01-A4A2-E044-A8D5-009C2A0EA018}"/>
              </a:ext>
            </a:extLst>
          </p:cNvPr>
          <p:cNvSpPr>
            <a:spLocks noGrp="1"/>
          </p:cNvSpPr>
          <p:nvPr>
            <p:ph idx="1"/>
          </p:nvPr>
        </p:nvSpPr>
        <p:spPr>
          <a:xfrm>
            <a:off x="1992313" y="2060575"/>
            <a:ext cx="8229600" cy="3157538"/>
          </a:xfrm>
        </p:spPr>
        <p:txBody>
          <a:bodyPr vert="horz" lIns="61722" tIns="30861" rIns="61722" bIns="30861" rtlCol="0">
            <a:normAutofit/>
          </a:bodyPr>
          <a:lstStyle/>
          <a:p>
            <a:pPr>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buFontTx/>
              <a:buNone/>
              <a:defRPr/>
            </a:pPr>
            <a:endParaRPr lang="en-US" altLang="en-US" dirty="0">
              <a:ea typeface="ＭＳ Ｐゴシック" charset="-128"/>
              <a:cs typeface="Calibri" charset="0"/>
            </a:endParaRPr>
          </a:p>
          <a:p>
            <a:pPr>
              <a:buFontTx/>
              <a:buNone/>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buFontTx/>
              <a:buNone/>
              <a:defRPr/>
            </a:pPr>
            <a:endParaRPr lang="en-US" altLang="en-US" dirty="0">
              <a:ea typeface="ＭＳ Ｐゴシック" charset="-128"/>
              <a:cs typeface="Calibri" charset="0"/>
            </a:endParaRPr>
          </a:p>
        </p:txBody>
      </p:sp>
      <p:graphicFrame>
        <p:nvGraphicFramePr>
          <p:cNvPr id="6" name="Table 5">
            <a:extLst>
              <a:ext uri="{FF2B5EF4-FFF2-40B4-BE49-F238E27FC236}">
                <a16:creationId xmlns:a16="http://schemas.microsoft.com/office/drawing/2014/main" id="{29AB5535-8E9F-B598-2081-9C27231F4CA9}"/>
              </a:ext>
            </a:extLst>
          </p:cNvPr>
          <p:cNvGraphicFramePr>
            <a:graphicFrameLocks noGrp="1"/>
          </p:cNvGraphicFramePr>
          <p:nvPr>
            <p:extLst>
              <p:ext uri="{D42A27DB-BD31-4B8C-83A1-F6EECF244321}">
                <p14:modId xmlns:p14="http://schemas.microsoft.com/office/powerpoint/2010/main" val="2915559792"/>
              </p:ext>
            </p:extLst>
          </p:nvPr>
        </p:nvGraphicFramePr>
        <p:xfrm>
          <a:off x="1609276" y="314291"/>
          <a:ext cx="8128000" cy="6035040"/>
        </p:xfrm>
        <a:graphic>
          <a:graphicData uri="http://schemas.openxmlformats.org/drawingml/2006/table">
            <a:tbl>
              <a:tblPr firstRow="1" bandRow="1">
                <a:tableStyleId>{D7AC3CCA-C797-4891-BE02-D94E43425B78}</a:tableStyleId>
              </a:tblPr>
              <a:tblGrid>
                <a:gridCol w="4064000">
                  <a:extLst>
                    <a:ext uri="{9D8B030D-6E8A-4147-A177-3AD203B41FA5}">
                      <a16:colId xmlns:a16="http://schemas.microsoft.com/office/drawing/2014/main" val="759185634"/>
                    </a:ext>
                  </a:extLst>
                </a:gridCol>
                <a:gridCol w="4064000">
                  <a:extLst>
                    <a:ext uri="{9D8B030D-6E8A-4147-A177-3AD203B41FA5}">
                      <a16:colId xmlns:a16="http://schemas.microsoft.com/office/drawing/2014/main" val="3837825214"/>
                    </a:ext>
                  </a:extLst>
                </a:gridCol>
              </a:tblGrid>
              <a:tr h="370840">
                <a:tc>
                  <a:txBody>
                    <a:bodyPr/>
                    <a:lstStyle/>
                    <a:p>
                      <a:r>
                        <a:rPr lang="en-US" b="0" dirty="0"/>
                        <a:t>University of Strathclyde Law School</a:t>
                      </a:r>
                    </a:p>
                    <a:p>
                      <a:r>
                        <a:rPr lang="en-US" b="0" dirty="0"/>
                        <a:t>(Glasgow, Scotland)</a:t>
                      </a:r>
                    </a:p>
                  </a:txBody>
                  <a:tcPr/>
                </a:tc>
                <a:tc>
                  <a:txBody>
                    <a:bodyPr/>
                    <a:lstStyle/>
                    <a:p>
                      <a:r>
                        <a:rPr lang="en-US" b="0" dirty="0"/>
                        <a:t>WS (Writers to the Signet Society)</a:t>
                      </a:r>
                    </a:p>
                    <a:p>
                      <a:r>
                        <a:rPr lang="en-US" b="0" dirty="0"/>
                        <a:t>(Edinburgh, Scotland)</a:t>
                      </a:r>
                    </a:p>
                  </a:txBody>
                  <a:tcPr/>
                </a:tc>
                <a:extLst>
                  <a:ext uri="{0D108BD9-81ED-4DB2-BD59-A6C34878D82A}">
                    <a16:rowId xmlns:a16="http://schemas.microsoft.com/office/drawing/2014/main" val="2852816717"/>
                  </a:ext>
                </a:extLst>
              </a:tr>
              <a:tr h="370840">
                <a:tc>
                  <a:txBody>
                    <a:bodyPr/>
                    <a:lstStyle/>
                    <a:p>
                      <a:r>
                        <a:rPr lang="en-US" dirty="0"/>
                        <a:t>University of New Hampshire Law School (Concord, NH, USA)</a:t>
                      </a:r>
                    </a:p>
                  </a:txBody>
                  <a:tcPr/>
                </a:tc>
                <a:tc>
                  <a:txBody>
                    <a:bodyPr/>
                    <a:lstStyle/>
                    <a:p>
                      <a:r>
                        <a:rPr lang="en-US" dirty="0"/>
                        <a:t>The Australian National University College of Law (Canberra, ACT, AUS)</a:t>
                      </a:r>
                    </a:p>
                  </a:txBody>
                  <a:tcPr/>
                </a:tc>
                <a:extLst>
                  <a:ext uri="{0D108BD9-81ED-4DB2-BD59-A6C34878D82A}">
                    <a16:rowId xmlns:a16="http://schemas.microsoft.com/office/drawing/2014/main" val="1445998715"/>
                  </a:ext>
                </a:extLst>
              </a:tr>
              <a:tr h="370840">
                <a:tc>
                  <a:txBody>
                    <a:bodyPr/>
                    <a:lstStyle/>
                    <a:p>
                      <a:r>
                        <a:rPr lang="en-US" dirty="0" err="1"/>
                        <a:t>Northumbria</a:t>
                      </a:r>
                      <a:r>
                        <a:rPr lang="en-US" dirty="0"/>
                        <a:t> University Law School</a:t>
                      </a:r>
                    </a:p>
                    <a:p>
                      <a:r>
                        <a:rPr lang="en-US" dirty="0"/>
                        <a:t>(Newcastle, England)</a:t>
                      </a:r>
                    </a:p>
                  </a:txBody>
                  <a:tcPr/>
                </a:tc>
                <a:tc>
                  <a:txBody>
                    <a:bodyPr/>
                    <a:lstStyle/>
                    <a:p>
                      <a:r>
                        <a:rPr lang="en-US" dirty="0"/>
                        <a:t>Kwansei Gakuin University Law School</a:t>
                      </a:r>
                    </a:p>
                    <a:p>
                      <a:r>
                        <a:rPr lang="en-US" dirty="0"/>
                        <a:t>(Osaka, Japan)</a:t>
                      </a:r>
                    </a:p>
                  </a:txBody>
                  <a:tcPr/>
                </a:tc>
                <a:extLst>
                  <a:ext uri="{0D108BD9-81ED-4DB2-BD59-A6C34878D82A}">
                    <a16:rowId xmlns:a16="http://schemas.microsoft.com/office/drawing/2014/main" val="2192142513"/>
                  </a:ext>
                </a:extLst>
              </a:tr>
              <a:tr h="370840">
                <a:tc>
                  <a:txBody>
                    <a:bodyPr/>
                    <a:lstStyle/>
                    <a:p>
                      <a:r>
                        <a:rPr lang="en-US" dirty="0"/>
                        <a:t>Hong Kong University Faculty of Law</a:t>
                      </a:r>
                    </a:p>
                    <a:p>
                      <a:r>
                        <a:rPr lang="en-US" dirty="0"/>
                        <a:t>(Hong Kong)</a:t>
                      </a:r>
                    </a:p>
                  </a:txBody>
                  <a:tcPr/>
                </a:tc>
                <a:tc>
                  <a:txBody>
                    <a:bodyPr/>
                    <a:lstStyle/>
                    <a:p>
                      <a:r>
                        <a:rPr lang="en-US" dirty="0"/>
                        <a:t>The Chinese University of Hong Kong</a:t>
                      </a:r>
                    </a:p>
                    <a:p>
                      <a:r>
                        <a:rPr lang="en-US" dirty="0"/>
                        <a:t>(Hong Kong)</a:t>
                      </a:r>
                    </a:p>
                  </a:txBody>
                  <a:tcPr/>
                </a:tc>
                <a:extLst>
                  <a:ext uri="{0D108BD9-81ED-4DB2-BD59-A6C34878D82A}">
                    <a16:rowId xmlns:a16="http://schemas.microsoft.com/office/drawing/2014/main" val="1230414918"/>
                  </a:ext>
                </a:extLst>
              </a:tr>
              <a:tr h="370840">
                <a:tc>
                  <a:txBody>
                    <a:bodyPr/>
                    <a:lstStyle/>
                    <a:p>
                      <a:r>
                        <a:rPr lang="en-US" dirty="0"/>
                        <a:t>Nottingham Trent University Law School (Nottingham, England)</a:t>
                      </a:r>
                    </a:p>
                  </a:txBody>
                  <a:tcPr/>
                </a:tc>
                <a:tc>
                  <a:txBody>
                    <a:bodyPr/>
                    <a:lstStyle/>
                    <a:p>
                      <a:r>
                        <a:rPr lang="en-US" dirty="0"/>
                        <a:t>Newcastle University Law School</a:t>
                      </a:r>
                    </a:p>
                    <a:p>
                      <a:r>
                        <a:rPr lang="en-US" dirty="0"/>
                        <a:t>(Newcastle, England)</a:t>
                      </a:r>
                    </a:p>
                  </a:txBody>
                  <a:tcPr/>
                </a:tc>
                <a:extLst>
                  <a:ext uri="{0D108BD9-81ED-4DB2-BD59-A6C34878D82A}">
                    <a16:rowId xmlns:a16="http://schemas.microsoft.com/office/drawing/2014/main" val="2197547836"/>
                  </a:ext>
                </a:extLst>
              </a:tr>
              <a:tr h="370840">
                <a:tc>
                  <a:txBody>
                    <a:bodyPr/>
                    <a:lstStyle/>
                    <a:p>
                      <a:r>
                        <a:rPr lang="en-US" b="1" dirty="0"/>
                        <a:t>Osgoode Hall Law School/ OPD (Toronto, ON, CA)</a:t>
                      </a:r>
                    </a:p>
                  </a:txBody>
                  <a:tcPr/>
                </a:tc>
                <a:tc>
                  <a:txBody>
                    <a:bodyPr/>
                    <a:lstStyle/>
                    <a:p>
                      <a:r>
                        <a:rPr lang="en-US" dirty="0"/>
                        <a:t>University of Windsor Faculty of Law</a:t>
                      </a:r>
                    </a:p>
                    <a:p>
                      <a:r>
                        <a:rPr lang="en-US" dirty="0"/>
                        <a:t>(Windsor, ON, CA)</a:t>
                      </a:r>
                    </a:p>
                  </a:txBody>
                  <a:tcPr/>
                </a:tc>
                <a:extLst>
                  <a:ext uri="{0D108BD9-81ED-4DB2-BD59-A6C34878D82A}">
                    <a16:rowId xmlns:a16="http://schemas.microsoft.com/office/drawing/2014/main" val="2219246673"/>
                  </a:ext>
                </a:extLst>
              </a:tr>
              <a:tr h="370840">
                <a:tc>
                  <a:txBody>
                    <a:bodyPr/>
                    <a:lstStyle/>
                    <a:p>
                      <a:r>
                        <a:rPr lang="en-US" dirty="0"/>
                        <a:t>Flinders Law School</a:t>
                      </a:r>
                    </a:p>
                    <a:p>
                      <a:r>
                        <a:rPr lang="en-US" dirty="0"/>
                        <a:t>(Adelaide, SA, AUS</a:t>
                      </a:r>
                    </a:p>
                  </a:txBody>
                  <a:tcPr/>
                </a:tc>
                <a:tc>
                  <a:txBody>
                    <a:bodyPr/>
                    <a:lstStyle/>
                    <a:p>
                      <a:r>
                        <a:rPr lang="en-US" dirty="0"/>
                        <a:t>Solicitors Regulation Authority</a:t>
                      </a:r>
                    </a:p>
                    <a:p>
                      <a:r>
                        <a:rPr lang="en-US" dirty="0"/>
                        <a:t>(London, England)</a:t>
                      </a:r>
                    </a:p>
                  </a:txBody>
                  <a:tcPr/>
                </a:tc>
                <a:extLst>
                  <a:ext uri="{0D108BD9-81ED-4DB2-BD59-A6C34878D82A}">
                    <a16:rowId xmlns:a16="http://schemas.microsoft.com/office/drawing/2014/main" val="1149317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Canadian Centre for Professional Legal Education (CPLED, Provinces of AB, MB, SK, NS, CA)</a:t>
                      </a:r>
                    </a:p>
                  </a:txBody>
                  <a:tcPr/>
                </a:tc>
                <a:tc>
                  <a:txBody>
                    <a:bodyPr/>
                    <a:lstStyle/>
                    <a:p>
                      <a:r>
                        <a:rPr lang="en-US" dirty="0"/>
                        <a:t>Law Society of Ireland</a:t>
                      </a:r>
                    </a:p>
                    <a:p>
                      <a:r>
                        <a:rPr lang="en-US" dirty="0"/>
                        <a:t>(Dublin, Ireland)</a:t>
                      </a:r>
                    </a:p>
                    <a:p>
                      <a:endParaRPr lang="en-US" dirty="0"/>
                    </a:p>
                  </a:txBody>
                  <a:tcPr/>
                </a:tc>
                <a:extLst>
                  <a:ext uri="{0D108BD9-81ED-4DB2-BD59-A6C34878D82A}">
                    <a16:rowId xmlns:a16="http://schemas.microsoft.com/office/drawing/2014/main" val="2994875401"/>
                  </a:ext>
                </a:extLst>
              </a:tr>
              <a:tr h="370840">
                <a:tc>
                  <a:txBody>
                    <a:bodyPr/>
                    <a:lstStyle/>
                    <a:p>
                      <a:r>
                        <a:rPr lang="en-US" dirty="0"/>
                        <a:t>National Centre for Skills in Social Care</a:t>
                      </a:r>
                    </a:p>
                    <a:p>
                      <a:r>
                        <a:rPr lang="en-US" dirty="0"/>
                        <a:t>(London, England)</a:t>
                      </a:r>
                    </a:p>
                  </a:txBody>
                  <a:tcPr/>
                </a:tc>
                <a:tc>
                  <a:txBody>
                    <a:bodyPr/>
                    <a:lstStyle/>
                    <a:p>
                      <a:endParaRPr lang="en-US" dirty="0"/>
                    </a:p>
                  </a:txBody>
                  <a:tcPr/>
                </a:tc>
                <a:extLst>
                  <a:ext uri="{0D108BD9-81ED-4DB2-BD59-A6C34878D82A}">
                    <a16:rowId xmlns:a16="http://schemas.microsoft.com/office/drawing/2014/main" val="169684214"/>
                  </a:ext>
                </a:extLst>
              </a:tr>
            </a:tbl>
          </a:graphicData>
        </a:graphic>
      </p:graphicFrame>
      <p:sp>
        <p:nvSpPr>
          <p:cNvPr id="2" name="Slide Number Placeholder 1">
            <a:extLst>
              <a:ext uri="{FF2B5EF4-FFF2-40B4-BE49-F238E27FC236}">
                <a16:creationId xmlns:a16="http://schemas.microsoft.com/office/drawing/2014/main" id="{A78337A2-7FFE-469F-6B71-0FC5C63A0DCC}"/>
              </a:ext>
            </a:extLst>
          </p:cNvPr>
          <p:cNvSpPr>
            <a:spLocks noGrp="1"/>
          </p:cNvSpPr>
          <p:nvPr>
            <p:ph type="sldNum" sz="quarter" idx="12"/>
          </p:nvPr>
        </p:nvSpPr>
        <p:spPr/>
        <p:txBody>
          <a:bodyPr/>
          <a:lstStyle/>
          <a:p>
            <a:fld id="{7151A094-F6D1-A64E-9AC6-C170F6977DFD}" type="slidenum">
              <a:rPr lang="en-US" smtClean="0"/>
              <a:t>20</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3A7AA486-5F8D-79BD-44B4-06CC0EA54041}"/>
              </a:ext>
            </a:extLst>
          </p:cNvPr>
          <p:cNvSpPr>
            <a:spLocks noGrp="1" noChangeArrowheads="1"/>
          </p:cNvSpPr>
          <p:nvPr>
            <p:ph type="title"/>
          </p:nvPr>
        </p:nvSpPr>
        <p:spPr>
          <a:xfrm>
            <a:off x="2927002" y="137653"/>
            <a:ext cx="7315200" cy="1143000"/>
          </a:xfrm>
        </p:spPr>
        <p:txBody>
          <a:bodyPr>
            <a:normAutofit/>
          </a:bodyPr>
          <a:lstStyle/>
          <a:p>
            <a:pPr algn="r"/>
            <a:r>
              <a:rPr lang="en-GB" altLang="en-US" sz="3200" dirty="0">
                <a:ea typeface="ＭＳ Ｐゴシック" panose="020B0600070205080204" pitchFamily="34" charset="-128"/>
              </a:rPr>
              <a:t>a tale of two educators</a:t>
            </a:r>
          </a:p>
        </p:txBody>
      </p:sp>
      <p:sp>
        <p:nvSpPr>
          <p:cNvPr id="4" name="AutoShape 10">
            <a:extLst>
              <a:ext uri="{FF2B5EF4-FFF2-40B4-BE49-F238E27FC236}">
                <a16:creationId xmlns:a16="http://schemas.microsoft.com/office/drawing/2014/main" id="{BF7912F5-44EC-8880-46E1-06A53B97DBEA}"/>
              </a:ext>
            </a:extLst>
          </p:cNvPr>
          <p:cNvSpPr>
            <a:spLocks noGrp="1" noChangeAspect="1" noChangeArrowheads="1"/>
          </p:cNvSpPr>
          <p:nvPr>
            <p:ph type="body" idx="1"/>
          </p:nvPr>
        </p:nvSpPr>
        <p:spPr>
          <a:xfrm>
            <a:off x="1339873" y="1447800"/>
            <a:ext cx="8229600" cy="3352800"/>
          </a:xfrm>
        </p:spPr>
        <p:txBody>
          <a:bodyPr>
            <a:normAutofit fontScale="70000" lnSpcReduction="20000"/>
          </a:bodyPr>
          <a:lstStyle/>
          <a:p>
            <a:pPr>
              <a:lnSpc>
                <a:spcPct val="120000"/>
              </a:lnSpc>
              <a:defRPr/>
            </a:pPr>
            <a:r>
              <a:rPr lang="en-GB" altLang="en-US" sz="3200" dirty="0">
                <a:ea typeface="MS PGothic" panose="020B0600070205080204" pitchFamily="34" charset="-128"/>
                <a:cs typeface="Calibri" panose="020F0502020204030204" pitchFamily="34" charset="0"/>
              </a:rPr>
              <a:t>Osgoode Hall Law School</a:t>
            </a:r>
            <a:br>
              <a:rPr lang="en-GB" altLang="en-US" sz="3200" dirty="0">
                <a:ea typeface="MS PGothic" panose="020B0600070205080204" pitchFamily="34" charset="-128"/>
                <a:cs typeface="Calibri" panose="020F0502020204030204" pitchFamily="34" charset="0"/>
              </a:rPr>
            </a:br>
            <a:r>
              <a:rPr lang="en-GB" altLang="en-US" sz="3200" dirty="0">
                <a:ea typeface="MS PGothic" panose="020B0600070205080204" pitchFamily="34" charset="-128"/>
                <a:cs typeface="Calibri" panose="020F0502020204030204" pitchFamily="34" charset="0"/>
              </a:rPr>
              <a:t>Toronto, Ontario</a:t>
            </a:r>
          </a:p>
          <a:p>
            <a:pPr marL="0" indent="0">
              <a:lnSpc>
                <a:spcPct val="120000"/>
              </a:lnSpc>
              <a:buNone/>
              <a:defRPr/>
            </a:pPr>
            <a:endParaRPr lang="en-GB" altLang="en-US" sz="3200" dirty="0">
              <a:ea typeface="MS PGothic" panose="020B0600070205080204" pitchFamily="34" charset="-128"/>
              <a:cs typeface="Calibri" panose="020F0502020204030204" pitchFamily="34" charset="0"/>
            </a:endParaRPr>
          </a:p>
          <a:p>
            <a:pPr marL="0" indent="0">
              <a:lnSpc>
                <a:spcPct val="120000"/>
              </a:lnSpc>
              <a:buNone/>
              <a:defRPr/>
            </a:pPr>
            <a:endParaRPr lang="en-GB" altLang="en-US" sz="3200" dirty="0">
              <a:ea typeface="MS PGothic" panose="020B0600070205080204" pitchFamily="34" charset="-128"/>
              <a:cs typeface="Calibri" panose="020F0502020204030204" pitchFamily="34" charset="0"/>
            </a:endParaRPr>
          </a:p>
          <a:p>
            <a:pPr>
              <a:lnSpc>
                <a:spcPct val="120000"/>
              </a:lnSpc>
              <a:buFont typeface="Arial" panose="020B0604020202020204" pitchFamily="34" charset="0"/>
              <a:buChar char="•"/>
              <a:defRPr/>
            </a:pPr>
            <a:endParaRPr lang="en-GB" altLang="en-US" sz="3200" dirty="0">
              <a:ea typeface="MS PGothic" panose="020B0600070205080204" pitchFamily="34" charset="-128"/>
              <a:cs typeface="Calibri" panose="020F0502020204030204" pitchFamily="34" charset="0"/>
            </a:endParaRPr>
          </a:p>
          <a:p>
            <a:pPr>
              <a:lnSpc>
                <a:spcPct val="120000"/>
              </a:lnSpc>
              <a:buFont typeface="Arial" panose="020B0604020202020204" pitchFamily="34" charset="0"/>
              <a:buChar char="•"/>
              <a:defRPr/>
            </a:pPr>
            <a:r>
              <a:rPr lang="en-GB" altLang="en-US" sz="3200" dirty="0">
                <a:ea typeface="MS PGothic" panose="020B0600070205080204" pitchFamily="34" charset="-128"/>
                <a:cs typeface="Calibri" panose="020F0502020204030204" pitchFamily="34" charset="0"/>
              </a:rPr>
              <a:t>Canadian Centre for </a:t>
            </a:r>
            <a:br>
              <a:rPr lang="en-GB" altLang="en-US" sz="3200" dirty="0">
                <a:ea typeface="MS PGothic" panose="020B0600070205080204" pitchFamily="34" charset="-128"/>
                <a:cs typeface="Calibri" panose="020F0502020204030204" pitchFamily="34" charset="0"/>
              </a:rPr>
            </a:br>
            <a:r>
              <a:rPr lang="en-GB" altLang="en-US" sz="3200" dirty="0">
                <a:ea typeface="MS PGothic" panose="020B0600070205080204" pitchFamily="34" charset="-128"/>
                <a:cs typeface="Calibri" panose="020F0502020204030204" pitchFamily="34" charset="0"/>
              </a:rPr>
              <a:t>Professional Legal Education </a:t>
            </a:r>
            <a:br>
              <a:rPr lang="en-GB" altLang="en-US" sz="3200" dirty="0">
                <a:ea typeface="MS PGothic" panose="020B0600070205080204" pitchFamily="34" charset="-128"/>
                <a:cs typeface="Calibri" panose="020F0502020204030204" pitchFamily="34" charset="0"/>
              </a:rPr>
            </a:br>
            <a:r>
              <a:rPr lang="en-GB" altLang="en-US" sz="3200" dirty="0">
                <a:ea typeface="MS PGothic" panose="020B0600070205080204" pitchFamily="34" charset="-128"/>
                <a:cs typeface="Calibri" panose="020F0502020204030204" pitchFamily="34" charset="0"/>
              </a:rPr>
              <a:t>(CPLED) Calgary, Alberta</a:t>
            </a:r>
          </a:p>
          <a:p>
            <a:pPr>
              <a:lnSpc>
                <a:spcPct val="120000"/>
              </a:lnSpc>
              <a:defRPr/>
            </a:pPr>
            <a:endParaRPr lang="en-CA" sz="3200" dirty="0"/>
          </a:p>
        </p:txBody>
      </p:sp>
      <p:pic>
        <p:nvPicPr>
          <p:cNvPr id="46084" name="Picture 1">
            <a:extLst>
              <a:ext uri="{FF2B5EF4-FFF2-40B4-BE49-F238E27FC236}">
                <a16:creationId xmlns:a16="http://schemas.microsoft.com/office/drawing/2014/main" id="{F2FB377B-5CC2-6EE8-2E56-2158ED60D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831" y="1167616"/>
            <a:ext cx="5036296" cy="245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97BEECB-9C6A-32E5-DD7B-6F1226ED3390}"/>
              </a:ext>
            </a:extLst>
          </p:cNvPr>
          <p:cNvPicPr>
            <a:picLocks noChangeAspect="1"/>
          </p:cNvPicPr>
          <p:nvPr/>
        </p:nvPicPr>
        <p:blipFill>
          <a:blip r:embed="rId4"/>
          <a:stretch>
            <a:fillRect/>
          </a:stretch>
        </p:blipFill>
        <p:spPr>
          <a:xfrm>
            <a:off x="5601802" y="3983277"/>
            <a:ext cx="5545318" cy="2737070"/>
          </a:xfrm>
          <a:prstGeom prst="rect">
            <a:avLst/>
          </a:prstGeom>
        </p:spPr>
      </p:pic>
    </p:spTree>
    <p:extLst>
      <p:ext uri="{BB962C8B-B14F-4D97-AF65-F5344CB8AC3E}">
        <p14:creationId xmlns:p14="http://schemas.microsoft.com/office/powerpoint/2010/main" val="963524411"/>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60875C42-F064-EFDA-C91A-1CC54EAA6814}"/>
              </a:ext>
            </a:extLst>
          </p:cNvPr>
          <p:cNvSpPr>
            <a:spLocks noGrp="1" noChangeArrowheads="1"/>
          </p:cNvSpPr>
          <p:nvPr>
            <p:ph type="title"/>
          </p:nvPr>
        </p:nvSpPr>
        <p:spPr>
          <a:xfrm>
            <a:off x="2907952" y="136525"/>
            <a:ext cx="7315200" cy="1143000"/>
          </a:xfrm>
        </p:spPr>
        <p:txBody>
          <a:bodyPr>
            <a:normAutofit/>
          </a:bodyPr>
          <a:lstStyle/>
          <a:p>
            <a:pPr algn="r"/>
            <a:r>
              <a:rPr lang="en-GB" altLang="en-US" sz="3200" dirty="0">
                <a:ea typeface="ＭＳ Ｐゴシック" panose="020B0600070205080204" pitchFamily="34" charset="-128"/>
              </a:rPr>
              <a:t>Osgoode</a:t>
            </a:r>
          </a:p>
        </p:txBody>
      </p:sp>
      <p:sp>
        <p:nvSpPr>
          <p:cNvPr id="48130" name="Rectangle 3">
            <a:extLst>
              <a:ext uri="{FF2B5EF4-FFF2-40B4-BE49-F238E27FC236}">
                <a16:creationId xmlns:a16="http://schemas.microsoft.com/office/drawing/2014/main" id="{79CBC5EA-52E2-36AC-B7D9-67455402189F}"/>
              </a:ext>
            </a:extLst>
          </p:cNvPr>
          <p:cNvSpPr>
            <a:spLocks noGrp="1" noChangeArrowheads="1"/>
          </p:cNvSpPr>
          <p:nvPr>
            <p:ph type="body" idx="1"/>
          </p:nvPr>
        </p:nvSpPr>
        <p:spPr>
          <a:xfrm>
            <a:off x="1470982" y="1042629"/>
            <a:ext cx="8229600" cy="4114800"/>
          </a:xfrm>
        </p:spPr>
        <p:txBody>
          <a:bodyPr vert="horz" lIns="61722" tIns="30861" rIns="61722" bIns="30861" rtlCol="0">
            <a:noAutofit/>
          </a:bodyPr>
          <a:lstStyle/>
          <a:p>
            <a:r>
              <a:rPr lang="en-GB" altLang="en-US" sz="2400" dirty="0">
                <a:ea typeface="ＭＳ Ｐゴシック" panose="020B0600070205080204" pitchFamily="34" charset="-128"/>
                <a:cs typeface="Calibri" panose="020F0502020204030204" pitchFamily="34" charset="0"/>
              </a:rPr>
              <a:t>300 first year students in law degree (1Ls) completed formative in-person SC interview in Legal Process subject, 2018/2019 and 2019/2020</a:t>
            </a:r>
          </a:p>
          <a:p>
            <a:r>
              <a:rPr lang="en-GB" altLang="en-US" sz="2400" dirty="0">
                <a:ea typeface="ＭＳ Ｐゴシック" panose="020B0600070205080204" pitchFamily="34" charset="-128"/>
                <a:cs typeface="Calibri" panose="020F0502020204030204" pitchFamily="34" charset="0"/>
              </a:rPr>
              <a:t>1L SC interviews online in 2020-2024</a:t>
            </a:r>
          </a:p>
          <a:p>
            <a:r>
              <a:rPr lang="en-GB" altLang="en-US" sz="2400" dirty="0">
                <a:ea typeface="ＭＳ Ｐゴシック" panose="020B0600070205080204" pitchFamily="34" charset="-128"/>
                <a:cs typeface="Calibri" panose="020F0502020204030204" pitchFamily="34" charset="0"/>
              </a:rPr>
              <a:t>Formative interviews  for lawyers in continuing legal education certificates, in Osgoode Professional Development:</a:t>
            </a:r>
          </a:p>
          <a:p>
            <a:pPr lvl="1"/>
            <a:r>
              <a:rPr lang="en-GB" altLang="en-US" dirty="0">
                <a:ea typeface="ＭＳ Ｐゴシック" panose="020B0600070205080204" pitchFamily="34" charset="-128"/>
                <a:cs typeface="Calibri" panose="020F0502020204030204" pitchFamily="34" charset="0"/>
              </a:rPr>
              <a:t>Family Law Skills and Practice (40 lawyers)</a:t>
            </a:r>
          </a:p>
          <a:p>
            <a:pPr lvl="2">
              <a:buFont typeface="Wingdings" pitchFamily="2" charset="2"/>
              <a:buChar char="§"/>
            </a:pPr>
            <a:r>
              <a:rPr lang="en-GB" altLang="en-US" sz="2400" dirty="0">
                <a:ea typeface="ＭＳ Ｐゴシック" panose="020B0600070205080204" pitchFamily="34" charset="-128"/>
                <a:cs typeface="Calibri" panose="020F0502020204030204" pitchFamily="34" charset="0"/>
              </a:rPr>
              <a:t>In person 2019/2020</a:t>
            </a:r>
          </a:p>
          <a:p>
            <a:pPr lvl="2">
              <a:buFont typeface="Wingdings" pitchFamily="2" charset="2"/>
              <a:buChar char="§"/>
            </a:pPr>
            <a:r>
              <a:rPr lang="en-GB" altLang="en-US" sz="2400" dirty="0">
                <a:ea typeface="ＭＳ Ｐゴシック" panose="020B0600070205080204" pitchFamily="34" charset="-128"/>
                <a:cs typeface="Calibri" panose="020F0502020204030204" pitchFamily="34" charset="0"/>
              </a:rPr>
              <a:t>Online 2020/2021</a:t>
            </a:r>
          </a:p>
          <a:p>
            <a:pPr lvl="1"/>
            <a:r>
              <a:rPr lang="en-GB" altLang="en-US" dirty="0">
                <a:ea typeface="ＭＳ Ｐゴシック" panose="020B0600070205080204" pitchFamily="34" charset="-128"/>
                <a:cs typeface="Calibri" panose="020F0502020204030204" pitchFamily="34" charset="0"/>
              </a:rPr>
              <a:t>Advanced Workplace Investigations </a:t>
            </a:r>
            <a:br>
              <a:rPr lang="en-GB" altLang="en-US" dirty="0">
                <a:ea typeface="ＭＳ Ｐゴシック" panose="020B0600070205080204" pitchFamily="34" charset="-128"/>
                <a:cs typeface="Calibri" panose="020F0502020204030204" pitchFamily="34" charset="0"/>
              </a:rPr>
            </a:br>
            <a:r>
              <a:rPr lang="en-GB" altLang="en-US" dirty="0">
                <a:ea typeface="ＭＳ Ｐゴシック" panose="020B0600070205080204" pitchFamily="34" charset="-128"/>
                <a:cs typeface="Calibri" panose="020F0502020204030204" pitchFamily="34" charset="0"/>
              </a:rPr>
              <a:t>(32 lawyers)</a:t>
            </a:r>
          </a:p>
          <a:p>
            <a:pPr lvl="2">
              <a:buFont typeface="Wingdings" pitchFamily="2" charset="2"/>
              <a:buChar char="§"/>
            </a:pPr>
            <a:r>
              <a:rPr lang="en-GB" altLang="en-US" sz="2400" dirty="0">
                <a:ea typeface="ＭＳ Ｐゴシック" panose="020B0600070205080204" pitchFamily="34" charset="-128"/>
                <a:cs typeface="Calibri" panose="020F0502020204030204" pitchFamily="34" charset="0"/>
              </a:rPr>
              <a:t>Online 2020/2021</a:t>
            </a:r>
          </a:p>
          <a:p>
            <a:r>
              <a:rPr lang="en-GB" altLang="en-US" sz="2400" dirty="0">
                <a:ea typeface="ＭＳ Ｐゴシック" panose="020B0600070205080204" pitchFamily="34" charset="-128"/>
                <a:cs typeface="Calibri" panose="020F0502020204030204" pitchFamily="34" charset="0"/>
              </a:rPr>
              <a:t>Further uses planned</a:t>
            </a:r>
          </a:p>
          <a:p>
            <a:pPr lvl="2">
              <a:buFontTx/>
              <a:buNone/>
            </a:pPr>
            <a:endParaRPr lang="en-GB" altLang="en-US" sz="2400" dirty="0">
              <a:ea typeface="ＭＳ Ｐゴシック" panose="020B0600070205080204" pitchFamily="34" charset="-128"/>
              <a:cs typeface="Calibri" panose="020F0502020204030204" pitchFamily="34" charset="0"/>
            </a:endParaRPr>
          </a:p>
        </p:txBody>
      </p:sp>
      <p:pic>
        <p:nvPicPr>
          <p:cNvPr id="48132" name="Picture 1">
            <a:extLst>
              <a:ext uri="{FF2B5EF4-FFF2-40B4-BE49-F238E27FC236}">
                <a16:creationId xmlns:a16="http://schemas.microsoft.com/office/drawing/2014/main" id="{DD71F987-F54D-49BD-7E31-B69B5E429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3958507"/>
            <a:ext cx="4114800" cy="276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5">
            <a:extLst>
              <a:ext uri="{FF2B5EF4-FFF2-40B4-BE49-F238E27FC236}">
                <a16:creationId xmlns:a16="http://schemas.microsoft.com/office/drawing/2014/main" id="{BEECAFC0-7B7F-DB88-0A38-BED5F8252B8E}"/>
              </a:ext>
            </a:extLst>
          </p:cNvPr>
          <p:cNvSpPr>
            <a:spLocks noGrp="1" noChangeArrowheads="1"/>
          </p:cNvSpPr>
          <p:nvPr>
            <p:ph type="ftr" sz="quarter" idx="11"/>
          </p:nvPr>
        </p:nvSpPr>
        <p:spPr>
          <a:xfrm>
            <a:off x="3362326" y="6248400"/>
            <a:ext cx="4181475"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dirty="0"/>
              <a:t> Paul Maharg | CC BY-NC-ND 2.5 CANADA</a:t>
            </a:r>
          </a:p>
        </p:txBody>
      </p:sp>
    </p:spTree>
    <p:extLst>
      <p:ext uri="{BB962C8B-B14F-4D97-AF65-F5344CB8AC3E}">
        <p14:creationId xmlns:p14="http://schemas.microsoft.com/office/powerpoint/2010/main" val="457121165"/>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83B93-4525-49AC-8709-A21CC051F686}"/>
              </a:ext>
            </a:extLst>
          </p:cNvPr>
          <p:cNvSpPr>
            <a:spLocks noGrp="1"/>
          </p:cNvSpPr>
          <p:nvPr>
            <p:ph type="title"/>
          </p:nvPr>
        </p:nvSpPr>
        <p:spPr>
          <a:xfrm>
            <a:off x="2590800" y="152400"/>
            <a:ext cx="7315200" cy="1143000"/>
          </a:xfrm>
        </p:spPr>
        <p:txBody>
          <a:bodyPr>
            <a:normAutofit/>
          </a:bodyPr>
          <a:lstStyle/>
          <a:p>
            <a:pPr algn="r"/>
            <a:r>
              <a:rPr lang="en-GB" altLang="en-US" sz="3200" dirty="0">
                <a:ea typeface="ＭＳ Ｐゴシック" panose="020B0600070205080204" pitchFamily="34" charset="-128"/>
                <a:cs typeface="Calibri" panose="020F0502020204030204" pitchFamily="34" charset="0"/>
              </a:rPr>
              <a:t>Family Law Skills and Practice</a:t>
            </a:r>
            <a:endParaRPr lang="en-CA" sz="3200" dirty="0"/>
          </a:p>
        </p:txBody>
      </p:sp>
      <p:sp>
        <p:nvSpPr>
          <p:cNvPr id="3" name="Content Placeholder 2">
            <a:extLst>
              <a:ext uri="{FF2B5EF4-FFF2-40B4-BE49-F238E27FC236}">
                <a16:creationId xmlns:a16="http://schemas.microsoft.com/office/drawing/2014/main" id="{6C3AB5F5-A8A6-4454-8D2F-65C0D1FFE19D}"/>
              </a:ext>
            </a:extLst>
          </p:cNvPr>
          <p:cNvSpPr>
            <a:spLocks noGrp="1"/>
          </p:cNvSpPr>
          <p:nvPr>
            <p:ph idx="1"/>
          </p:nvPr>
        </p:nvSpPr>
        <p:spPr>
          <a:xfrm>
            <a:off x="1411396" y="1295400"/>
            <a:ext cx="8494603" cy="4953000"/>
          </a:xfrm>
        </p:spPr>
        <p:txBody>
          <a:bodyPr/>
          <a:lstStyle/>
          <a:p>
            <a:r>
              <a:rPr lang="en-CA" dirty="0"/>
              <a:t>Key difference – participants are licensed lawyers, not law students, therefore less concern about knowing the law, but even more desire to improve their practice</a:t>
            </a:r>
          </a:p>
          <a:p>
            <a:r>
              <a:rPr lang="en-CA" dirty="0"/>
              <a:t>9-day intensive skills programme, with 4 points of SC interaction:</a:t>
            </a:r>
          </a:p>
          <a:p>
            <a:pPr lvl="1"/>
            <a:r>
              <a:rPr lang="en-CA" dirty="0"/>
              <a:t>Initial client Interview (same assessment criteria, but higher standards of performance expected)</a:t>
            </a:r>
          </a:p>
          <a:p>
            <a:pPr lvl="1"/>
            <a:r>
              <a:rPr lang="en-CA" dirty="0"/>
              <a:t>‘Challenging client’ meeting</a:t>
            </a:r>
          </a:p>
          <a:p>
            <a:pPr lvl="1"/>
            <a:r>
              <a:rPr lang="en-CA" dirty="0"/>
              <a:t>‘Pre-negotiation’ meeting</a:t>
            </a:r>
          </a:p>
          <a:p>
            <a:pPr lvl="1"/>
            <a:r>
              <a:rPr lang="en-CA" dirty="0"/>
              <a:t>Case conference – meeting (before and) with a judge</a:t>
            </a:r>
          </a:p>
          <a:p>
            <a:endParaRPr lang="en-CA" dirty="0"/>
          </a:p>
        </p:txBody>
      </p:sp>
      <p:sp>
        <p:nvSpPr>
          <p:cNvPr id="6" name="Slide Number Placeholder 5">
            <a:extLst>
              <a:ext uri="{FF2B5EF4-FFF2-40B4-BE49-F238E27FC236}">
                <a16:creationId xmlns:a16="http://schemas.microsoft.com/office/drawing/2014/main" id="{CDAF97A5-489C-4F1F-9A06-E3BC703ADD33}"/>
              </a:ext>
            </a:extLst>
          </p:cNvPr>
          <p:cNvSpPr>
            <a:spLocks noGrp="1"/>
          </p:cNvSpPr>
          <p:nvPr>
            <p:ph type="sldNum" sz="quarter" idx="12"/>
          </p:nvPr>
        </p:nvSpPr>
        <p:spPr/>
        <p:txBody>
          <a:bodyPr/>
          <a:lstStyle/>
          <a:p>
            <a:pPr>
              <a:defRPr/>
            </a:pPr>
            <a:fld id="{1755F0F4-8824-E34A-BEAC-87BE3EA86255}" type="slidenum">
              <a:rPr lang="en-US" altLang="en-US" smtClean="0"/>
              <a:pPr>
                <a:defRPr/>
              </a:pPr>
              <a:t>23</a:t>
            </a:fld>
            <a:endParaRPr lang="en-US" altLang="en-US" dirty="0"/>
          </a:p>
        </p:txBody>
      </p:sp>
      <p:sp>
        <p:nvSpPr>
          <p:cNvPr id="5" name="Rectangle 5">
            <a:extLst>
              <a:ext uri="{FF2B5EF4-FFF2-40B4-BE49-F238E27FC236}">
                <a16:creationId xmlns:a16="http://schemas.microsoft.com/office/drawing/2014/main" id="{8869871C-BAEF-4882-2EC4-61B797F69C5B}"/>
              </a:ext>
            </a:extLst>
          </p:cNvPr>
          <p:cNvSpPr>
            <a:spLocks noGrp="1" noChangeArrowheads="1"/>
          </p:cNvSpPr>
          <p:nvPr>
            <p:ph type="ftr" sz="quarter" idx="11"/>
          </p:nvPr>
        </p:nvSpPr>
        <p:spPr>
          <a:xfrm>
            <a:off x="3362326" y="6248400"/>
            <a:ext cx="4181475"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dirty="0"/>
              <a:t> Paul Maharg | CC BY-NC-ND 2.5 CANADA</a:t>
            </a:r>
          </a:p>
        </p:txBody>
      </p:sp>
    </p:spTree>
    <p:extLst>
      <p:ext uri="{BB962C8B-B14F-4D97-AF65-F5344CB8AC3E}">
        <p14:creationId xmlns:p14="http://schemas.microsoft.com/office/powerpoint/2010/main" val="3430421838"/>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582F96E9-9ABD-6461-B87A-747D074C8A9B}"/>
              </a:ext>
            </a:extLst>
          </p:cNvPr>
          <p:cNvSpPr>
            <a:spLocks noGrp="1"/>
          </p:cNvSpPr>
          <p:nvPr>
            <p:ph type="title"/>
          </p:nvPr>
        </p:nvSpPr>
        <p:spPr>
          <a:xfrm>
            <a:off x="558893" y="410962"/>
            <a:ext cx="8906719" cy="644525"/>
          </a:xfrm>
        </p:spPr>
        <p:txBody>
          <a:bodyPr>
            <a:noAutofit/>
          </a:bodyPr>
          <a:lstStyle/>
          <a:p>
            <a:pPr algn="r">
              <a:defRPr/>
            </a:pPr>
            <a:r>
              <a:rPr lang="en-US" altLang="en-US" sz="3600" dirty="0">
                <a:ea typeface="ＭＳ Ｐゴシック" charset="-128"/>
              </a:rPr>
              <a:t>at Osgoode: was this experiential learning authentic?  useful?</a:t>
            </a:r>
          </a:p>
        </p:txBody>
      </p:sp>
      <p:sp>
        <p:nvSpPr>
          <p:cNvPr id="59394" name="Content Placeholder 2">
            <a:extLst>
              <a:ext uri="{FF2B5EF4-FFF2-40B4-BE49-F238E27FC236}">
                <a16:creationId xmlns:a16="http://schemas.microsoft.com/office/drawing/2014/main" id="{41E03C75-A4FE-63C4-71DF-C02643D92636}"/>
              </a:ext>
            </a:extLst>
          </p:cNvPr>
          <p:cNvSpPr>
            <a:spLocks noGrp="1" noChangeArrowheads="1"/>
          </p:cNvSpPr>
          <p:nvPr>
            <p:ph idx="1"/>
          </p:nvPr>
        </p:nvSpPr>
        <p:spPr>
          <a:xfrm>
            <a:off x="1654980" y="1678772"/>
            <a:ext cx="7396163" cy="3317875"/>
          </a:xfrm>
        </p:spPr>
        <p:txBody>
          <a:bodyPr vert="horz" lIns="46289" tIns="23144" rIns="46289" bIns="23144" rtlCol="0">
            <a:noAutofit/>
          </a:bodyPr>
          <a:lstStyle/>
          <a:p>
            <a:r>
              <a:rPr lang="en-GB" altLang="en-US" sz="2400" dirty="0">
                <a:cs typeface="Calibri" panose="020F0502020204030204" pitchFamily="34" charset="0"/>
              </a:rPr>
              <a:t>15 SCs were recruited, trained and used with 290 students 2018, 306 students 2019, in a 1L course, Legal Method and all years since then.</a:t>
            </a:r>
          </a:p>
          <a:p>
            <a:r>
              <a:rPr lang="en-GB" altLang="en-US" sz="2400" dirty="0">
                <a:cs typeface="Calibri" panose="020F0502020204030204" pitchFamily="34" charset="0"/>
              </a:rPr>
              <a:t>Excellent feedback.  In 2018:</a:t>
            </a:r>
          </a:p>
          <a:p>
            <a:pPr lvl="1"/>
            <a:r>
              <a:rPr lang="en-GB" altLang="en-US" b="1" dirty="0"/>
              <a:t>92.6%</a:t>
            </a:r>
            <a:r>
              <a:rPr lang="en-GB" altLang="en-US" dirty="0"/>
              <a:t> thought the interview experience authentic or very authentic.</a:t>
            </a:r>
            <a:endParaRPr lang="en-CA" altLang="en-US" dirty="0"/>
          </a:p>
          <a:p>
            <a:pPr lvl="1"/>
            <a:r>
              <a:rPr lang="en-GB" altLang="en-US" b="1" dirty="0"/>
              <a:t>95.5%</a:t>
            </a:r>
            <a:r>
              <a:rPr lang="en-GB" altLang="en-US" dirty="0"/>
              <a:t> thought the clients realistic or very realistic in conveying their concerns.</a:t>
            </a:r>
          </a:p>
          <a:p>
            <a:pPr lvl="1"/>
            <a:r>
              <a:rPr lang="en-GB" altLang="en-US" b="1" dirty="0"/>
              <a:t>93.5%</a:t>
            </a:r>
            <a:r>
              <a:rPr lang="en-GB" altLang="en-US" dirty="0"/>
              <a:t> thought the experience useful or very useful in preparing them for real client interviews.</a:t>
            </a:r>
          </a:p>
          <a:p>
            <a:pPr lvl="1"/>
            <a:r>
              <a:rPr lang="en-GB" altLang="en-US" b="1" dirty="0"/>
              <a:t>97.6%</a:t>
            </a:r>
            <a:r>
              <a:rPr lang="en-GB" altLang="en-US" dirty="0"/>
              <a:t> thought that the use of simulated clients was more beneficial to their learning than practising only with other students</a:t>
            </a:r>
            <a:endParaRPr lang="en-GB" altLang="en-US" dirty="0">
              <a:cs typeface="Calibri" panose="020F0502020204030204" pitchFamily="34" charset="0"/>
            </a:endParaRPr>
          </a:p>
          <a:p>
            <a:endParaRPr lang="en-US" altLang="en-US" sz="2400" dirty="0">
              <a:cs typeface="Calibri" panose="020F0502020204030204" pitchFamily="34" charset="0"/>
            </a:endParaRPr>
          </a:p>
          <a:p>
            <a:pPr>
              <a:buFont typeface="Webdings" pitchFamily="2" charset="2"/>
              <a:buNone/>
            </a:pPr>
            <a:endParaRPr lang="en-US" altLang="en-US" sz="2400" dirty="0">
              <a:cs typeface="Calibri" panose="020F0502020204030204" pitchFamily="34" charset="0"/>
            </a:endParaRPr>
          </a:p>
        </p:txBody>
      </p:sp>
      <p:pic>
        <p:nvPicPr>
          <p:cNvPr id="59395" name="Picture 3">
            <a:extLst>
              <a:ext uri="{FF2B5EF4-FFF2-40B4-BE49-F238E27FC236}">
                <a16:creationId xmlns:a16="http://schemas.microsoft.com/office/drawing/2014/main" id="{3198E4C0-65B8-7FD7-D027-6A982A3D5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8358" y="2057601"/>
            <a:ext cx="2622550"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27A2F5E-C249-49AA-D0D3-61491F28793B}"/>
              </a:ext>
            </a:extLst>
          </p:cNvPr>
          <p:cNvSpPr>
            <a:spLocks noGrp="1"/>
          </p:cNvSpPr>
          <p:nvPr>
            <p:ph type="sldNum" sz="quarter" idx="12"/>
          </p:nvPr>
        </p:nvSpPr>
        <p:spPr/>
        <p:txBody>
          <a:bodyPr/>
          <a:lstStyle/>
          <a:p>
            <a:fld id="{7151A094-F6D1-A64E-9AC6-C170F6977DFD}" type="slidenum">
              <a:rPr lang="en-US" smtClean="0"/>
              <a:t>24</a:t>
            </a:fld>
            <a:endParaRPr lang="en-US"/>
          </a:p>
        </p:txBody>
      </p:sp>
    </p:spTree>
    <p:extLst>
      <p:ext uri="{BB962C8B-B14F-4D97-AF65-F5344CB8AC3E}">
        <p14:creationId xmlns:p14="http://schemas.microsoft.com/office/powerpoint/2010/main" val="2720192642"/>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Content Placeholder 2">
            <a:extLst>
              <a:ext uri="{FF2B5EF4-FFF2-40B4-BE49-F238E27FC236}">
                <a16:creationId xmlns:a16="http://schemas.microsoft.com/office/drawing/2014/main" id="{61C92008-48F5-BCFB-A456-694390D3D5B5}"/>
              </a:ext>
            </a:extLst>
          </p:cNvPr>
          <p:cNvSpPr>
            <a:spLocks noGrp="1" noChangeArrowheads="1"/>
          </p:cNvSpPr>
          <p:nvPr>
            <p:ph idx="1"/>
          </p:nvPr>
        </p:nvSpPr>
        <p:spPr>
          <a:xfrm>
            <a:off x="1507125" y="963319"/>
            <a:ext cx="8860897" cy="3906838"/>
          </a:xfrm>
        </p:spPr>
        <p:txBody>
          <a:bodyPr>
            <a:noAutofit/>
          </a:bodyPr>
          <a:lstStyle/>
          <a:p>
            <a:r>
              <a:rPr lang="en-GB" altLang="en-US" sz="2200" dirty="0"/>
              <a:t>‘One of my favourite and most worthwhile opportunities all year’</a:t>
            </a:r>
            <a:endParaRPr lang="en-CA" altLang="en-US" sz="2200" dirty="0"/>
          </a:p>
          <a:p>
            <a:r>
              <a:rPr lang="en-GB" altLang="en-US" sz="2200" dirty="0"/>
              <a:t>‘Great opportunity! […] Good low stress experience’</a:t>
            </a:r>
            <a:endParaRPr lang="en-CA" altLang="en-US" sz="2200" dirty="0"/>
          </a:p>
          <a:p>
            <a:r>
              <a:rPr lang="en-GB" altLang="en-US" sz="2200" dirty="0"/>
              <a:t>‘I loved the feedback that the simulated client gave me. She was honest (but also very kind). I haven’t viewed my video yet , but I’m sure it will be extremely useful to go back and review my questions/demeanour/etc.’</a:t>
            </a:r>
            <a:endParaRPr lang="en-CA" altLang="en-US" sz="2200" dirty="0"/>
          </a:p>
          <a:p>
            <a:r>
              <a:rPr lang="en-GB" altLang="en-US" sz="2200" dirty="0"/>
              <a:t>‘I would love to get more opportunities to do this’</a:t>
            </a:r>
            <a:endParaRPr lang="en-CA" altLang="en-US" sz="2200" dirty="0"/>
          </a:p>
          <a:p>
            <a:r>
              <a:rPr lang="en-GB" altLang="en-US" sz="2200" dirty="0"/>
              <a:t>‘Yes, I feel better prepared and the feedback I got was very reassuring’</a:t>
            </a:r>
            <a:endParaRPr lang="en-CA" altLang="en-US" sz="2200" dirty="0"/>
          </a:p>
          <a:p>
            <a:r>
              <a:rPr lang="en-GB" altLang="en-US" sz="2200" dirty="0"/>
              <a:t>‘I really enjoyed this experience and would recommend that it be implemented into the legal process course curriculum’</a:t>
            </a:r>
          </a:p>
          <a:p>
            <a:r>
              <a:rPr lang="en-GB" altLang="en-US" sz="2200" dirty="0"/>
              <a:t>‘The feedback was splendid I see where I need to improve and at the same time I was made aware of my strengths that I need to hone’</a:t>
            </a:r>
            <a:endParaRPr lang="en-CA" altLang="en-US" sz="2200" dirty="0"/>
          </a:p>
          <a:p>
            <a:r>
              <a:rPr lang="en-GB" altLang="en-US" sz="2200" dirty="0"/>
              <a:t>‘I feel like it was worthwhile and that we should have more opportunities to participate in similar activities’</a:t>
            </a:r>
            <a:endParaRPr lang="en-CA" altLang="en-US" sz="2200" dirty="0"/>
          </a:p>
          <a:p>
            <a:endParaRPr lang="en-CA" altLang="en-US" sz="2200" dirty="0"/>
          </a:p>
          <a:p>
            <a:endParaRPr lang="en-US" altLang="en-US" sz="2200" dirty="0"/>
          </a:p>
        </p:txBody>
      </p:sp>
      <p:sp>
        <p:nvSpPr>
          <p:cNvPr id="61443" name="Slide Number Placeholder 4">
            <a:extLst>
              <a:ext uri="{FF2B5EF4-FFF2-40B4-BE49-F238E27FC236}">
                <a16:creationId xmlns:a16="http://schemas.microsoft.com/office/drawing/2014/main" id="{C56D3172-01DF-5180-5271-8983ADD95F4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fld id="{E2173C65-9759-0E43-8D49-7D7739BEFAFA}" type="slidenum">
              <a:rPr lang="en-US" altLang="en-US" sz="1200">
                <a:solidFill>
                  <a:srgbClr val="898989"/>
                </a:solidFill>
              </a:rPr>
              <a:pPr>
                <a:spcBef>
                  <a:spcPct val="0"/>
                </a:spcBef>
                <a:buFontTx/>
                <a:buNone/>
              </a:pPr>
              <a:t>25</a:t>
            </a:fld>
            <a:endParaRPr lang="en-US" altLang="en-US" sz="1200">
              <a:solidFill>
                <a:srgbClr val="898989"/>
              </a:solidFill>
            </a:endParaRPr>
          </a:p>
        </p:txBody>
      </p:sp>
      <p:sp>
        <p:nvSpPr>
          <p:cNvPr id="61444" name="Title 1">
            <a:extLst>
              <a:ext uri="{FF2B5EF4-FFF2-40B4-BE49-F238E27FC236}">
                <a16:creationId xmlns:a16="http://schemas.microsoft.com/office/drawing/2014/main" id="{CD19A127-3FB3-017D-B6E4-49DBED082FEB}"/>
              </a:ext>
            </a:extLst>
          </p:cNvPr>
          <p:cNvSpPr txBox="1">
            <a:spLocks noChangeArrowheads="1"/>
          </p:cNvSpPr>
          <p:nvPr/>
        </p:nvSpPr>
        <p:spPr bwMode="auto">
          <a:xfrm>
            <a:off x="2120900" y="193676"/>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r" eaLnBrk="1" hangingPunct="1">
              <a:lnSpc>
                <a:spcPct val="90000"/>
              </a:lnSpc>
              <a:spcBef>
                <a:spcPct val="0"/>
              </a:spcBef>
              <a:buFontTx/>
              <a:buNone/>
            </a:pPr>
            <a:endParaRPr lang="en-US" altLang="en-US" sz="3600" dirty="0"/>
          </a:p>
        </p:txBody>
      </p:sp>
      <p:sp>
        <p:nvSpPr>
          <p:cNvPr id="61445" name="Title 7">
            <a:extLst>
              <a:ext uri="{FF2B5EF4-FFF2-40B4-BE49-F238E27FC236}">
                <a16:creationId xmlns:a16="http://schemas.microsoft.com/office/drawing/2014/main" id="{BA5EE66D-1CCE-2736-60C8-A0FF786F1818}"/>
              </a:ext>
            </a:extLst>
          </p:cNvPr>
          <p:cNvSpPr>
            <a:spLocks noGrp="1" noChangeArrowheads="1"/>
          </p:cNvSpPr>
          <p:nvPr>
            <p:ph type="title"/>
          </p:nvPr>
        </p:nvSpPr>
        <p:spPr>
          <a:xfrm>
            <a:off x="3052822" y="-2371"/>
            <a:ext cx="7315200" cy="1143000"/>
          </a:xfrm>
        </p:spPr>
        <p:txBody>
          <a:bodyPr>
            <a:normAutofit/>
          </a:bodyPr>
          <a:lstStyle/>
          <a:p>
            <a:pPr algn="r"/>
            <a:r>
              <a:rPr lang="en-US" altLang="en-US" sz="3600" dirty="0"/>
              <a:t>some comments…</a:t>
            </a:r>
          </a:p>
        </p:txBody>
      </p:sp>
      <p:sp>
        <p:nvSpPr>
          <p:cNvPr id="2" name="Rectangle 5">
            <a:extLst>
              <a:ext uri="{FF2B5EF4-FFF2-40B4-BE49-F238E27FC236}">
                <a16:creationId xmlns:a16="http://schemas.microsoft.com/office/drawing/2014/main" id="{4BBBE204-A70E-D917-D13D-2C915BFB7AE9}"/>
              </a:ext>
            </a:extLst>
          </p:cNvPr>
          <p:cNvSpPr>
            <a:spLocks noGrp="1" noChangeArrowheads="1"/>
          </p:cNvSpPr>
          <p:nvPr>
            <p:ph type="ftr" sz="quarter" idx="11"/>
          </p:nvPr>
        </p:nvSpPr>
        <p:spPr>
          <a:xfrm>
            <a:off x="3362326" y="6248400"/>
            <a:ext cx="4181475"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dirty="0"/>
              <a:t> Paul Maharg | CC BY-NC-ND 2.5 CANADA</a:t>
            </a:r>
          </a:p>
        </p:txBody>
      </p:sp>
    </p:spTree>
    <p:extLst>
      <p:ext uri="{BB962C8B-B14F-4D97-AF65-F5344CB8AC3E}">
        <p14:creationId xmlns:p14="http://schemas.microsoft.com/office/powerpoint/2010/main" val="3887882633"/>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Placeholder 8">
            <a:extLst>
              <a:ext uri="{FF2B5EF4-FFF2-40B4-BE49-F238E27FC236}">
                <a16:creationId xmlns:a16="http://schemas.microsoft.com/office/drawing/2014/main" id="{1708F496-8D17-D0F3-17A0-1C9396183F68}"/>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7963" r="17963"/>
          <a:stretch>
            <a:fillRect/>
          </a:stretch>
        </p:blipFill>
        <p:spPr>
          <a:xfrm>
            <a:off x="979714" y="136524"/>
            <a:ext cx="9840685" cy="6183085"/>
          </a:xfrm>
        </p:spPr>
      </p:pic>
      <p:sp>
        <p:nvSpPr>
          <p:cNvPr id="34820" name="Slide Number Placeholder 6">
            <a:extLst>
              <a:ext uri="{FF2B5EF4-FFF2-40B4-BE49-F238E27FC236}">
                <a16:creationId xmlns:a16="http://schemas.microsoft.com/office/drawing/2014/main" id="{B4CF9A70-0E04-F96E-6C2D-409A04D1A1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fld id="{DA2278AB-2811-0D41-B86B-3C5243BCAFCD}" type="slidenum">
              <a:rPr lang="en-US" altLang="en-US" sz="1200">
                <a:solidFill>
                  <a:srgbClr val="898989"/>
                </a:solidFill>
              </a:rPr>
              <a:pPr>
                <a:spcBef>
                  <a:spcPct val="0"/>
                </a:spcBef>
                <a:buFontTx/>
                <a:buNone/>
              </a:pPr>
              <a:t>26</a:t>
            </a:fld>
            <a:endParaRPr lang="en-US" altLang="en-US" sz="1200">
              <a:solidFill>
                <a:srgbClr val="898989"/>
              </a:solidFill>
            </a:endParaRPr>
          </a:p>
        </p:txBody>
      </p:sp>
    </p:spTree>
    <p:extLst>
      <p:ext uri="{BB962C8B-B14F-4D97-AF65-F5344CB8AC3E}">
        <p14:creationId xmlns:p14="http://schemas.microsoft.com/office/powerpoint/2010/main" val="3557837793"/>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F15D2D87-CB1B-4C51-4B70-F6864A6C3653}"/>
              </a:ext>
            </a:extLst>
          </p:cNvPr>
          <p:cNvSpPr>
            <a:spLocks noGrp="1" noChangeArrowheads="1"/>
          </p:cNvSpPr>
          <p:nvPr>
            <p:ph type="title"/>
          </p:nvPr>
        </p:nvSpPr>
        <p:spPr>
          <a:xfrm>
            <a:off x="2882900" y="152400"/>
            <a:ext cx="7315200" cy="1143000"/>
          </a:xfrm>
        </p:spPr>
        <p:txBody>
          <a:bodyPr>
            <a:normAutofit/>
          </a:bodyPr>
          <a:lstStyle/>
          <a:p>
            <a:pPr algn="r"/>
            <a:r>
              <a:rPr lang="en-GB" altLang="en-US" sz="3200" dirty="0">
                <a:ea typeface="ＭＳ Ｐゴシック" panose="020B0600070205080204" pitchFamily="34" charset="-128"/>
              </a:rPr>
              <a:t>CPLED</a:t>
            </a:r>
          </a:p>
        </p:txBody>
      </p:sp>
      <p:sp>
        <p:nvSpPr>
          <p:cNvPr id="52226" name="Rectangle 3">
            <a:extLst>
              <a:ext uri="{FF2B5EF4-FFF2-40B4-BE49-F238E27FC236}">
                <a16:creationId xmlns:a16="http://schemas.microsoft.com/office/drawing/2014/main" id="{EFF26799-F925-4879-7E52-685FA9ADCEA2}"/>
              </a:ext>
            </a:extLst>
          </p:cNvPr>
          <p:cNvSpPr>
            <a:spLocks noGrp="1" noChangeArrowheads="1"/>
          </p:cNvSpPr>
          <p:nvPr>
            <p:ph type="body" idx="1"/>
          </p:nvPr>
        </p:nvSpPr>
        <p:spPr>
          <a:xfrm>
            <a:off x="952826" y="962383"/>
            <a:ext cx="8229600" cy="4419600"/>
          </a:xfrm>
        </p:spPr>
        <p:txBody>
          <a:bodyPr vert="horz" lIns="61722" tIns="30861" rIns="61722" bIns="30861" rtlCol="0">
            <a:normAutofit/>
          </a:bodyPr>
          <a:lstStyle/>
          <a:p>
            <a:r>
              <a:rPr lang="en-GB" altLang="en-US" dirty="0">
                <a:ea typeface="ＭＳ Ｐゴシック" panose="020B0600070205080204" pitchFamily="34" charset="-128"/>
                <a:cs typeface="Calibri" panose="020F0502020204030204" pitchFamily="34" charset="0"/>
              </a:rPr>
              <a:t>Practice Readiness Education Program (PREP)</a:t>
            </a:r>
          </a:p>
          <a:p>
            <a:r>
              <a:rPr lang="en-GB" altLang="en-US" dirty="0">
                <a:ea typeface="ＭＳ Ｐゴシック" panose="020B0600070205080204" pitchFamily="34" charset="-128"/>
                <a:cs typeface="Calibri" panose="020F0502020204030204" pitchFamily="34" charset="0"/>
              </a:rPr>
              <a:t>Bar admission course Alberta, Saskatchewan, Manitoba, Nova Scotia - c.800 students, mostly online</a:t>
            </a:r>
          </a:p>
          <a:p>
            <a:r>
              <a:rPr lang="en-GB" altLang="en-US" dirty="0">
                <a:ea typeface="ＭＳ Ｐゴシック" panose="020B0600070205080204" pitchFamily="34" charset="-128"/>
                <a:cs typeface="Calibri" panose="020F0502020204030204" pitchFamily="34" charset="0"/>
              </a:rPr>
              <a:t>Practical lawyering skills, including SC interviews</a:t>
            </a:r>
          </a:p>
          <a:p>
            <a:r>
              <a:rPr lang="en-GB" altLang="en-US" dirty="0">
                <a:ea typeface="ＭＳ Ｐゴシック" panose="020B0600070205080204" pitchFamily="34" charset="-128"/>
                <a:cs typeface="Calibri" panose="020F0502020204030204" pitchFamily="34" charset="0"/>
              </a:rPr>
              <a:t>Each student has 2 practice interviews then final summative interview (Capstone)</a:t>
            </a:r>
          </a:p>
          <a:p>
            <a:r>
              <a:rPr lang="en-GB" altLang="en-US" dirty="0">
                <a:ea typeface="ＭＳ Ｐゴシック" panose="020B0600070205080204" pitchFamily="34" charset="-128"/>
                <a:cs typeface="Calibri" panose="020F0502020204030204" pitchFamily="34" charset="0"/>
              </a:rPr>
              <a:t>Practice interviews formative and summative</a:t>
            </a:r>
          </a:p>
          <a:p>
            <a:r>
              <a:rPr lang="en-GB" altLang="en-US" dirty="0">
                <a:ea typeface="ＭＳ Ｐゴシック" panose="020B0600070205080204" pitchFamily="34" charset="-128"/>
                <a:cs typeface="Calibri" panose="020F0502020204030204" pitchFamily="34" charset="0"/>
              </a:rPr>
              <a:t>Capstone summative only</a:t>
            </a:r>
          </a:p>
        </p:txBody>
      </p:sp>
      <p:pic>
        <p:nvPicPr>
          <p:cNvPr id="2" name="Picture 1">
            <a:extLst>
              <a:ext uri="{FF2B5EF4-FFF2-40B4-BE49-F238E27FC236}">
                <a16:creationId xmlns:a16="http://schemas.microsoft.com/office/drawing/2014/main" id="{BFDF314C-1EF7-1516-F3DF-F6EAAF450163}"/>
              </a:ext>
            </a:extLst>
          </p:cNvPr>
          <p:cNvPicPr>
            <a:picLocks noChangeAspect="1"/>
          </p:cNvPicPr>
          <p:nvPr/>
        </p:nvPicPr>
        <p:blipFill>
          <a:blip r:embed="rId3"/>
          <a:stretch>
            <a:fillRect/>
          </a:stretch>
        </p:blipFill>
        <p:spPr>
          <a:xfrm>
            <a:off x="7268572" y="4515566"/>
            <a:ext cx="4923428" cy="2430116"/>
          </a:xfrm>
          <a:prstGeom prst="rect">
            <a:avLst/>
          </a:prstGeom>
        </p:spPr>
      </p:pic>
      <p:sp>
        <p:nvSpPr>
          <p:cNvPr id="3" name="Rectangle 5">
            <a:extLst>
              <a:ext uri="{FF2B5EF4-FFF2-40B4-BE49-F238E27FC236}">
                <a16:creationId xmlns:a16="http://schemas.microsoft.com/office/drawing/2014/main" id="{73C450BE-ACF5-E638-C5F9-19EC9A44E160}"/>
              </a:ext>
            </a:extLst>
          </p:cNvPr>
          <p:cNvSpPr>
            <a:spLocks noGrp="1" noChangeArrowheads="1"/>
          </p:cNvSpPr>
          <p:nvPr>
            <p:ph type="ftr" sz="quarter" idx="11"/>
          </p:nvPr>
        </p:nvSpPr>
        <p:spPr>
          <a:xfrm>
            <a:off x="3362326" y="6248400"/>
            <a:ext cx="4181475"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dirty="0"/>
              <a:t> Paul Maharg | CC BY-NC-ND 2.5 CANADA</a:t>
            </a:r>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C7710B94-C8C5-0DB9-0211-B37356E8BDD3}"/>
              </a:ext>
            </a:extLst>
          </p:cNvPr>
          <p:cNvSpPr>
            <a:spLocks noGrp="1" noChangeArrowheads="1"/>
          </p:cNvSpPr>
          <p:nvPr>
            <p:ph type="title"/>
          </p:nvPr>
        </p:nvSpPr>
        <p:spPr>
          <a:xfrm>
            <a:off x="2133600" y="0"/>
            <a:ext cx="7315200" cy="1143000"/>
          </a:xfrm>
        </p:spPr>
        <p:txBody>
          <a:bodyPr/>
          <a:lstStyle/>
          <a:p>
            <a:r>
              <a:rPr lang="en-US" altLang="en-US"/>
              <a:t>PREP schedule</a:t>
            </a:r>
          </a:p>
        </p:txBody>
      </p:sp>
      <p:sp>
        <p:nvSpPr>
          <p:cNvPr id="54274" name="Content Placeholder 2">
            <a:extLst>
              <a:ext uri="{FF2B5EF4-FFF2-40B4-BE49-F238E27FC236}">
                <a16:creationId xmlns:a16="http://schemas.microsoft.com/office/drawing/2014/main" id="{7AB43E85-3049-AF8D-1DC4-9C4AA82A6A61}"/>
              </a:ext>
            </a:extLst>
          </p:cNvPr>
          <p:cNvSpPr>
            <a:spLocks noGrp="1" noChangeArrowheads="1"/>
          </p:cNvSpPr>
          <p:nvPr>
            <p:ph idx="1"/>
          </p:nvPr>
        </p:nvSpPr>
        <p:spPr/>
        <p:txBody>
          <a:bodyPr/>
          <a:lstStyle/>
          <a:p>
            <a:endParaRPr lang="en-US" altLang="en-US"/>
          </a:p>
        </p:txBody>
      </p:sp>
      <p:sp>
        <p:nvSpPr>
          <p:cNvPr id="5" name="Footer Placeholder 4">
            <a:extLst>
              <a:ext uri="{FF2B5EF4-FFF2-40B4-BE49-F238E27FC236}">
                <a16:creationId xmlns:a16="http://schemas.microsoft.com/office/drawing/2014/main" id="{B1FEDD21-99D4-152A-1AC8-73F9BFA69995}"/>
              </a:ext>
            </a:extLst>
          </p:cNvPr>
          <p:cNvSpPr>
            <a:spLocks noGrp="1"/>
          </p:cNvSpPr>
          <p:nvPr>
            <p:ph type="ftr" sz="quarter" idx="11"/>
          </p:nvPr>
        </p:nvSpPr>
        <p:spPr/>
        <p:txBody>
          <a:bodyPr/>
          <a:lstStyle/>
          <a:p>
            <a:pPr>
              <a:defRPr/>
            </a:pPr>
            <a:endParaRPr lang="en-US" altLang="en-US" dirty="0"/>
          </a:p>
        </p:txBody>
      </p:sp>
      <p:sp>
        <p:nvSpPr>
          <p:cNvPr id="54276" name="Slide Number Placeholder 5">
            <a:extLst>
              <a:ext uri="{FF2B5EF4-FFF2-40B4-BE49-F238E27FC236}">
                <a16:creationId xmlns:a16="http://schemas.microsoft.com/office/drawing/2014/main" id="{3B5A2AFC-FF15-F7D2-3A37-72D3C86E331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fld id="{182F205C-E9FB-CD44-A31A-AF7F02EC49E4}" type="slidenum">
              <a:rPr lang="en-US" altLang="en-US" sz="1200">
                <a:solidFill>
                  <a:srgbClr val="898989"/>
                </a:solidFill>
              </a:rPr>
              <a:pPr>
                <a:spcBef>
                  <a:spcPct val="0"/>
                </a:spcBef>
                <a:buFontTx/>
                <a:buNone/>
              </a:pPr>
              <a:t>28</a:t>
            </a:fld>
            <a:endParaRPr lang="en-US" altLang="en-US" sz="1200">
              <a:solidFill>
                <a:srgbClr val="898989"/>
              </a:solidFill>
            </a:endParaRPr>
          </a:p>
        </p:txBody>
      </p:sp>
      <p:pic>
        <p:nvPicPr>
          <p:cNvPr id="54277" name="Picture 6">
            <a:extLst>
              <a:ext uri="{FF2B5EF4-FFF2-40B4-BE49-F238E27FC236}">
                <a16:creationId xmlns:a16="http://schemas.microsoft.com/office/drawing/2014/main" id="{22350161-1414-3478-4D30-CCB89E6CB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28688"/>
            <a:ext cx="9144000" cy="592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018F-1E4B-2821-259F-3FCFE7843615}"/>
              </a:ext>
            </a:extLst>
          </p:cNvPr>
          <p:cNvSpPr>
            <a:spLocks noGrp="1"/>
          </p:cNvSpPr>
          <p:nvPr>
            <p:ph type="title"/>
          </p:nvPr>
        </p:nvSpPr>
        <p:spPr>
          <a:xfrm>
            <a:off x="838200" y="1825625"/>
            <a:ext cx="10515600" cy="1325563"/>
          </a:xfrm>
        </p:spPr>
        <p:txBody>
          <a:bodyPr/>
          <a:lstStyle/>
          <a:p>
            <a:r>
              <a:rPr lang="en-US" dirty="0">
                <a:solidFill>
                  <a:schemeClr val="bg1"/>
                </a:solidFill>
              </a:rPr>
              <a:t>4.	Future projects</a:t>
            </a:r>
          </a:p>
        </p:txBody>
      </p:sp>
      <p:sp>
        <p:nvSpPr>
          <p:cNvPr id="3" name="Content Placeholder 2">
            <a:extLst>
              <a:ext uri="{FF2B5EF4-FFF2-40B4-BE49-F238E27FC236}">
                <a16:creationId xmlns:a16="http://schemas.microsoft.com/office/drawing/2014/main" id="{5E32CAE7-C2B3-CE88-FD80-D920B12A5DF4}"/>
              </a:ext>
            </a:extLst>
          </p:cNvPr>
          <p:cNvSpPr>
            <a:spLocks noGrp="1"/>
          </p:cNvSpPr>
          <p:nvPr>
            <p:ph idx="1"/>
          </p:nvPr>
        </p:nvSpPr>
        <p:spPr>
          <a:xfrm>
            <a:off x="838200" y="3303696"/>
            <a:ext cx="10515600" cy="4351338"/>
          </a:xfrm>
        </p:spPr>
        <p:txBody>
          <a:bodyPr/>
          <a:lstStyle/>
          <a:p>
            <a:endParaRPr lang="en-US" dirty="0"/>
          </a:p>
        </p:txBody>
      </p:sp>
      <p:sp>
        <p:nvSpPr>
          <p:cNvPr id="4" name="Slide Number Placeholder 3">
            <a:extLst>
              <a:ext uri="{FF2B5EF4-FFF2-40B4-BE49-F238E27FC236}">
                <a16:creationId xmlns:a16="http://schemas.microsoft.com/office/drawing/2014/main" id="{AE28585D-C642-20D0-4D27-59056A5D883D}"/>
              </a:ext>
            </a:extLst>
          </p:cNvPr>
          <p:cNvSpPr>
            <a:spLocks noGrp="1"/>
          </p:cNvSpPr>
          <p:nvPr>
            <p:ph type="sldNum" sz="quarter" idx="12"/>
          </p:nvPr>
        </p:nvSpPr>
        <p:spPr/>
        <p:txBody>
          <a:bodyPr/>
          <a:lstStyle/>
          <a:p>
            <a:fld id="{7151A094-F6D1-A64E-9AC6-C170F6977DFD}" type="slidenum">
              <a:rPr lang="en-US" smtClean="0"/>
              <a:t>29</a:t>
            </a:fld>
            <a:endParaRPr lang="en-US"/>
          </a:p>
        </p:txBody>
      </p:sp>
    </p:spTree>
    <p:extLst>
      <p:ext uri="{BB962C8B-B14F-4D97-AF65-F5344CB8AC3E}">
        <p14:creationId xmlns:p14="http://schemas.microsoft.com/office/powerpoint/2010/main" val="3556035460"/>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018F-1E4B-2821-259F-3FCFE7843615}"/>
              </a:ext>
            </a:extLst>
          </p:cNvPr>
          <p:cNvSpPr>
            <a:spLocks noGrp="1"/>
          </p:cNvSpPr>
          <p:nvPr>
            <p:ph type="title"/>
          </p:nvPr>
        </p:nvSpPr>
        <p:spPr>
          <a:xfrm>
            <a:off x="838200" y="1825625"/>
            <a:ext cx="10515600" cy="1325563"/>
          </a:xfrm>
        </p:spPr>
        <p:txBody>
          <a:bodyPr/>
          <a:lstStyle/>
          <a:p>
            <a:r>
              <a:rPr lang="en-US" dirty="0">
                <a:solidFill>
                  <a:schemeClr val="bg1"/>
                </a:solidFill>
              </a:rPr>
              <a:t>1.	Simulated clients (SCs)…? </a:t>
            </a:r>
          </a:p>
        </p:txBody>
      </p:sp>
      <p:sp>
        <p:nvSpPr>
          <p:cNvPr id="3" name="Content Placeholder 2">
            <a:extLst>
              <a:ext uri="{FF2B5EF4-FFF2-40B4-BE49-F238E27FC236}">
                <a16:creationId xmlns:a16="http://schemas.microsoft.com/office/drawing/2014/main" id="{5E32CAE7-C2B3-CE88-FD80-D920B12A5DF4}"/>
              </a:ext>
            </a:extLst>
          </p:cNvPr>
          <p:cNvSpPr>
            <a:spLocks noGrp="1"/>
          </p:cNvSpPr>
          <p:nvPr>
            <p:ph idx="1"/>
          </p:nvPr>
        </p:nvSpPr>
        <p:spPr/>
        <p:txBody>
          <a:bodyPr/>
          <a:lstStyle/>
          <a:p>
            <a:pPr marL="0" indent="0" algn="ctr">
              <a:buNone/>
            </a:pPr>
            <a:endParaRPr lang="en-US" dirty="0"/>
          </a:p>
        </p:txBody>
      </p:sp>
      <p:sp>
        <p:nvSpPr>
          <p:cNvPr id="4" name="Slide Number Placeholder 3">
            <a:extLst>
              <a:ext uri="{FF2B5EF4-FFF2-40B4-BE49-F238E27FC236}">
                <a16:creationId xmlns:a16="http://schemas.microsoft.com/office/drawing/2014/main" id="{10377B6A-4379-FDC0-EE20-074A3037ADBE}"/>
              </a:ext>
            </a:extLst>
          </p:cNvPr>
          <p:cNvSpPr>
            <a:spLocks noGrp="1"/>
          </p:cNvSpPr>
          <p:nvPr>
            <p:ph type="sldNum" sz="quarter" idx="12"/>
          </p:nvPr>
        </p:nvSpPr>
        <p:spPr/>
        <p:txBody>
          <a:bodyPr/>
          <a:lstStyle/>
          <a:p>
            <a:fld id="{7151A094-F6D1-A64E-9AC6-C170F6977DFD}" type="slidenum">
              <a:rPr lang="en-US" smtClean="0"/>
              <a:t>3</a:t>
            </a:fld>
            <a:endParaRPr lang="en-US"/>
          </a:p>
        </p:txBody>
      </p:sp>
    </p:spTree>
    <p:extLst>
      <p:ext uri="{BB962C8B-B14F-4D97-AF65-F5344CB8AC3E}">
        <p14:creationId xmlns:p14="http://schemas.microsoft.com/office/powerpoint/2010/main" val="1343491129"/>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A803B-D7D7-DB8B-CA17-E6D40E1A981F}"/>
              </a:ext>
            </a:extLst>
          </p:cNvPr>
          <p:cNvSpPr>
            <a:spLocks noGrp="1"/>
          </p:cNvSpPr>
          <p:nvPr>
            <p:ph type="title"/>
          </p:nvPr>
        </p:nvSpPr>
        <p:spPr/>
        <p:txBody>
          <a:bodyPr>
            <a:normAutofit/>
          </a:bodyPr>
          <a:lstStyle/>
          <a:p>
            <a:pPr algn="r"/>
            <a:r>
              <a:rPr lang="en-US" sz="3600" dirty="0"/>
              <a:t>future projects</a:t>
            </a:r>
          </a:p>
        </p:txBody>
      </p:sp>
      <p:sp>
        <p:nvSpPr>
          <p:cNvPr id="3" name="Content Placeholder 2">
            <a:extLst>
              <a:ext uri="{FF2B5EF4-FFF2-40B4-BE49-F238E27FC236}">
                <a16:creationId xmlns:a16="http://schemas.microsoft.com/office/drawing/2014/main" id="{72FDECAE-4840-D94E-CBB3-A8CC70DEA971}"/>
              </a:ext>
            </a:extLst>
          </p:cNvPr>
          <p:cNvSpPr>
            <a:spLocks noGrp="1"/>
          </p:cNvSpPr>
          <p:nvPr>
            <p:ph idx="1"/>
          </p:nvPr>
        </p:nvSpPr>
        <p:spPr/>
        <p:txBody>
          <a:bodyPr/>
          <a:lstStyle/>
          <a:p>
            <a:r>
              <a:rPr lang="en-US" dirty="0"/>
              <a:t>Use of AI to prepare students for interviews: both skills &amp; knowledge</a:t>
            </a:r>
          </a:p>
          <a:p>
            <a:r>
              <a:rPr lang="en-US" dirty="0"/>
              <a:t>Use of video annotation software for reflective learning</a:t>
            </a:r>
          </a:p>
          <a:p>
            <a:r>
              <a:rPr lang="en-US" dirty="0"/>
              <a:t>Dovetailing of digital sim platform, SIMPLE (already in preparation for OPD, 2024/25, budget $650,000 CAD) with SC performance</a:t>
            </a:r>
          </a:p>
          <a:p>
            <a:r>
              <a:rPr lang="en-US" dirty="0"/>
              <a:t>Further work with regulators on the development of academic/professional education</a:t>
            </a:r>
          </a:p>
          <a:p>
            <a:endParaRPr lang="en-US" dirty="0"/>
          </a:p>
        </p:txBody>
      </p:sp>
      <p:sp>
        <p:nvSpPr>
          <p:cNvPr id="4" name="Slide Number Placeholder 3">
            <a:extLst>
              <a:ext uri="{FF2B5EF4-FFF2-40B4-BE49-F238E27FC236}">
                <a16:creationId xmlns:a16="http://schemas.microsoft.com/office/drawing/2014/main" id="{D0EEBFFC-2C00-547B-CFAD-7C28A8D31ECF}"/>
              </a:ext>
            </a:extLst>
          </p:cNvPr>
          <p:cNvSpPr>
            <a:spLocks noGrp="1"/>
          </p:cNvSpPr>
          <p:nvPr>
            <p:ph type="sldNum" sz="quarter" idx="12"/>
          </p:nvPr>
        </p:nvSpPr>
        <p:spPr/>
        <p:txBody>
          <a:bodyPr/>
          <a:lstStyle/>
          <a:p>
            <a:fld id="{7151A094-F6D1-A64E-9AC6-C170F6977DFD}" type="slidenum">
              <a:rPr lang="en-US" smtClean="0"/>
              <a:t>30</a:t>
            </a:fld>
            <a:endParaRPr lang="en-US"/>
          </a:p>
        </p:txBody>
      </p:sp>
      <p:sp>
        <p:nvSpPr>
          <p:cNvPr id="5" name="Rectangle 5">
            <a:extLst>
              <a:ext uri="{FF2B5EF4-FFF2-40B4-BE49-F238E27FC236}">
                <a16:creationId xmlns:a16="http://schemas.microsoft.com/office/drawing/2014/main" id="{22646459-A881-E13B-933A-601378ABE4B5}"/>
              </a:ext>
            </a:extLst>
          </p:cNvPr>
          <p:cNvSpPr>
            <a:spLocks noGrp="1" noChangeArrowheads="1"/>
          </p:cNvSpPr>
          <p:nvPr>
            <p:ph type="ftr" sz="quarter" idx="11"/>
          </p:nvPr>
        </p:nvSpPr>
        <p:spPr>
          <a:xfrm>
            <a:off x="3362326" y="6248400"/>
            <a:ext cx="4181475"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dirty="0"/>
              <a:t> Paul Maharg | CC BY-NC-ND 2.5 CANADA</a:t>
            </a:r>
          </a:p>
        </p:txBody>
      </p:sp>
    </p:spTree>
    <p:extLst>
      <p:ext uri="{BB962C8B-B14F-4D97-AF65-F5344CB8AC3E}">
        <p14:creationId xmlns:p14="http://schemas.microsoft.com/office/powerpoint/2010/main" val="1882792560"/>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94F64C-8197-9D14-EEBE-9A3DFC380D6A}"/>
              </a:ext>
            </a:extLst>
          </p:cNvPr>
          <p:cNvSpPr>
            <a:spLocks noGrp="1"/>
          </p:cNvSpPr>
          <p:nvPr>
            <p:ph idx="1"/>
          </p:nvPr>
        </p:nvSpPr>
        <p:spPr>
          <a:xfrm>
            <a:off x="462419" y="1739900"/>
            <a:ext cx="10515600" cy="4351338"/>
          </a:xfrm>
        </p:spPr>
        <p:txBody>
          <a:bodyPr/>
          <a:lstStyle/>
          <a:p>
            <a:pPr lvl="1"/>
            <a:r>
              <a:rPr lang="en-US" sz="2800" dirty="0"/>
              <a:t>Small, agile, empirical projects</a:t>
            </a:r>
          </a:p>
          <a:p>
            <a:pPr lvl="1"/>
            <a:r>
              <a:rPr lang="en-US" sz="2800" dirty="0"/>
              <a:t>Online library of digital resources – annotated videos &amp; textual resources.</a:t>
            </a:r>
          </a:p>
          <a:p>
            <a:pPr lvl="1"/>
            <a:r>
              <a:rPr lang="en-US" sz="2800" dirty="0"/>
              <a:t>Publication of a SC book edited by </a:t>
            </a:r>
            <a:br>
              <a:rPr lang="en-US" sz="2800" dirty="0"/>
            </a:br>
            <a:r>
              <a:rPr lang="en-US" sz="2800" dirty="0"/>
              <a:t>Maharg &amp; </a:t>
            </a:r>
            <a:r>
              <a:rPr lang="en-US" sz="2800" dirty="0" err="1"/>
              <a:t>Yenssen</a:t>
            </a:r>
            <a:r>
              <a:rPr lang="en-US" sz="2800" dirty="0"/>
              <a:t>, 2025/26, </a:t>
            </a:r>
            <a:br>
              <a:rPr lang="en-US" sz="2800" dirty="0"/>
            </a:br>
            <a:r>
              <a:rPr lang="en-US" sz="2800" i="1" dirty="0"/>
              <a:t>Emerging Legal Education</a:t>
            </a:r>
            <a:r>
              <a:rPr lang="en-US" sz="2800" dirty="0"/>
              <a:t> </a:t>
            </a:r>
            <a:r>
              <a:rPr lang="en-US" sz="2800" dirty="0" err="1"/>
              <a:t>series,Routledge</a:t>
            </a:r>
            <a:r>
              <a:rPr lang="en-US" sz="2800" dirty="0"/>
              <a:t>, </a:t>
            </a:r>
            <a:br>
              <a:rPr lang="en-US" sz="2800" dirty="0"/>
            </a:br>
            <a:r>
              <a:rPr lang="en-US" sz="2800" dirty="0"/>
              <a:t>drawing on work of the past two decades</a:t>
            </a:r>
            <a:br>
              <a:rPr lang="en-US" sz="2800" dirty="0"/>
            </a:br>
            <a:r>
              <a:rPr lang="en-US" sz="2800" dirty="0"/>
              <a:t>&amp; based on similar </a:t>
            </a:r>
            <a:r>
              <a:rPr lang="en-US" sz="2800" dirty="0" err="1"/>
              <a:t>bookby</a:t>
            </a:r>
            <a:r>
              <a:rPr lang="en-US" sz="2800" dirty="0"/>
              <a:t> </a:t>
            </a:r>
            <a:r>
              <a:rPr lang="en-US" sz="2800" dirty="0" err="1"/>
              <a:t>Nestel</a:t>
            </a:r>
            <a:r>
              <a:rPr lang="en-US" sz="2800" dirty="0"/>
              <a:t> &amp; Bearman</a:t>
            </a:r>
            <a:br>
              <a:rPr lang="en-US" sz="2800" dirty="0"/>
            </a:br>
            <a:r>
              <a:rPr lang="en-US" sz="2800" dirty="0"/>
              <a:t>on SPs</a:t>
            </a:r>
          </a:p>
          <a:p>
            <a:endParaRPr lang="en-US" dirty="0"/>
          </a:p>
        </p:txBody>
      </p:sp>
      <p:sp>
        <p:nvSpPr>
          <p:cNvPr id="4" name="Slide Number Placeholder 3">
            <a:extLst>
              <a:ext uri="{FF2B5EF4-FFF2-40B4-BE49-F238E27FC236}">
                <a16:creationId xmlns:a16="http://schemas.microsoft.com/office/drawing/2014/main" id="{DC6E21F7-DD41-A23A-E602-A95ABA4515E4}"/>
              </a:ext>
            </a:extLst>
          </p:cNvPr>
          <p:cNvSpPr>
            <a:spLocks noGrp="1"/>
          </p:cNvSpPr>
          <p:nvPr>
            <p:ph type="sldNum" sz="quarter" idx="12"/>
          </p:nvPr>
        </p:nvSpPr>
        <p:spPr/>
        <p:txBody>
          <a:bodyPr/>
          <a:lstStyle/>
          <a:p>
            <a:fld id="{7151A094-F6D1-A64E-9AC6-C170F6977DFD}" type="slidenum">
              <a:rPr lang="en-US" smtClean="0"/>
              <a:t>31</a:t>
            </a:fld>
            <a:endParaRPr lang="en-US"/>
          </a:p>
        </p:txBody>
      </p:sp>
      <p:pic>
        <p:nvPicPr>
          <p:cNvPr id="5" name="Picture 6">
            <a:extLst>
              <a:ext uri="{FF2B5EF4-FFF2-40B4-BE49-F238E27FC236}">
                <a16:creationId xmlns:a16="http://schemas.microsoft.com/office/drawing/2014/main" id="{F2380E9E-D330-A458-2852-814B26AF6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1121" y="2893512"/>
            <a:ext cx="3009266" cy="382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9F8DD27A-7CF2-3C19-AF52-9CAEECFC32AF}"/>
              </a:ext>
            </a:extLst>
          </p:cNvPr>
          <p:cNvSpPr>
            <a:spLocks noGrp="1"/>
          </p:cNvSpPr>
          <p:nvPr>
            <p:ph type="title"/>
          </p:nvPr>
        </p:nvSpPr>
        <p:spPr>
          <a:xfrm>
            <a:off x="838200" y="281781"/>
            <a:ext cx="10515600" cy="1325563"/>
          </a:xfrm>
        </p:spPr>
        <p:txBody>
          <a:bodyPr>
            <a:normAutofit/>
          </a:bodyPr>
          <a:lstStyle/>
          <a:p>
            <a:pPr algn="r"/>
            <a:r>
              <a:rPr lang="en-US" sz="3600" dirty="0"/>
              <a:t>future projects</a:t>
            </a:r>
          </a:p>
        </p:txBody>
      </p:sp>
      <p:sp>
        <p:nvSpPr>
          <p:cNvPr id="7" name="Rectangle 5">
            <a:extLst>
              <a:ext uri="{FF2B5EF4-FFF2-40B4-BE49-F238E27FC236}">
                <a16:creationId xmlns:a16="http://schemas.microsoft.com/office/drawing/2014/main" id="{4B57E292-88ED-B9F6-7B52-03FC91FFA58F}"/>
              </a:ext>
            </a:extLst>
          </p:cNvPr>
          <p:cNvSpPr>
            <a:spLocks noGrp="1" noChangeArrowheads="1"/>
          </p:cNvSpPr>
          <p:nvPr>
            <p:ph type="ftr" sz="quarter" idx="11"/>
          </p:nvPr>
        </p:nvSpPr>
        <p:spPr>
          <a:xfrm>
            <a:off x="3362326" y="6248400"/>
            <a:ext cx="4181475"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dirty="0"/>
              <a:t> Paul Maharg | CC BY-NC-ND 2.5 CANADA</a:t>
            </a:r>
          </a:p>
        </p:txBody>
      </p:sp>
    </p:spTree>
    <p:extLst>
      <p:ext uri="{BB962C8B-B14F-4D97-AF65-F5344CB8AC3E}">
        <p14:creationId xmlns:p14="http://schemas.microsoft.com/office/powerpoint/2010/main" val="783038412"/>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52D0-2F79-6A03-050C-0A2620D310E9}"/>
              </a:ext>
            </a:extLst>
          </p:cNvPr>
          <p:cNvSpPr>
            <a:spLocks noGrp="1"/>
          </p:cNvSpPr>
          <p:nvPr>
            <p:ph type="title"/>
          </p:nvPr>
        </p:nvSpPr>
        <p:spPr/>
        <p:txBody>
          <a:bodyPr>
            <a:normAutofit/>
          </a:bodyPr>
          <a:lstStyle/>
          <a:p>
            <a:pPr algn="r"/>
            <a:r>
              <a:rPr lang="en-US" sz="3600" dirty="0"/>
              <a:t>future workshops</a:t>
            </a:r>
          </a:p>
        </p:txBody>
      </p:sp>
      <p:sp>
        <p:nvSpPr>
          <p:cNvPr id="3" name="Content Placeholder 2">
            <a:extLst>
              <a:ext uri="{FF2B5EF4-FFF2-40B4-BE49-F238E27FC236}">
                <a16:creationId xmlns:a16="http://schemas.microsoft.com/office/drawing/2014/main" id="{85D0044C-DE0D-8136-E892-2C30C30BD699}"/>
              </a:ext>
            </a:extLst>
          </p:cNvPr>
          <p:cNvSpPr>
            <a:spLocks noGrp="1"/>
          </p:cNvSpPr>
          <p:nvPr>
            <p:ph idx="1"/>
          </p:nvPr>
        </p:nvSpPr>
        <p:spPr/>
        <p:txBody>
          <a:bodyPr/>
          <a:lstStyle/>
          <a:p>
            <a:pPr marL="360363" indent="-360363"/>
            <a:r>
              <a:rPr lang="en-US" dirty="0">
                <a:solidFill>
                  <a:schemeClr val="tx1">
                    <a:lumMod val="50000"/>
                    <a:lumOff val="50000"/>
                  </a:schemeClr>
                </a:solidFill>
              </a:rPr>
              <a:t>London, Gray’s Inn, 2016</a:t>
            </a:r>
          </a:p>
          <a:p>
            <a:pPr marL="360363" indent="-360363"/>
            <a:r>
              <a:rPr lang="en-US" dirty="0">
                <a:solidFill>
                  <a:schemeClr val="tx1">
                    <a:lumMod val="50000"/>
                    <a:lumOff val="50000"/>
                  </a:schemeClr>
                </a:solidFill>
              </a:rPr>
              <a:t>Canberra, ANU College of Law, 2017</a:t>
            </a:r>
          </a:p>
          <a:p>
            <a:pPr marL="360363" indent="-360363"/>
            <a:r>
              <a:rPr lang="en-US" dirty="0">
                <a:solidFill>
                  <a:schemeClr val="tx1">
                    <a:lumMod val="50000"/>
                    <a:lumOff val="50000"/>
                  </a:schemeClr>
                </a:solidFill>
              </a:rPr>
              <a:t>Toronto, Osgoode Hall Law School, 2022</a:t>
            </a:r>
          </a:p>
          <a:p>
            <a:pPr marL="360363" indent="-360363"/>
            <a:r>
              <a:rPr lang="en-US" dirty="0"/>
              <a:t>Amsterdam, Amsterdam Law School, </a:t>
            </a:r>
            <a:br>
              <a:rPr lang="en-US" dirty="0"/>
            </a:br>
            <a:r>
              <a:rPr lang="en-US" dirty="0"/>
              <a:t>20 July 2024</a:t>
            </a:r>
          </a:p>
          <a:p>
            <a:pPr marL="360363" indent="-360363"/>
            <a:r>
              <a:rPr lang="en-US" dirty="0"/>
              <a:t>Manchester, Manchester Law School, 2026</a:t>
            </a:r>
          </a:p>
          <a:p>
            <a:pPr marL="360363" indent="-360363"/>
            <a:r>
              <a:rPr lang="en-US" dirty="0"/>
              <a:t>Elsewhere…?</a:t>
            </a:r>
          </a:p>
        </p:txBody>
      </p:sp>
      <p:sp>
        <p:nvSpPr>
          <p:cNvPr id="4" name="Slide Number Placeholder 3">
            <a:extLst>
              <a:ext uri="{FF2B5EF4-FFF2-40B4-BE49-F238E27FC236}">
                <a16:creationId xmlns:a16="http://schemas.microsoft.com/office/drawing/2014/main" id="{D2143738-AA8C-6976-AA61-CE68E08E40C1}"/>
              </a:ext>
            </a:extLst>
          </p:cNvPr>
          <p:cNvSpPr>
            <a:spLocks noGrp="1"/>
          </p:cNvSpPr>
          <p:nvPr>
            <p:ph type="sldNum" sz="quarter" idx="12"/>
          </p:nvPr>
        </p:nvSpPr>
        <p:spPr/>
        <p:txBody>
          <a:bodyPr/>
          <a:lstStyle/>
          <a:p>
            <a:fld id="{7151A094-F6D1-A64E-9AC6-C170F6977DFD}" type="slidenum">
              <a:rPr lang="en-US" smtClean="0"/>
              <a:t>32</a:t>
            </a:fld>
            <a:endParaRPr lang="en-US"/>
          </a:p>
        </p:txBody>
      </p:sp>
      <p:pic>
        <p:nvPicPr>
          <p:cNvPr id="5" name="Content Placeholder 7">
            <a:extLst>
              <a:ext uri="{FF2B5EF4-FFF2-40B4-BE49-F238E27FC236}">
                <a16:creationId xmlns:a16="http://schemas.microsoft.com/office/drawing/2014/main" id="{1F584B78-F21E-0F40-5657-CF518E5A9B00}"/>
              </a:ext>
            </a:extLst>
          </p:cNvPr>
          <p:cNvPicPr>
            <a:picLocks noChangeAspect="1"/>
          </p:cNvPicPr>
          <p:nvPr/>
        </p:nvPicPr>
        <p:blipFill>
          <a:blip r:embed="rId2"/>
          <a:stretch>
            <a:fillRect/>
          </a:stretch>
        </p:blipFill>
        <p:spPr>
          <a:xfrm>
            <a:off x="8247345" y="1447428"/>
            <a:ext cx="3581400" cy="3273746"/>
          </a:xfrm>
          <a:prstGeom prst="rect">
            <a:avLst/>
          </a:prstGeom>
        </p:spPr>
      </p:pic>
      <p:sp>
        <p:nvSpPr>
          <p:cNvPr id="6" name="Rectangle 5">
            <a:extLst>
              <a:ext uri="{FF2B5EF4-FFF2-40B4-BE49-F238E27FC236}">
                <a16:creationId xmlns:a16="http://schemas.microsoft.com/office/drawing/2014/main" id="{677BFAD5-9AD2-456F-5130-2862EAAB65F1}"/>
              </a:ext>
            </a:extLst>
          </p:cNvPr>
          <p:cNvSpPr>
            <a:spLocks noGrp="1" noChangeArrowheads="1"/>
          </p:cNvSpPr>
          <p:nvPr>
            <p:ph type="ftr" sz="quarter" idx="11"/>
          </p:nvPr>
        </p:nvSpPr>
        <p:spPr>
          <a:xfrm>
            <a:off x="3362326" y="6260926"/>
            <a:ext cx="4181475"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dirty="0"/>
              <a:t> Paul Maharg | CC BY-NC-ND 2.5 CANADA</a:t>
            </a:r>
          </a:p>
        </p:txBody>
      </p:sp>
    </p:spTree>
    <p:extLst>
      <p:ext uri="{BB962C8B-B14F-4D97-AF65-F5344CB8AC3E}">
        <p14:creationId xmlns:p14="http://schemas.microsoft.com/office/powerpoint/2010/main" val="389597868"/>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BC419-B413-7066-2F59-E08A86B0CBC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39D245E-1B1B-827C-4FC5-D435257E4C38}"/>
              </a:ext>
            </a:extLst>
          </p:cNvPr>
          <p:cNvSpPr>
            <a:spLocks noGrp="1"/>
          </p:cNvSpPr>
          <p:nvPr>
            <p:ph idx="1"/>
          </p:nvPr>
        </p:nvSpPr>
        <p:spPr/>
        <p:txBody>
          <a:bodyPr>
            <a:normAutofit/>
          </a:bodyPr>
          <a:lstStyle/>
          <a:p>
            <a:pPr marL="0" indent="0">
              <a:buNone/>
            </a:pPr>
            <a:r>
              <a:rPr lang="en-US" sz="4400" dirty="0"/>
              <a:t>5.   Final thoughts</a:t>
            </a:r>
          </a:p>
        </p:txBody>
      </p:sp>
      <p:sp>
        <p:nvSpPr>
          <p:cNvPr id="4" name="Slide Number Placeholder 3">
            <a:extLst>
              <a:ext uri="{FF2B5EF4-FFF2-40B4-BE49-F238E27FC236}">
                <a16:creationId xmlns:a16="http://schemas.microsoft.com/office/drawing/2014/main" id="{81AA8FE6-9851-3F80-BCC5-7D29854D15DE}"/>
              </a:ext>
            </a:extLst>
          </p:cNvPr>
          <p:cNvSpPr>
            <a:spLocks noGrp="1"/>
          </p:cNvSpPr>
          <p:nvPr>
            <p:ph type="sldNum" sz="quarter" idx="12"/>
          </p:nvPr>
        </p:nvSpPr>
        <p:spPr/>
        <p:txBody>
          <a:bodyPr/>
          <a:lstStyle/>
          <a:p>
            <a:fld id="{7151A094-F6D1-A64E-9AC6-C170F6977DFD}" type="slidenum">
              <a:rPr lang="en-US" smtClean="0"/>
              <a:t>33</a:t>
            </a:fld>
            <a:endParaRPr lang="en-US"/>
          </a:p>
        </p:txBody>
      </p:sp>
    </p:spTree>
    <p:extLst>
      <p:ext uri="{BB962C8B-B14F-4D97-AF65-F5344CB8AC3E}">
        <p14:creationId xmlns:p14="http://schemas.microsoft.com/office/powerpoint/2010/main" val="769694521"/>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F2415658-AC3C-BA89-DE28-BAC8300F99DF}"/>
              </a:ext>
            </a:extLst>
          </p:cNvPr>
          <p:cNvSpPr>
            <a:spLocks noGrp="1" noChangeArrowheads="1"/>
          </p:cNvSpPr>
          <p:nvPr>
            <p:ph type="title"/>
          </p:nvPr>
        </p:nvSpPr>
        <p:spPr>
          <a:xfrm>
            <a:off x="174171" y="354239"/>
            <a:ext cx="10515600" cy="1325563"/>
          </a:xfrm>
          <a:extLst>
            <a:ext uri="{909E8E84-426E-40DD-AFC4-6F175D3DCCD1}">
              <a14:hiddenFill xmlns:a14="http://schemas.microsoft.com/office/drawing/2010/main">
                <a:solidFill>
                  <a:srgbClr val="496FB3"/>
                </a:solidFill>
              </a14:hiddenFill>
            </a:ext>
          </a:extLst>
        </p:spPr>
        <p:txBody>
          <a:bodyPr vert="horz" lIns="71429" tIns="35715" rIns="71429" bIns="35715" rtlCol="0" anchor="t">
            <a:normAutofit/>
          </a:bodyPr>
          <a:lstStyle/>
          <a:p>
            <a:pPr algn="r" eaLnBrk="1" hangingPunct="1"/>
            <a:r>
              <a:rPr lang="en-GB" altLang="en-US" sz="3200" dirty="0"/>
              <a:t>feasibility?  cost?  impact?</a:t>
            </a:r>
          </a:p>
        </p:txBody>
      </p:sp>
      <p:sp>
        <p:nvSpPr>
          <p:cNvPr id="28674" name="Rectangle 3">
            <a:extLst>
              <a:ext uri="{FF2B5EF4-FFF2-40B4-BE49-F238E27FC236}">
                <a16:creationId xmlns:a16="http://schemas.microsoft.com/office/drawing/2014/main" id="{C006E372-631C-6F0A-3A7D-C4693CAB4AAF}"/>
              </a:ext>
            </a:extLst>
          </p:cNvPr>
          <p:cNvSpPr>
            <a:spLocks noGrp="1" noChangeArrowheads="1"/>
          </p:cNvSpPr>
          <p:nvPr>
            <p:ph idx="1"/>
          </p:nvPr>
        </p:nvSpPr>
        <p:spPr>
          <a:xfrm>
            <a:off x="1752599" y="1167892"/>
            <a:ext cx="8694107" cy="3343275"/>
          </a:xfrm>
        </p:spPr>
        <p:txBody>
          <a:bodyPr vert="horz" lIns="71429" tIns="35715" rIns="71429" bIns="35715" rtlCol="0">
            <a:noAutofit/>
          </a:bodyPr>
          <a:lstStyle/>
          <a:p>
            <a:pPr eaLnBrk="1" hangingPunct="1">
              <a:buFont typeface="Webdings" pitchFamily="2" charset="2"/>
              <a:buNone/>
            </a:pPr>
            <a:r>
              <a:rPr lang="en-GB" altLang="en-US" sz="2400" b="1" dirty="0"/>
              <a:t>Feasible…?</a:t>
            </a:r>
          </a:p>
          <a:p>
            <a:pPr eaLnBrk="1" hangingPunct="1"/>
            <a:r>
              <a:rPr lang="en-GB" altLang="en-US" sz="2400" dirty="0"/>
              <a:t>Very: lots of experience out there in at least 17 centres.  Initial and refresher training needed for SCs, but no high-maintenance.</a:t>
            </a:r>
          </a:p>
          <a:p>
            <a:pPr eaLnBrk="1" hangingPunct="1">
              <a:buFont typeface="Webdings" pitchFamily="2" charset="2"/>
              <a:buNone/>
            </a:pPr>
            <a:r>
              <a:rPr lang="en-GB" altLang="en-US" sz="2400" b="1" dirty="0"/>
              <a:t>Cost…?</a:t>
            </a:r>
          </a:p>
          <a:p>
            <a:pPr eaLnBrk="1" hangingPunct="1"/>
            <a:r>
              <a:rPr lang="en-GB" altLang="en-US" sz="2400" dirty="0"/>
              <a:t>Training of SC trainer + SCs; payment of SCs. </a:t>
            </a:r>
          </a:p>
          <a:p>
            <a:pPr eaLnBrk="1" hangingPunct="1"/>
            <a:r>
              <a:rPr lang="en-GB" altLang="en-US" sz="2400" dirty="0"/>
              <a:t>SC documentation is freely available under Creative Commons</a:t>
            </a:r>
          </a:p>
          <a:p>
            <a:pPr eaLnBrk="1" hangingPunct="1">
              <a:buFont typeface="Webdings" pitchFamily="2" charset="2"/>
              <a:buNone/>
            </a:pPr>
            <a:r>
              <a:rPr lang="en-GB" altLang="en-US" sz="2400" b="1" dirty="0"/>
              <a:t>Impact…? </a:t>
            </a:r>
          </a:p>
          <a:p>
            <a:pPr eaLnBrk="1" hangingPunct="1"/>
            <a:r>
              <a:rPr lang="en-GB" altLang="en-US" sz="2400" dirty="0"/>
              <a:t>Big: on students, on ethical performance, practice of skills within professional value contexts; formative and high-stakes assessment.</a:t>
            </a:r>
          </a:p>
          <a:p>
            <a:pPr eaLnBrk="1" hangingPunct="1"/>
            <a:r>
              <a:rPr lang="en-GB" altLang="en-US" sz="2400" dirty="0"/>
              <a:t>Also on regulatory bodies, eg Law Society of Scotland, SRA, </a:t>
            </a:r>
            <a:br>
              <a:rPr lang="en-GB" altLang="en-US" sz="2400" dirty="0"/>
            </a:br>
            <a:r>
              <a:rPr lang="en-GB" altLang="en-US" sz="2400" dirty="0"/>
              <a:t>CPLED.  </a:t>
            </a:r>
          </a:p>
        </p:txBody>
      </p:sp>
      <p:sp>
        <p:nvSpPr>
          <p:cNvPr id="28675" name="Slide Number Placeholder 4">
            <a:extLst>
              <a:ext uri="{FF2B5EF4-FFF2-40B4-BE49-F238E27FC236}">
                <a16:creationId xmlns:a16="http://schemas.microsoft.com/office/drawing/2014/main" id="{9A3CA0DD-5982-C23E-FD23-1D789CC2FB4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fld id="{CAC6C204-B505-484E-A5D6-5E79D2589329}" type="slidenum">
              <a:rPr lang="en-AU" altLang="en-US" sz="1200">
                <a:ea typeface="MS PGothic" panose="020B0600070205080204" pitchFamily="34" charset="-128"/>
                <a:cs typeface="Arial" panose="020B0604020202020204" pitchFamily="34" charset="0"/>
              </a:rPr>
              <a:pPr eaLnBrk="1" hangingPunct="1">
                <a:spcBef>
                  <a:spcPct val="0"/>
                </a:spcBef>
                <a:buFontTx/>
                <a:buNone/>
              </a:pPr>
              <a:t>34</a:t>
            </a:fld>
            <a:endParaRPr lang="en-AU" altLang="en-US" sz="1200">
              <a:ea typeface="MS PGothic" panose="020B0600070205080204" pitchFamily="34" charset="-128"/>
              <a:cs typeface="Arial" panose="020B0604020202020204" pitchFamily="34" charset="0"/>
            </a:endParaRPr>
          </a:p>
        </p:txBody>
      </p:sp>
      <p:sp>
        <p:nvSpPr>
          <p:cNvPr id="2" name="Rectangle 5">
            <a:extLst>
              <a:ext uri="{FF2B5EF4-FFF2-40B4-BE49-F238E27FC236}">
                <a16:creationId xmlns:a16="http://schemas.microsoft.com/office/drawing/2014/main" id="{F345400A-B2F2-AD11-73FF-A6852AA8088D}"/>
              </a:ext>
            </a:extLst>
          </p:cNvPr>
          <p:cNvSpPr>
            <a:spLocks noGrp="1" noChangeArrowheads="1"/>
          </p:cNvSpPr>
          <p:nvPr>
            <p:ph type="ftr" sz="quarter" idx="11"/>
          </p:nvPr>
        </p:nvSpPr>
        <p:spPr>
          <a:xfrm>
            <a:off x="3362326" y="6248400"/>
            <a:ext cx="4181475"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dirty="0"/>
              <a:t> Paul Maharg | CC BY-NC-ND 2.5 CANADA</a:t>
            </a:r>
          </a:p>
        </p:txBody>
      </p:sp>
    </p:spTree>
    <p:extLst>
      <p:ext uri="{BB962C8B-B14F-4D97-AF65-F5344CB8AC3E}">
        <p14:creationId xmlns:p14="http://schemas.microsoft.com/office/powerpoint/2010/main" val="964752277"/>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3AE011D2-A987-D144-8778-43287901506C}"/>
              </a:ext>
            </a:extLst>
          </p:cNvPr>
          <p:cNvSpPr>
            <a:spLocks noGrp="1"/>
          </p:cNvSpPr>
          <p:nvPr>
            <p:ph type="title"/>
          </p:nvPr>
        </p:nvSpPr>
        <p:spPr>
          <a:xfrm>
            <a:off x="1088571" y="136525"/>
            <a:ext cx="9590542" cy="857250"/>
          </a:xfrm>
        </p:spPr>
        <p:txBody>
          <a:bodyPr>
            <a:noAutofit/>
          </a:bodyPr>
          <a:lstStyle/>
          <a:p>
            <a:pPr algn="r">
              <a:defRPr/>
            </a:pPr>
            <a:r>
              <a:rPr lang="en-US" altLang="en-US" sz="3600" dirty="0">
                <a:ea typeface="ＭＳ Ｐゴシック" charset="-128"/>
              </a:rPr>
              <a:t>SCs: people as co-producers, co-designers</a:t>
            </a:r>
          </a:p>
        </p:txBody>
      </p:sp>
      <p:sp>
        <p:nvSpPr>
          <p:cNvPr id="59394" name="Content Placeholder 2">
            <a:extLst>
              <a:ext uri="{FF2B5EF4-FFF2-40B4-BE49-F238E27FC236}">
                <a16:creationId xmlns:a16="http://schemas.microsoft.com/office/drawing/2014/main" id="{3BD79D2D-1377-1848-A084-C8A76DB27B61}"/>
              </a:ext>
            </a:extLst>
          </p:cNvPr>
          <p:cNvSpPr>
            <a:spLocks noGrp="1"/>
          </p:cNvSpPr>
          <p:nvPr>
            <p:ph idx="1"/>
          </p:nvPr>
        </p:nvSpPr>
        <p:spPr>
          <a:xfrm>
            <a:off x="1589314" y="993775"/>
            <a:ext cx="8839200" cy="3157538"/>
          </a:xfrm>
        </p:spPr>
        <p:txBody>
          <a:bodyPr vert="horz" lIns="61718" tIns="30858" rIns="61718" bIns="30858" rtlCol="0">
            <a:noAutofit/>
          </a:bodyPr>
          <a:lstStyle/>
          <a:p>
            <a:pPr>
              <a:buFont typeface="Webdings" charset="2"/>
              <a:buNone/>
              <a:defRPr/>
            </a:pPr>
            <a:r>
              <a:rPr lang="en-US" altLang="en-US" sz="2200" dirty="0">
                <a:ea typeface="ＭＳ Ｐゴシック" charset="-128"/>
                <a:cs typeface="Calibri" charset="0"/>
              </a:rPr>
              <a:t>The SC approach challenges:</a:t>
            </a:r>
          </a:p>
          <a:p>
            <a:pPr marL="660400" lvl="1" indent="-307975">
              <a:buFont typeface="Calibri" charset="0"/>
              <a:buAutoNum type="arabicPeriod"/>
              <a:defRPr/>
            </a:pPr>
            <a:r>
              <a:rPr lang="en-US" altLang="en-US" sz="2200" dirty="0">
                <a:ea typeface="ＭＳ Ｐゴシック" charset="-128"/>
                <a:cs typeface="Calibri" charset="0"/>
              </a:rPr>
              <a:t>Curriculum methods</a:t>
            </a:r>
          </a:p>
          <a:p>
            <a:pPr marL="660400" lvl="1" indent="-307975">
              <a:buFont typeface="Calibri" charset="0"/>
              <a:buAutoNum type="arabicPeriod"/>
              <a:defRPr/>
            </a:pPr>
            <a:r>
              <a:rPr lang="en-US" altLang="en-US" sz="2200" dirty="0">
                <a:ea typeface="ＭＳ Ｐゴシック" charset="-128"/>
                <a:cs typeface="Calibri" charset="0"/>
              </a:rPr>
              <a:t>Ethics of the client encounter</a:t>
            </a:r>
          </a:p>
          <a:p>
            <a:pPr marL="660400" lvl="1" indent="-307975">
              <a:buFont typeface="Calibri" charset="0"/>
              <a:buAutoNum type="arabicPeriod"/>
              <a:defRPr/>
            </a:pPr>
            <a:r>
              <a:rPr lang="en-US" altLang="en-US" sz="2200" dirty="0">
                <a:ea typeface="ＭＳ Ｐゴシック" charset="-128"/>
                <a:cs typeface="Calibri" charset="0"/>
              </a:rPr>
              <a:t>The cognitive poverty of conventional law school assessment</a:t>
            </a:r>
          </a:p>
          <a:p>
            <a:pPr marL="660400" lvl="1" indent="-307975">
              <a:buFont typeface="Calibri" charset="0"/>
              <a:buAutoNum type="arabicPeriod"/>
              <a:defRPr/>
            </a:pPr>
            <a:r>
              <a:rPr lang="en-US" altLang="en-US" sz="2200" dirty="0">
                <a:ea typeface="ＭＳ Ｐゴシック" charset="-128"/>
                <a:cs typeface="Calibri" charset="0"/>
              </a:rPr>
              <a:t>Law school as a self-regarding, monolithic construct</a:t>
            </a:r>
          </a:p>
          <a:p>
            <a:pPr marL="660400" lvl="1" indent="-307975">
              <a:buFont typeface="Calibri" charset="0"/>
              <a:buAutoNum type="arabicPeriod"/>
              <a:defRPr/>
            </a:pPr>
            <a:r>
              <a:rPr lang="en-US" altLang="en-US" sz="2200" dirty="0">
                <a:ea typeface="ＭＳ Ｐゴシック" charset="-128"/>
                <a:cs typeface="Calibri" charset="0"/>
              </a:rPr>
              <a:t>Law school categories of employment</a:t>
            </a:r>
          </a:p>
          <a:p>
            <a:pPr marL="660400" lvl="1" indent="-307975">
              <a:buFont typeface="Calibri" charset="0"/>
              <a:buAutoNum type="arabicPeriod"/>
              <a:defRPr/>
            </a:pPr>
            <a:r>
              <a:rPr lang="en-US" altLang="en-US" sz="2200" dirty="0">
                <a:ea typeface="ＭＳ Ｐゴシック" charset="-128"/>
                <a:cs typeface="Calibri" charset="0"/>
              </a:rPr>
              <a:t>The curricular isolation of clinic within law schools</a:t>
            </a:r>
          </a:p>
          <a:p>
            <a:pPr marL="660400" lvl="1" indent="-307975">
              <a:buFont typeface="Calibri" charset="0"/>
              <a:buAutoNum type="arabicPeriod"/>
              <a:defRPr/>
            </a:pPr>
            <a:r>
              <a:rPr lang="en-US" altLang="en-US" sz="2200" dirty="0">
                <a:ea typeface="ＭＳ Ｐゴシック" charset="-128"/>
                <a:cs typeface="Calibri" charset="0"/>
              </a:rPr>
              <a:t>Hollowed-out skills rhetoric</a:t>
            </a:r>
          </a:p>
          <a:p>
            <a:pPr marL="660400" lvl="1" indent="-307975">
              <a:buFont typeface="Calibri" charset="0"/>
              <a:buAutoNum type="arabicPeriod"/>
              <a:defRPr/>
            </a:pPr>
            <a:r>
              <a:rPr lang="en-US" altLang="en-US" sz="2200" dirty="0">
                <a:ea typeface="ＭＳ Ｐゴシック" charset="-128"/>
                <a:cs typeface="Calibri" charset="0"/>
              </a:rPr>
              <a:t>Conventional forms of regulation by regulatory bodies</a:t>
            </a:r>
          </a:p>
          <a:p>
            <a:pPr marL="660400" lvl="1" indent="-307975">
              <a:buFont typeface="Calibri" charset="0"/>
              <a:buAutoNum type="arabicPeriod"/>
              <a:defRPr/>
            </a:pPr>
            <a:r>
              <a:rPr lang="en-US" altLang="en-US" sz="2200" dirty="0">
                <a:ea typeface="ＭＳ Ｐゴシック" charset="-128"/>
                <a:cs typeface="Calibri" charset="0"/>
              </a:rPr>
              <a:t>The role of regulator, as encourager of innovation &amp; radical reform…?</a:t>
            </a:r>
          </a:p>
          <a:p>
            <a:pPr marL="660400" lvl="1" indent="-307975">
              <a:buFont typeface="Calibri" charset="0"/>
              <a:buAutoNum type="arabicPeriod"/>
              <a:defRPr/>
            </a:pPr>
            <a:r>
              <a:rPr lang="en-US" altLang="en-US" sz="2200" dirty="0">
                <a:ea typeface="ＭＳ Ｐゴシック" charset="-128"/>
                <a:cs typeface="Calibri" charset="0"/>
              </a:rPr>
              <a:t>Disciplinary boundaries – how could a SC Unit become interdisciplinary?</a:t>
            </a:r>
          </a:p>
          <a:p>
            <a:pPr marL="660400" lvl="1" indent="-307975">
              <a:buFont typeface="Calibri" charset="0"/>
              <a:buAutoNum type="arabicPeriod"/>
              <a:defRPr/>
            </a:pPr>
            <a:r>
              <a:rPr lang="en-US" altLang="en-US" sz="2200" dirty="0">
                <a:ea typeface="ＭＳ Ｐゴシック" charset="-128"/>
                <a:cs typeface="Calibri" charset="0"/>
              </a:rPr>
              <a:t>Local </a:t>
            </a:r>
            <a:r>
              <a:rPr lang="en-US" altLang="en-US" sz="2200" i="1" dirty="0">
                <a:ea typeface="ＭＳ Ｐゴシック" charset="-128"/>
                <a:cs typeface="Calibri" charset="0"/>
              </a:rPr>
              <a:t>vs </a:t>
            </a:r>
            <a:r>
              <a:rPr lang="en-US" altLang="en-US" sz="2200" dirty="0">
                <a:ea typeface="ＭＳ Ｐゴシック" charset="-128"/>
                <a:cs typeface="Calibri" charset="0"/>
              </a:rPr>
              <a:t>global in jurisdictional practices: how might such a project work </a:t>
            </a:r>
            <a:r>
              <a:rPr lang="en-US" altLang="en-US" sz="2200" i="1" dirty="0">
                <a:ea typeface="ＭＳ Ｐゴシック" charset="-128"/>
                <a:cs typeface="Calibri" charset="0"/>
              </a:rPr>
              <a:t>globally</a:t>
            </a:r>
            <a:r>
              <a:rPr lang="en-US" altLang="en-US" sz="2200" dirty="0">
                <a:ea typeface="ＭＳ Ｐゴシック" charset="-128"/>
                <a:cs typeface="Calibri" charset="0"/>
              </a:rPr>
              <a:t>?</a:t>
            </a:r>
          </a:p>
        </p:txBody>
      </p:sp>
      <p:sp>
        <p:nvSpPr>
          <p:cNvPr id="2" name="Slide Number Placeholder 1">
            <a:extLst>
              <a:ext uri="{FF2B5EF4-FFF2-40B4-BE49-F238E27FC236}">
                <a16:creationId xmlns:a16="http://schemas.microsoft.com/office/drawing/2014/main" id="{B5B36EDD-5505-D38F-F712-22168B0B4B6E}"/>
              </a:ext>
            </a:extLst>
          </p:cNvPr>
          <p:cNvSpPr>
            <a:spLocks noGrp="1"/>
          </p:cNvSpPr>
          <p:nvPr>
            <p:ph type="sldNum" sz="quarter" idx="12"/>
          </p:nvPr>
        </p:nvSpPr>
        <p:spPr/>
        <p:txBody>
          <a:bodyPr/>
          <a:lstStyle/>
          <a:p>
            <a:fld id="{7151A094-F6D1-A64E-9AC6-C170F6977DFD}" type="slidenum">
              <a:rPr lang="en-US" smtClean="0"/>
              <a:t>35</a:t>
            </a:fld>
            <a:endParaRPr lang="en-US"/>
          </a:p>
        </p:txBody>
      </p:sp>
      <p:sp>
        <p:nvSpPr>
          <p:cNvPr id="3" name="Rectangle 5">
            <a:extLst>
              <a:ext uri="{FF2B5EF4-FFF2-40B4-BE49-F238E27FC236}">
                <a16:creationId xmlns:a16="http://schemas.microsoft.com/office/drawing/2014/main" id="{D6973026-348E-6D07-BB32-52D161E41AC6}"/>
              </a:ext>
            </a:extLst>
          </p:cNvPr>
          <p:cNvSpPr>
            <a:spLocks noGrp="1" noChangeArrowheads="1"/>
          </p:cNvSpPr>
          <p:nvPr>
            <p:ph type="ftr" sz="quarter" idx="11"/>
          </p:nvPr>
        </p:nvSpPr>
        <p:spPr>
          <a:xfrm>
            <a:off x="3477418" y="6400800"/>
            <a:ext cx="4181475"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dirty="0"/>
              <a:t> Paul Maharg | CC BY-NC-ND 2.5 CANADA</a:t>
            </a:r>
          </a:p>
        </p:txBody>
      </p:sp>
    </p:spTree>
    <p:extLst>
      <p:ext uri="{BB962C8B-B14F-4D97-AF65-F5344CB8AC3E}">
        <p14:creationId xmlns:p14="http://schemas.microsoft.com/office/powerpoint/2010/main" val="2798855556"/>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64775-BEE1-59A7-CC25-D23AC68DA7CF}"/>
              </a:ext>
            </a:extLst>
          </p:cNvPr>
          <p:cNvSpPr>
            <a:spLocks noGrp="1"/>
          </p:cNvSpPr>
          <p:nvPr>
            <p:ph type="title"/>
          </p:nvPr>
        </p:nvSpPr>
        <p:spPr/>
        <p:txBody>
          <a:bodyPr>
            <a:normAutofit/>
          </a:bodyPr>
          <a:lstStyle/>
          <a:p>
            <a:pPr algn="r"/>
            <a:r>
              <a:rPr lang="en-US" sz="3200" dirty="0"/>
              <a:t>context of the demo interview</a:t>
            </a:r>
          </a:p>
        </p:txBody>
      </p:sp>
      <p:sp>
        <p:nvSpPr>
          <p:cNvPr id="3" name="Content Placeholder 2">
            <a:extLst>
              <a:ext uri="{FF2B5EF4-FFF2-40B4-BE49-F238E27FC236}">
                <a16:creationId xmlns:a16="http://schemas.microsoft.com/office/drawing/2014/main" id="{E9ACDE83-2A08-1624-69CF-9CEA52C8B0DA}"/>
              </a:ext>
            </a:extLst>
          </p:cNvPr>
          <p:cNvSpPr>
            <a:spLocks noGrp="1"/>
          </p:cNvSpPr>
          <p:nvPr>
            <p:ph idx="1"/>
          </p:nvPr>
        </p:nvSpPr>
        <p:spPr/>
        <p:txBody>
          <a:bodyPr>
            <a:normAutofit lnSpcReduction="10000"/>
          </a:bodyPr>
          <a:lstStyle/>
          <a:p>
            <a:pPr marL="409575" indent="-409575"/>
            <a:r>
              <a:rPr lang="en-US" dirty="0"/>
              <a:t>Lawyer has been informed that: </a:t>
            </a:r>
            <a:r>
              <a:rPr lang="en-GB" b="0" i="1" u="none" strike="noStrike" dirty="0">
                <a:solidFill>
                  <a:srgbClr val="212121"/>
                </a:solidFill>
                <a:effectLst/>
                <a:latin typeface="Calibri" panose="020F0502020204030204" pitchFamily="34" charset="0"/>
              </a:rPr>
              <a:t>Jane Smith is coming in seeking assistance with a family law matter she is having with her spouse.</a:t>
            </a:r>
          </a:p>
          <a:p>
            <a:pPr marL="409575" indent="-409575"/>
            <a:r>
              <a:rPr lang="en-GB" b="0" u="none" strike="noStrike" dirty="0">
                <a:solidFill>
                  <a:srgbClr val="212121"/>
                </a:solidFill>
                <a:effectLst/>
                <a:latin typeface="Calibri" panose="020F0502020204030204" pitchFamily="34" charset="0"/>
              </a:rPr>
              <a:t>Personal contact details have been taken already</a:t>
            </a:r>
          </a:p>
          <a:p>
            <a:pPr marL="409575" indent="-409575"/>
            <a:r>
              <a:rPr lang="en-GB" dirty="0">
                <a:solidFill>
                  <a:srgbClr val="212121"/>
                </a:solidFill>
                <a:latin typeface="Calibri" panose="020F0502020204030204" pitchFamily="34" charset="0"/>
              </a:rPr>
              <a:t>Interview is shorter than usual (for purposes of demonstration)</a:t>
            </a:r>
            <a:endParaRPr lang="en-GB" b="0" u="none" strike="noStrike" dirty="0">
              <a:solidFill>
                <a:srgbClr val="212121"/>
              </a:solidFill>
              <a:effectLst/>
              <a:latin typeface="Calibri" panose="020F0502020204030204" pitchFamily="34" charset="0"/>
            </a:endParaRPr>
          </a:p>
          <a:p>
            <a:pPr marL="409575" indent="-409575"/>
            <a:r>
              <a:rPr lang="en-GB" dirty="0">
                <a:solidFill>
                  <a:srgbClr val="212121"/>
                </a:solidFill>
                <a:latin typeface="Calibri" panose="020F0502020204030204" pitchFamily="34" charset="0"/>
              </a:rPr>
              <a:t>This is a formative interview: no grades will be given, and the SC will give feedback to the lawyer at the end of the interview on the eight assessment criteria.</a:t>
            </a:r>
          </a:p>
          <a:p>
            <a:pPr marL="409575" indent="-409575"/>
            <a:r>
              <a:rPr lang="en-GB" b="0" u="none" strike="noStrike" dirty="0">
                <a:solidFill>
                  <a:srgbClr val="212121"/>
                </a:solidFill>
                <a:effectLst/>
                <a:latin typeface="Calibri" panose="020F0502020204030204" pitchFamily="34" charset="0"/>
              </a:rPr>
              <a:t>Watch, listen, with the eight criteria in mind</a:t>
            </a:r>
          </a:p>
          <a:p>
            <a:pPr marL="409575" indent="-409575"/>
            <a:r>
              <a:rPr lang="en-GB" dirty="0">
                <a:solidFill>
                  <a:srgbClr val="212121"/>
                </a:solidFill>
                <a:latin typeface="Calibri" panose="020F0502020204030204" pitchFamily="34" charset="0"/>
              </a:rPr>
              <a:t>Lawyer &amp; client will take part with you in discussion after the interview and feedback has ended</a:t>
            </a:r>
            <a:endParaRPr lang="en-GB" b="0" u="none" strike="noStrike" dirty="0">
              <a:solidFill>
                <a:srgbClr val="212121"/>
              </a:solidFill>
              <a:effectLst/>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0198DEB6-5E0B-142D-F3CD-CDCB58DE5B4C}"/>
              </a:ext>
            </a:extLst>
          </p:cNvPr>
          <p:cNvSpPr>
            <a:spLocks noGrp="1"/>
          </p:cNvSpPr>
          <p:nvPr>
            <p:ph type="sldNum" sz="quarter" idx="12"/>
          </p:nvPr>
        </p:nvSpPr>
        <p:spPr/>
        <p:txBody>
          <a:bodyPr/>
          <a:lstStyle/>
          <a:p>
            <a:fld id="{7151A094-F6D1-A64E-9AC6-C170F6977DFD}" type="slidenum">
              <a:rPr lang="en-US" smtClean="0"/>
              <a:t>36</a:t>
            </a:fld>
            <a:endParaRPr lang="en-US"/>
          </a:p>
        </p:txBody>
      </p:sp>
    </p:spTree>
    <p:extLst>
      <p:ext uri="{BB962C8B-B14F-4D97-AF65-F5344CB8AC3E}">
        <p14:creationId xmlns:p14="http://schemas.microsoft.com/office/powerpoint/2010/main" val="511274584"/>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2847-4D50-5D54-8EFF-A2B830F6391A}"/>
              </a:ext>
            </a:extLst>
          </p:cNvPr>
          <p:cNvSpPr>
            <a:spLocks noGrp="1"/>
          </p:cNvSpPr>
          <p:nvPr>
            <p:ph type="title"/>
          </p:nvPr>
        </p:nvSpPr>
        <p:spPr/>
        <p:txBody>
          <a:bodyPr/>
          <a:lstStyle/>
          <a:p>
            <a:pPr algn="r"/>
            <a:r>
              <a:rPr lang="en-US" dirty="0"/>
              <a:t>more information</a:t>
            </a:r>
          </a:p>
        </p:txBody>
      </p:sp>
      <p:sp>
        <p:nvSpPr>
          <p:cNvPr id="3" name="Content Placeholder 2">
            <a:extLst>
              <a:ext uri="{FF2B5EF4-FFF2-40B4-BE49-F238E27FC236}">
                <a16:creationId xmlns:a16="http://schemas.microsoft.com/office/drawing/2014/main" id="{D274A64A-22A1-C00D-6EFE-01B93ECF913F}"/>
              </a:ext>
            </a:extLst>
          </p:cNvPr>
          <p:cNvSpPr>
            <a:spLocks noGrp="1"/>
          </p:cNvSpPr>
          <p:nvPr>
            <p:ph idx="1"/>
          </p:nvPr>
        </p:nvSpPr>
        <p:spPr/>
        <p:txBody>
          <a:bodyPr>
            <a:noAutofit/>
          </a:bodyPr>
          <a:lstStyle/>
          <a:p>
            <a:pPr marL="308610" indent="-308610">
              <a:lnSpc>
                <a:spcPct val="100000"/>
              </a:lnSpc>
              <a:buFont typeface="+mj-lt"/>
              <a:buAutoNum type="arabicPeriod"/>
              <a:defRPr/>
            </a:pPr>
            <a:r>
              <a:rPr lang="en-US" sz="1600" dirty="0"/>
              <a:t>Barton, K., Cunningham, C.D., Jones, G.T., Maharg, P. (2006). Valuing what clients think: standardized clients and the assessment of communicative competence. </a:t>
            </a:r>
            <a:r>
              <a:rPr lang="en-US" sz="1600" i="1" dirty="0"/>
              <a:t>Clinical Law Review, </a:t>
            </a:r>
            <a:r>
              <a:rPr lang="en-US" sz="1600" dirty="0"/>
              <a:t>13, 1, 1-65.</a:t>
            </a:r>
          </a:p>
          <a:p>
            <a:pPr marL="308610" indent="-308610">
              <a:lnSpc>
                <a:spcPct val="100000"/>
              </a:lnSpc>
              <a:buFont typeface="+mj-lt"/>
              <a:buAutoNum type="arabicPeriod"/>
              <a:defRPr/>
            </a:pPr>
            <a:r>
              <a:rPr lang="en-US" sz="1600" dirty="0"/>
              <a:t>Maharg, P. (2007).  </a:t>
            </a:r>
            <a:r>
              <a:rPr lang="en-US" sz="1600" i="1" dirty="0"/>
              <a:t>Transforming Legal Education: Learning and Teaching the Law in the Early Twenty-first Century</a:t>
            </a:r>
            <a:r>
              <a:rPr lang="en-US" sz="1600" dirty="0"/>
              <a:t>.  </a:t>
            </a:r>
            <a:r>
              <a:rPr lang="en-US" sz="1600" dirty="0" err="1"/>
              <a:t>Aldershot</a:t>
            </a:r>
            <a:r>
              <a:rPr lang="en-US" sz="1600" dirty="0"/>
              <a:t>, Ashgate Publishing, chapter 2, 64-67.</a:t>
            </a:r>
          </a:p>
          <a:p>
            <a:pPr marL="308610" indent="-308610">
              <a:lnSpc>
                <a:spcPct val="100000"/>
              </a:lnSpc>
              <a:buFont typeface="+mj-lt"/>
              <a:buAutoNum type="arabicPeriod"/>
              <a:defRPr/>
            </a:pPr>
            <a:r>
              <a:rPr lang="en-US" sz="1600" dirty="0"/>
              <a:t>Garvey, J.B. (2010).  New Hampshire’s performance-based variant of the Bar Examination, </a:t>
            </a:r>
            <a:r>
              <a:rPr lang="en-US" sz="1600" dirty="0">
                <a:hlinkClick r:id="rId2"/>
              </a:rPr>
              <a:t>http://www.ncbex.org/uploads/user_docrepos/790210_Garvey.pdf</a:t>
            </a:r>
            <a:r>
              <a:rPr lang="en-US" sz="1600" dirty="0"/>
              <a:t> </a:t>
            </a:r>
          </a:p>
          <a:p>
            <a:pPr marL="308610" indent="-308610">
              <a:lnSpc>
                <a:spcPct val="100000"/>
              </a:lnSpc>
              <a:buFont typeface="+mj-lt"/>
              <a:buAutoNum type="arabicPeriod"/>
              <a:defRPr/>
            </a:pPr>
            <a:r>
              <a:rPr lang="en-US" sz="1600" dirty="0"/>
              <a:t>Barton, K., Garvey, J.B., Maharg (2013).  ‘You are here’: learning law, practice and professionalism in the academy.  In Bankowski, Z., Maharg, P. del Mar, M., editors, </a:t>
            </a:r>
            <a:r>
              <a:rPr lang="en-US" sz="1600" i="1" dirty="0"/>
              <a:t>The Arts and the Legal Academy.  Beyond Text in Legal Education, </a:t>
            </a:r>
            <a:r>
              <a:rPr lang="en-US" sz="1600" dirty="0"/>
              <a:t>vol 1. Routledge.</a:t>
            </a:r>
          </a:p>
          <a:p>
            <a:pPr marL="308610" indent="-308610">
              <a:lnSpc>
                <a:spcPct val="100000"/>
              </a:lnSpc>
              <a:buFont typeface="+mj-lt"/>
              <a:buAutoNum type="arabicPeriod"/>
              <a:defRPr/>
            </a:pPr>
            <a:r>
              <a:rPr lang="en-US" sz="1600" dirty="0" err="1"/>
              <a:t>Gerkman</a:t>
            </a:r>
            <a:r>
              <a:rPr lang="en-US" sz="1600" dirty="0"/>
              <a:t>, A., Harman, E., Bond, L., Sullivan, W.M. (2015).  </a:t>
            </a:r>
            <a:r>
              <a:rPr lang="en-US" sz="1600" i="1" dirty="0"/>
              <a:t>Ahead of the Curve: Turning Law Students into Lawyers.  A Study of the Daniel Webster Scholar Honors Program at the University of New Hampshire School of Law. </a:t>
            </a:r>
            <a:r>
              <a:rPr lang="en-US" sz="1600" dirty="0"/>
              <a:t>IAALS, University of Denver, </a:t>
            </a:r>
            <a:r>
              <a:rPr lang="en-US" sz="1600" dirty="0">
                <a:hlinkClick r:id="rId3"/>
              </a:rPr>
              <a:t>http://bit.ly/2PVcNSS</a:t>
            </a:r>
            <a:r>
              <a:rPr lang="en-US" sz="1600" dirty="0"/>
              <a:t> .</a:t>
            </a:r>
          </a:p>
          <a:p>
            <a:pPr marL="308610" indent="-308610">
              <a:lnSpc>
                <a:spcPct val="100000"/>
              </a:lnSpc>
              <a:buFont typeface="+mj-lt"/>
              <a:buAutoNum type="arabicPeriod"/>
              <a:defRPr/>
            </a:pPr>
            <a:r>
              <a:rPr lang="en-US" sz="1600" dirty="0"/>
              <a:t>Maharg, P, </a:t>
            </a:r>
            <a:r>
              <a:rPr lang="en-US" sz="1600" dirty="0" err="1"/>
              <a:t>Yenssen</a:t>
            </a:r>
            <a:r>
              <a:rPr lang="en-US" sz="1600" dirty="0"/>
              <a:t>, A. (2022).  </a:t>
            </a:r>
            <a:r>
              <a:rPr lang="en-GB" sz="1600" dirty="0">
                <a:effectLst/>
                <a:ea typeface="Times New Roman" panose="02020603050405020304" pitchFamily="18" charset="0"/>
                <a:cs typeface="Arial" panose="020B0604020202020204" pitchFamily="34" charset="0"/>
              </a:rPr>
              <a:t>Transitioning simulated client interviews from face-to-face to online: Still an </a:t>
            </a:r>
            <a:r>
              <a:rPr lang="en-GB" sz="1600" dirty="0" err="1">
                <a:effectLst/>
                <a:ea typeface="Times New Roman" panose="02020603050405020304" pitchFamily="18" charset="0"/>
                <a:cs typeface="Arial" panose="020B0604020202020204" pitchFamily="34" charset="0"/>
              </a:rPr>
              <a:t>entrustable</a:t>
            </a:r>
            <a:r>
              <a:rPr lang="en-GB" sz="1600" dirty="0">
                <a:effectLst/>
                <a:ea typeface="Times New Roman" panose="02020603050405020304" pitchFamily="18" charset="0"/>
                <a:cs typeface="Arial" panose="020B0604020202020204" pitchFamily="34" charset="0"/>
              </a:rPr>
              <a:t> professional activity?  </a:t>
            </a:r>
            <a:r>
              <a:rPr lang="en-GB" sz="1600" i="1" dirty="0">
                <a:effectLst/>
                <a:ea typeface="Times New Roman" panose="02020603050405020304" pitchFamily="18" charset="0"/>
                <a:cs typeface="Arial" panose="020B0604020202020204" pitchFamily="34" charset="0"/>
              </a:rPr>
              <a:t>European Journal of Law and Technology</a:t>
            </a:r>
            <a:r>
              <a:rPr lang="en-GB" sz="1600" dirty="0">
                <a:effectLst/>
                <a:ea typeface="Times New Roman" panose="02020603050405020304" pitchFamily="18" charset="0"/>
                <a:cs typeface="Arial" panose="020B0604020202020204" pitchFamily="34" charset="0"/>
              </a:rPr>
              <a:t>, 13, 3.  Available at: </a:t>
            </a:r>
            <a:r>
              <a:rPr lang="en-GB" sz="1600" u="sng" dirty="0">
                <a:solidFill>
                  <a:srgbClr val="003366"/>
                </a:solidFill>
                <a:effectLst/>
                <a:ea typeface="Times New Roman" panose="02020603050405020304" pitchFamily="18" charset="0"/>
                <a:cs typeface="Arial" panose="020B0604020202020204" pitchFamily="34" charset="0"/>
                <a:hlinkClick r:id="rId4"/>
              </a:rPr>
              <a:t>https://ejlt.org/index.php/ejlt/article/view/899</a:t>
            </a:r>
            <a:r>
              <a:rPr lang="en-GB" sz="1600" dirty="0">
                <a:effectLst/>
                <a:ea typeface="Times New Roman" panose="02020603050405020304" pitchFamily="18" charset="0"/>
                <a:cs typeface="Arial" panose="020B0604020202020204" pitchFamily="34" charset="0"/>
              </a:rPr>
              <a:t>.</a:t>
            </a:r>
            <a:r>
              <a:rPr lang="en-GB" sz="1600" dirty="0">
                <a:effectLst/>
              </a:rPr>
              <a:t> </a:t>
            </a:r>
            <a:endParaRPr lang="en-US" sz="1600" dirty="0"/>
          </a:p>
          <a:p>
            <a:pPr>
              <a:lnSpc>
                <a:spcPct val="100000"/>
              </a:lnSpc>
            </a:pPr>
            <a:endParaRPr lang="en-US" sz="1600" dirty="0"/>
          </a:p>
        </p:txBody>
      </p:sp>
      <p:sp>
        <p:nvSpPr>
          <p:cNvPr id="4" name="Slide Number Placeholder 3">
            <a:extLst>
              <a:ext uri="{FF2B5EF4-FFF2-40B4-BE49-F238E27FC236}">
                <a16:creationId xmlns:a16="http://schemas.microsoft.com/office/drawing/2014/main" id="{E9B972FA-284B-6AFC-85DA-6432CD40BD1A}"/>
              </a:ext>
            </a:extLst>
          </p:cNvPr>
          <p:cNvSpPr>
            <a:spLocks noGrp="1"/>
          </p:cNvSpPr>
          <p:nvPr>
            <p:ph type="sldNum" sz="quarter" idx="12"/>
          </p:nvPr>
        </p:nvSpPr>
        <p:spPr/>
        <p:txBody>
          <a:bodyPr/>
          <a:lstStyle/>
          <a:p>
            <a:fld id="{7151A094-F6D1-A64E-9AC6-C170F6977DFD}" type="slidenum">
              <a:rPr lang="en-US" smtClean="0"/>
              <a:t>37</a:t>
            </a:fld>
            <a:endParaRPr lang="en-US"/>
          </a:p>
        </p:txBody>
      </p:sp>
    </p:spTree>
    <p:extLst>
      <p:ext uri="{BB962C8B-B14F-4D97-AF65-F5344CB8AC3E}">
        <p14:creationId xmlns:p14="http://schemas.microsoft.com/office/powerpoint/2010/main" val="437396196"/>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F4D6E-136B-757F-683D-B818424D2B55}"/>
              </a:ext>
            </a:extLst>
          </p:cNvPr>
          <p:cNvSpPr>
            <a:spLocks noGrp="1"/>
          </p:cNvSpPr>
          <p:nvPr>
            <p:ph type="title"/>
          </p:nvPr>
        </p:nvSpPr>
        <p:spPr/>
        <p:txBody>
          <a:bodyPr/>
          <a:lstStyle/>
          <a:p>
            <a:r>
              <a:rPr lang="en-US" dirty="0"/>
              <a:t>d</a:t>
            </a:r>
          </a:p>
        </p:txBody>
      </p:sp>
      <p:sp>
        <p:nvSpPr>
          <p:cNvPr id="7" name="Content Placeholder 6">
            <a:extLst>
              <a:ext uri="{FF2B5EF4-FFF2-40B4-BE49-F238E27FC236}">
                <a16:creationId xmlns:a16="http://schemas.microsoft.com/office/drawing/2014/main" id="{EC5372FA-DB02-A86E-4DEB-87A9D848DACE}"/>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887263BC-5225-D41E-1D9B-CC4A21D39032}"/>
              </a:ext>
            </a:extLst>
          </p:cNvPr>
          <p:cNvPicPr>
            <a:picLocks noChangeAspect="1"/>
          </p:cNvPicPr>
          <p:nvPr/>
        </p:nvPicPr>
        <p:blipFill>
          <a:blip r:embed="rId2"/>
          <a:stretch>
            <a:fillRect/>
          </a:stretch>
        </p:blipFill>
        <p:spPr>
          <a:xfrm>
            <a:off x="0" y="-1031585"/>
            <a:ext cx="12192001" cy="9150670"/>
          </a:xfrm>
          <a:prstGeom prst="rect">
            <a:avLst/>
          </a:prstGeom>
        </p:spPr>
      </p:pic>
      <p:sp>
        <p:nvSpPr>
          <p:cNvPr id="10" name="TextBox 9">
            <a:extLst>
              <a:ext uri="{FF2B5EF4-FFF2-40B4-BE49-F238E27FC236}">
                <a16:creationId xmlns:a16="http://schemas.microsoft.com/office/drawing/2014/main" id="{3BCA371F-61C3-35F3-C00D-6455CE251BD6}"/>
              </a:ext>
            </a:extLst>
          </p:cNvPr>
          <p:cNvSpPr txBox="1"/>
          <p:nvPr/>
        </p:nvSpPr>
        <p:spPr>
          <a:xfrm>
            <a:off x="1803748" y="5576798"/>
            <a:ext cx="7816241" cy="1200329"/>
          </a:xfrm>
          <a:prstGeom prst="rect">
            <a:avLst/>
          </a:prstGeom>
          <a:noFill/>
        </p:spPr>
        <p:txBody>
          <a:bodyPr wrap="square" rtlCol="0">
            <a:spAutoFit/>
          </a:bodyPr>
          <a:lstStyle/>
          <a:p>
            <a:r>
              <a:rPr lang="en-US" sz="2400" dirty="0">
                <a:solidFill>
                  <a:schemeClr val="bg1"/>
                </a:solidFill>
              </a:rPr>
              <a:t>Email:		</a:t>
            </a:r>
            <a:r>
              <a:rPr lang="en-US" sz="2400" dirty="0" err="1">
                <a:solidFill>
                  <a:schemeClr val="bg1"/>
                </a:solidFill>
              </a:rPr>
              <a:t>pmaharg@osgoode.yorku.ca</a:t>
            </a:r>
            <a:endParaRPr lang="en-US" sz="2400" dirty="0">
              <a:solidFill>
                <a:schemeClr val="bg1"/>
              </a:solidFill>
            </a:endParaRPr>
          </a:p>
          <a:p>
            <a:r>
              <a:rPr lang="en-US" sz="2400" dirty="0">
                <a:solidFill>
                  <a:schemeClr val="bg1"/>
                </a:solidFill>
              </a:rPr>
              <a:t>Web:		https://</a:t>
            </a:r>
            <a:r>
              <a:rPr lang="en-US" sz="2400" dirty="0" err="1">
                <a:solidFill>
                  <a:schemeClr val="bg1"/>
                </a:solidFill>
              </a:rPr>
              <a:t>paulmaharg.com</a:t>
            </a:r>
            <a:endParaRPr lang="en-US" sz="2400" dirty="0">
              <a:solidFill>
                <a:schemeClr val="bg1"/>
              </a:solidFill>
            </a:endParaRPr>
          </a:p>
          <a:p>
            <a:endParaRPr lang="en-US" sz="2400" dirty="0">
              <a:solidFill>
                <a:schemeClr val="bg1"/>
              </a:solidFill>
            </a:endParaRPr>
          </a:p>
        </p:txBody>
      </p:sp>
      <p:sp>
        <p:nvSpPr>
          <p:cNvPr id="3" name="Slide Number Placeholder 2">
            <a:extLst>
              <a:ext uri="{FF2B5EF4-FFF2-40B4-BE49-F238E27FC236}">
                <a16:creationId xmlns:a16="http://schemas.microsoft.com/office/drawing/2014/main" id="{D308542E-24C9-5B59-EA42-B5B45849A9C4}"/>
              </a:ext>
            </a:extLst>
          </p:cNvPr>
          <p:cNvSpPr>
            <a:spLocks noGrp="1"/>
          </p:cNvSpPr>
          <p:nvPr>
            <p:ph type="sldNum" sz="quarter" idx="12"/>
          </p:nvPr>
        </p:nvSpPr>
        <p:spPr/>
        <p:txBody>
          <a:bodyPr/>
          <a:lstStyle/>
          <a:p>
            <a:fld id="{7151A094-F6D1-A64E-9AC6-C170F6977DFD}" type="slidenum">
              <a:rPr lang="en-US" smtClean="0"/>
              <a:t>38</a:t>
            </a:fld>
            <a:endParaRPr lang="en-US"/>
          </a:p>
        </p:txBody>
      </p:sp>
    </p:spTree>
    <p:extLst>
      <p:ext uri="{BB962C8B-B14F-4D97-AF65-F5344CB8AC3E}">
        <p14:creationId xmlns:p14="http://schemas.microsoft.com/office/powerpoint/2010/main" val="3709767489"/>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C25A-9561-476C-BE6E-5D5F242285D0}"/>
              </a:ext>
            </a:extLst>
          </p:cNvPr>
          <p:cNvSpPr>
            <a:spLocks noGrp="1"/>
          </p:cNvSpPr>
          <p:nvPr>
            <p:ph type="title"/>
          </p:nvPr>
        </p:nvSpPr>
        <p:spPr>
          <a:xfrm>
            <a:off x="1981200" y="73829"/>
            <a:ext cx="7315200" cy="1143000"/>
          </a:xfrm>
        </p:spPr>
        <p:txBody>
          <a:bodyPr>
            <a:normAutofit/>
          </a:bodyPr>
          <a:lstStyle/>
          <a:p>
            <a:pPr algn="r"/>
            <a:r>
              <a:rPr lang="en-CA" sz="3200" dirty="0"/>
              <a:t>Why SCs? </a:t>
            </a:r>
          </a:p>
        </p:txBody>
      </p:sp>
      <p:graphicFrame>
        <p:nvGraphicFramePr>
          <p:cNvPr id="8" name="Content Placeholder 2">
            <a:extLst>
              <a:ext uri="{FF2B5EF4-FFF2-40B4-BE49-F238E27FC236}">
                <a16:creationId xmlns:a16="http://schemas.microsoft.com/office/drawing/2014/main" id="{AC5E79D4-BB40-2877-F262-512B2E68A471}"/>
              </a:ext>
            </a:extLst>
          </p:cNvPr>
          <p:cNvGraphicFramePr>
            <a:graphicFrameLocks noGrp="1"/>
          </p:cNvGraphicFramePr>
          <p:nvPr>
            <p:ph idx="1"/>
            <p:extLst>
              <p:ext uri="{D42A27DB-BD31-4B8C-83A1-F6EECF244321}">
                <p14:modId xmlns:p14="http://schemas.microsoft.com/office/powerpoint/2010/main" val="1907682289"/>
              </p:ext>
            </p:extLst>
          </p:nvPr>
        </p:nvGraphicFramePr>
        <p:xfrm>
          <a:off x="1971922" y="1104900"/>
          <a:ext cx="73152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F2805A47-4964-4C68-B801-EDF9E434B7D4}"/>
              </a:ext>
            </a:extLst>
          </p:cNvPr>
          <p:cNvSpPr>
            <a:spLocks noGrp="1"/>
          </p:cNvSpPr>
          <p:nvPr>
            <p:ph type="sldNum" sz="quarter" idx="12"/>
          </p:nvPr>
        </p:nvSpPr>
        <p:spPr/>
        <p:txBody>
          <a:bodyPr/>
          <a:lstStyle/>
          <a:p>
            <a:pPr>
              <a:defRPr/>
            </a:pPr>
            <a:fld id="{1755F0F4-8824-E34A-BEAC-87BE3EA86255}" type="slidenum">
              <a:rPr lang="en-US" altLang="en-US" smtClean="0"/>
              <a:pPr>
                <a:defRPr/>
              </a:pPr>
              <a:t>4</a:t>
            </a:fld>
            <a:endParaRPr lang="en-US" altLang="en-US"/>
          </a:p>
        </p:txBody>
      </p:sp>
      <p:sp>
        <p:nvSpPr>
          <p:cNvPr id="7" name="Rectangle 5">
            <a:extLst>
              <a:ext uri="{FF2B5EF4-FFF2-40B4-BE49-F238E27FC236}">
                <a16:creationId xmlns:a16="http://schemas.microsoft.com/office/drawing/2014/main" id="{3D64DA0B-E84B-3DEB-4913-3339AF4D3FAE}"/>
              </a:ext>
            </a:extLst>
          </p:cNvPr>
          <p:cNvSpPr>
            <a:spLocks noGrp="1" noChangeArrowheads="1"/>
          </p:cNvSpPr>
          <p:nvPr>
            <p:ph type="ftr" sz="quarter" idx="11"/>
          </p:nvPr>
        </p:nvSpPr>
        <p:spPr>
          <a:xfrm>
            <a:off x="3362326" y="6248400"/>
            <a:ext cx="4181475"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dirty="0"/>
              <a:t> Paul Maharg | CC BY-NC-ND 2.5 CANADA</a:t>
            </a:r>
          </a:p>
        </p:txBody>
      </p:sp>
    </p:spTree>
    <p:extLst>
      <p:ext uri="{BB962C8B-B14F-4D97-AF65-F5344CB8AC3E}">
        <p14:creationId xmlns:p14="http://schemas.microsoft.com/office/powerpoint/2010/main" val="1459863785"/>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9CD2FBBC-B085-B472-BD5A-FA4CECDF87F5}"/>
              </a:ext>
            </a:extLst>
          </p:cNvPr>
          <p:cNvSpPr>
            <a:spLocks noGrp="1" noChangeArrowheads="1"/>
          </p:cNvSpPr>
          <p:nvPr>
            <p:ph type="title"/>
          </p:nvPr>
        </p:nvSpPr>
        <p:spPr>
          <a:xfrm>
            <a:off x="2895600" y="-190500"/>
            <a:ext cx="7315200" cy="1143000"/>
          </a:xfrm>
        </p:spPr>
        <p:txBody>
          <a:bodyPr>
            <a:normAutofit/>
          </a:bodyPr>
          <a:lstStyle/>
          <a:p>
            <a:pPr algn="r"/>
            <a:r>
              <a:rPr lang="en-GB" altLang="en-US" sz="3200" dirty="0">
                <a:ea typeface="ＭＳ Ｐゴシック" panose="020B0600070205080204" pitchFamily="34" charset="-128"/>
              </a:rPr>
              <a:t>SCs - origins</a:t>
            </a:r>
          </a:p>
        </p:txBody>
      </p:sp>
      <p:sp>
        <p:nvSpPr>
          <p:cNvPr id="25603" name="AutoShape 10">
            <a:extLst>
              <a:ext uri="{FF2B5EF4-FFF2-40B4-BE49-F238E27FC236}">
                <a16:creationId xmlns:a16="http://schemas.microsoft.com/office/drawing/2014/main" id="{205D3FE6-CE6A-E4DA-55C8-8CEF367FDBA9}"/>
              </a:ext>
            </a:extLst>
          </p:cNvPr>
          <p:cNvSpPr>
            <a:spLocks noGrp="1" noChangeAspect="1" noChangeArrowheads="1"/>
          </p:cNvSpPr>
          <p:nvPr>
            <p:ph type="body" idx="1"/>
          </p:nvPr>
        </p:nvSpPr>
        <p:spPr>
          <a:xfrm>
            <a:off x="1232770" y="764609"/>
            <a:ext cx="8978030" cy="4495800"/>
          </a:xfrm>
          <a:noFill/>
        </p:spPr>
        <p:txBody>
          <a:bodyPr>
            <a:noAutofit/>
          </a:bodyPr>
          <a:lstStyle/>
          <a:p>
            <a:pPr marL="360363" indent="-360363">
              <a:lnSpc>
                <a:spcPct val="100000"/>
              </a:lnSpc>
              <a:spcBef>
                <a:spcPts val="600"/>
              </a:spcBef>
            </a:pPr>
            <a:r>
              <a:rPr lang="en-GB" altLang="en-US" sz="2400" dirty="0">
                <a:ea typeface="ＭＳ Ｐゴシック" panose="020B0600070205080204" pitchFamily="34" charset="-128"/>
                <a:cs typeface="Calibri" panose="020F0502020204030204" pitchFamily="34" charset="0"/>
              </a:rPr>
              <a:t>Strathclyde University, 2005, </a:t>
            </a:r>
            <a:r>
              <a:rPr lang="en-GB" altLang="en-US" sz="2400" i="1" dirty="0">
                <a:ea typeface="ＭＳ Ｐゴシック" panose="020B0600070205080204" pitchFamily="34" charset="-128"/>
                <a:cs typeface="Calibri" panose="020F0502020204030204" pitchFamily="34" charset="0"/>
              </a:rPr>
              <a:t>pilot project </a:t>
            </a:r>
            <a:r>
              <a:rPr lang="en-GB" altLang="en-US" sz="2400" dirty="0">
                <a:ea typeface="ＭＳ Ｐゴシック" panose="020B0600070205080204" pitchFamily="34" charset="-128"/>
                <a:cs typeface="Calibri" panose="020F0502020204030204" pitchFamily="34" charset="0"/>
              </a:rPr>
              <a:t>(partners Georgia State University College of Law, Dundee University Medical Faculty)</a:t>
            </a:r>
          </a:p>
          <a:p>
            <a:pPr marL="360363" indent="-360363">
              <a:lnSpc>
                <a:spcPct val="100000"/>
              </a:lnSpc>
              <a:spcBef>
                <a:spcPts val="600"/>
              </a:spcBef>
            </a:pPr>
            <a:r>
              <a:rPr lang="en-GB" altLang="en-US" sz="2400" dirty="0">
                <a:ea typeface="ＭＳ Ｐゴシック" panose="020B0600070205080204" pitchFamily="34" charset="-128"/>
                <a:cs typeface="Calibri" panose="020F0502020204030204" pitchFamily="34" charset="0"/>
              </a:rPr>
              <a:t>Used </a:t>
            </a:r>
            <a:r>
              <a:rPr lang="en-GB" altLang="en-US" sz="2400" i="1" dirty="0">
                <a:ea typeface="ＭＳ Ｐゴシック" panose="020B0600070205080204" pitchFamily="34" charset="-128"/>
                <a:cs typeface="Calibri" panose="020F0502020204030204" pitchFamily="34" charset="0"/>
              </a:rPr>
              <a:t>model from medical profession </a:t>
            </a:r>
            <a:r>
              <a:rPr lang="en-GB" altLang="en-US" sz="2400" dirty="0">
                <a:ea typeface="ＭＳ Ｐゴシック" panose="020B0600070205080204" pitchFamily="34" charset="-128"/>
                <a:cs typeface="Calibri" panose="020F0502020204030204" pitchFamily="34" charset="0"/>
              </a:rPr>
              <a:t>of Simulated Patients (SPs), non-lawyers were trained to be Simulated Clients (SCs)</a:t>
            </a:r>
          </a:p>
          <a:p>
            <a:pPr marL="360363" indent="-360363">
              <a:lnSpc>
                <a:spcPct val="100000"/>
              </a:lnSpc>
              <a:spcBef>
                <a:spcPts val="600"/>
              </a:spcBef>
            </a:pPr>
            <a:r>
              <a:rPr lang="en-GB" altLang="en-US" sz="2400" dirty="0">
                <a:ea typeface="ＭＳ Ｐゴシック" panose="020B0600070205080204" pitchFamily="34" charset="-128"/>
                <a:cs typeface="Calibri" panose="020F0502020204030204" pitchFamily="34" charset="0"/>
              </a:rPr>
              <a:t>Our study proved </a:t>
            </a:r>
            <a:r>
              <a:rPr lang="en-GB" altLang="en-US" sz="2400" i="1" dirty="0">
                <a:ea typeface="ＭＳ Ｐゴシック" panose="020B0600070205080204" pitchFamily="34" charset="-128"/>
                <a:cs typeface="Calibri" panose="020F0502020204030204" pitchFamily="34" charset="0"/>
              </a:rPr>
              <a:t>SCs assessed important aspects of client interviewing with better validity and reliability than teachers</a:t>
            </a:r>
          </a:p>
          <a:p>
            <a:pPr marL="360363" indent="-360363">
              <a:lnSpc>
                <a:spcPct val="100000"/>
              </a:lnSpc>
              <a:spcBef>
                <a:spcPts val="600"/>
              </a:spcBef>
            </a:pPr>
            <a:r>
              <a:rPr lang="en-GB" altLang="en-US" sz="2400" dirty="0">
                <a:ea typeface="ＭＳ Ｐゴシック" panose="020B0600070205080204" pitchFamily="34" charset="-128"/>
                <a:cs typeface="Calibri" panose="020F0502020204030204" pitchFamily="34" charset="0"/>
              </a:rPr>
              <a:t>Made </a:t>
            </a:r>
            <a:r>
              <a:rPr lang="en-GB" altLang="en-US" sz="2400" i="1" dirty="0">
                <a:ea typeface="ＭＳ Ｐゴシック" panose="020B0600070205080204" pitchFamily="34" charset="-128"/>
                <a:cs typeface="Calibri" panose="020F0502020204030204" pitchFamily="34" charset="0"/>
              </a:rPr>
              <a:t>what client thinks </a:t>
            </a:r>
            <a:r>
              <a:rPr lang="en-GB" altLang="en-US" sz="2400" dirty="0">
                <a:ea typeface="ＭＳ Ｐゴシック" panose="020B0600070205080204" pitchFamily="34" charset="-128"/>
                <a:cs typeface="Calibri" panose="020F0502020204030204" pitchFamily="34" charset="0"/>
              </a:rPr>
              <a:t>important the most salient for the student: the interview grade is given by the client</a:t>
            </a:r>
          </a:p>
          <a:p>
            <a:pPr marL="360363" indent="-360363">
              <a:lnSpc>
                <a:spcPct val="100000"/>
              </a:lnSpc>
              <a:spcBef>
                <a:spcPts val="600"/>
              </a:spcBef>
            </a:pPr>
            <a:r>
              <a:rPr lang="en-GB" altLang="en-US" sz="2400" dirty="0">
                <a:ea typeface="ＭＳ Ｐゴシック" panose="020B0600070205080204" pitchFamily="34" charset="-128"/>
                <a:cs typeface="Calibri" panose="020F0502020204030204" pitchFamily="34" charset="0"/>
              </a:rPr>
              <a:t>SCs evaluate those aspects of the interview that can be </a:t>
            </a:r>
            <a:r>
              <a:rPr lang="en-GB" altLang="en-US" sz="2400" i="1" dirty="0">
                <a:ea typeface="ＭＳ Ｐゴシック" panose="020B0600070205080204" pitchFamily="34" charset="-128"/>
                <a:cs typeface="Calibri" panose="020F0502020204030204" pitchFamily="34" charset="0"/>
              </a:rPr>
              <a:t>assessed by non-lawyers </a:t>
            </a:r>
          </a:p>
          <a:p>
            <a:pPr marL="360363" indent="-360363">
              <a:lnSpc>
                <a:spcPct val="100000"/>
              </a:lnSpc>
              <a:spcBef>
                <a:spcPts val="600"/>
              </a:spcBef>
            </a:pPr>
            <a:r>
              <a:rPr lang="en-GB" altLang="en-US" sz="2400" dirty="0">
                <a:ea typeface="ＭＳ Ｐゴシック" panose="020B0600070205080204" pitchFamily="34" charset="-128"/>
                <a:cs typeface="Calibri" panose="020F0502020204030204" pitchFamily="34" charset="0"/>
              </a:rPr>
              <a:t>This has </a:t>
            </a:r>
            <a:r>
              <a:rPr lang="en-GB" altLang="en-US" sz="2400" i="1" dirty="0">
                <a:ea typeface="ＭＳ Ｐゴシック" panose="020B0600070205080204" pitchFamily="34" charset="-128"/>
                <a:cs typeface="Calibri" panose="020F0502020204030204" pitchFamily="34" charset="0"/>
              </a:rPr>
              <a:t>changed</a:t>
            </a:r>
            <a:r>
              <a:rPr lang="en-GB" altLang="en-US" sz="2400" b="1" dirty="0">
                <a:ea typeface="ＭＳ Ｐゴシック" panose="020B0600070205080204" pitchFamily="34" charset="-128"/>
                <a:cs typeface="Calibri" panose="020F0502020204030204" pitchFamily="34" charset="0"/>
              </a:rPr>
              <a:t> </a:t>
            </a:r>
            <a:r>
              <a:rPr lang="en-GB" altLang="en-US" sz="2400" dirty="0">
                <a:ea typeface="ＭＳ Ｐゴシック" panose="020B0600070205080204" pitchFamily="34" charset="-128"/>
                <a:cs typeface="Calibri" panose="020F0502020204030204" pitchFamily="34" charset="0"/>
              </a:rPr>
              <a:t>how</a:t>
            </a:r>
            <a:r>
              <a:rPr lang="en-GB" altLang="en-US" sz="2400" b="1" dirty="0">
                <a:ea typeface="ＭＳ Ｐゴシック" panose="020B0600070205080204" pitchFamily="34" charset="-128"/>
                <a:cs typeface="Calibri" panose="020F0502020204030204" pitchFamily="34" charset="0"/>
              </a:rPr>
              <a:t> </a:t>
            </a:r>
            <a:r>
              <a:rPr lang="en-GB" altLang="en-US" sz="2400" dirty="0">
                <a:ea typeface="ＭＳ Ｐゴシック" panose="020B0600070205080204" pitchFamily="34" charset="-128"/>
                <a:cs typeface="Calibri" panose="020F0502020204030204" pitchFamily="34" charset="0"/>
              </a:rPr>
              <a:t>we enable students, trainees and lawyers to learn interviewing &amp; client-facing ethical behaviour</a:t>
            </a:r>
            <a:endParaRPr lang="en-GB" altLang="en-US" sz="2400" b="1" dirty="0">
              <a:ea typeface="ＭＳ Ｐゴシック" panose="020B0600070205080204" pitchFamily="34" charset="-128"/>
              <a:cs typeface="Calibri" panose="020F0502020204030204" pitchFamily="34" charset="0"/>
            </a:endParaRPr>
          </a:p>
        </p:txBody>
      </p:sp>
      <p:sp>
        <p:nvSpPr>
          <p:cNvPr id="5" name="Rectangle 5">
            <a:extLst>
              <a:ext uri="{FF2B5EF4-FFF2-40B4-BE49-F238E27FC236}">
                <a16:creationId xmlns:a16="http://schemas.microsoft.com/office/drawing/2014/main" id="{6017CDD8-F7F7-CFE9-7746-17C623F35E7B}"/>
              </a:ext>
            </a:extLst>
          </p:cNvPr>
          <p:cNvSpPr txBox="1">
            <a:spLocks noChangeArrowheads="1"/>
          </p:cNvSpPr>
          <p:nvPr/>
        </p:nvSpPr>
        <p:spPr bwMode="auto">
          <a:xfrm>
            <a:off x="4005263" y="6393366"/>
            <a:ext cx="4181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Calibri" panose="020F0502020204030204" pitchFamily="34" charset="0"/>
                <a:ea typeface="+mn-ea"/>
                <a:cs typeface="+mn-cs"/>
              </a:defRPr>
            </a:lvl9pPr>
          </a:lstStyle>
          <a:p>
            <a:pPr>
              <a:spcBef>
                <a:spcPct val="0"/>
              </a:spcBef>
              <a:buFontTx/>
              <a:buNone/>
            </a:pPr>
            <a:r>
              <a:rPr lang="en-US" altLang="en-US" sz="1200" dirty="0"/>
              <a:t>Paul Maharg | CC BY-NC-ND 2.5 CANADA</a:t>
            </a:r>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390DD1F5-2713-C44F-8E8E-CCC24FE18D4B}"/>
              </a:ext>
            </a:extLst>
          </p:cNvPr>
          <p:cNvSpPr>
            <a:spLocks noGrp="1"/>
          </p:cNvSpPr>
          <p:nvPr>
            <p:ph type="title"/>
          </p:nvPr>
        </p:nvSpPr>
        <p:spPr>
          <a:xfrm rot="5400000">
            <a:off x="7531674" y="2369343"/>
            <a:ext cx="7834313" cy="1143000"/>
          </a:xfrm>
        </p:spPr>
        <p:txBody>
          <a:bodyPr>
            <a:normAutofit/>
          </a:bodyPr>
          <a:lstStyle/>
          <a:p>
            <a:pPr algn="r">
              <a:defRPr/>
            </a:pPr>
            <a:r>
              <a:rPr lang="en-US" altLang="en-US" dirty="0">
                <a:ea typeface="ＭＳ Ｐゴシック" charset="-128"/>
              </a:rPr>
              <a:t>current status of SCI projects</a:t>
            </a:r>
          </a:p>
        </p:txBody>
      </p:sp>
      <p:sp>
        <p:nvSpPr>
          <p:cNvPr id="27650" name="Content Placeholder 2">
            <a:extLst>
              <a:ext uri="{FF2B5EF4-FFF2-40B4-BE49-F238E27FC236}">
                <a16:creationId xmlns:a16="http://schemas.microsoft.com/office/drawing/2014/main" id="{10768F01-A4A2-E044-A8D5-009C2A0EA018}"/>
              </a:ext>
            </a:extLst>
          </p:cNvPr>
          <p:cNvSpPr>
            <a:spLocks noGrp="1"/>
          </p:cNvSpPr>
          <p:nvPr>
            <p:ph idx="1"/>
          </p:nvPr>
        </p:nvSpPr>
        <p:spPr>
          <a:xfrm>
            <a:off x="1992313" y="2060575"/>
            <a:ext cx="8229600" cy="3157538"/>
          </a:xfrm>
        </p:spPr>
        <p:txBody>
          <a:bodyPr vert="horz" lIns="61722" tIns="30861" rIns="61722" bIns="30861" rtlCol="0">
            <a:normAutofit/>
          </a:bodyPr>
          <a:lstStyle/>
          <a:p>
            <a:pPr>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buFontTx/>
              <a:buNone/>
              <a:defRPr/>
            </a:pPr>
            <a:endParaRPr lang="en-US" altLang="en-US" dirty="0">
              <a:ea typeface="ＭＳ Ｐゴシック" charset="-128"/>
              <a:cs typeface="Calibri" charset="0"/>
            </a:endParaRPr>
          </a:p>
          <a:p>
            <a:pPr>
              <a:buFontTx/>
              <a:buNone/>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buFontTx/>
              <a:buNone/>
              <a:defRPr/>
            </a:pPr>
            <a:endParaRPr lang="en-US" altLang="en-US" dirty="0">
              <a:ea typeface="ＭＳ Ｐゴシック" charset="-128"/>
              <a:cs typeface="Calibri" charset="0"/>
            </a:endParaRPr>
          </a:p>
        </p:txBody>
      </p:sp>
      <p:graphicFrame>
        <p:nvGraphicFramePr>
          <p:cNvPr id="6" name="Table 5">
            <a:extLst>
              <a:ext uri="{FF2B5EF4-FFF2-40B4-BE49-F238E27FC236}">
                <a16:creationId xmlns:a16="http://schemas.microsoft.com/office/drawing/2014/main" id="{29AB5535-8E9F-B598-2081-9C27231F4CA9}"/>
              </a:ext>
            </a:extLst>
          </p:cNvPr>
          <p:cNvGraphicFramePr>
            <a:graphicFrameLocks noGrp="1"/>
          </p:cNvGraphicFramePr>
          <p:nvPr/>
        </p:nvGraphicFramePr>
        <p:xfrm>
          <a:off x="1609276" y="314291"/>
          <a:ext cx="8128000" cy="6035040"/>
        </p:xfrm>
        <a:graphic>
          <a:graphicData uri="http://schemas.openxmlformats.org/drawingml/2006/table">
            <a:tbl>
              <a:tblPr firstRow="1" bandRow="1">
                <a:tableStyleId>{D7AC3CCA-C797-4891-BE02-D94E43425B78}</a:tableStyleId>
              </a:tblPr>
              <a:tblGrid>
                <a:gridCol w="4064000">
                  <a:extLst>
                    <a:ext uri="{9D8B030D-6E8A-4147-A177-3AD203B41FA5}">
                      <a16:colId xmlns:a16="http://schemas.microsoft.com/office/drawing/2014/main" val="759185634"/>
                    </a:ext>
                  </a:extLst>
                </a:gridCol>
                <a:gridCol w="4064000">
                  <a:extLst>
                    <a:ext uri="{9D8B030D-6E8A-4147-A177-3AD203B41FA5}">
                      <a16:colId xmlns:a16="http://schemas.microsoft.com/office/drawing/2014/main" val="3837825214"/>
                    </a:ext>
                  </a:extLst>
                </a:gridCol>
              </a:tblGrid>
              <a:tr h="370840">
                <a:tc>
                  <a:txBody>
                    <a:bodyPr/>
                    <a:lstStyle/>
                    <a:p>
                      <a:r>
                        <a:rPr lang="en-US" b="0" dirty="0"/>
                        <a:t>University of Strathclyde Law School</a:t>
                      </a:r>
                    </a:p>
                    <a:p>
                      <a:r>
                        <a:rPr lang="en-US" b="0" dirty="0"/>
                        <a:t>(Glasgow, Scotland)</a:t>
                      </a:r>
                    </a:p>
                  </a:txBody>
                  <a:tcPr/>
                </a:tc>
                <a:tc>
                  <a:txBody>
                    <a:bodyPr/>
                    <a:lstStyle/>
                    <a:p>
                      <a:r>
                        <a:rPr lang="en-US" b="0" dirty="0"/>
                        <a:t>WS (Writers to the Signet Society)</a:t>
                      </a:r>
                    </a:p>
                    <a:p>
                      <a:r>
                        <a:rPr lang="en-US" b="0" dirty="0"/>
                        <a:t>(Edinburgh, Scotland)</a:t>
                      </a:r>
                    </a:p>
                  </a:txBody>
                  <a:tcPr/>
                </a:tc>
                <a:extLst>
                  <a:ext uri="{0D108BD9-81ED-4DB2-BD59-A6C34878D82A}">
                    <a16:rowId xmlns:a16="http://schemas.microsoft.com/office/drawing/2014/main" val="2852816717"/>
                  </a:ext>
                </a:extLst>
              </a:tr>
              <a:tr h="370840">
                <a:tc>
                  <a:txBody>
                    <a:bodyPr/>
                    <a:lstStyle/>
                    <a:p>
                      <a:r>
                        <a:rPr lang="en-US" dirty="0"/>
                        <a:t>University of New Hampshire Law School (Concord, NH, USA)</a:t>
                      </a:r>
                    </a:p>
                  </a:txBody>
                  <a:tcPr/>
                </a:tc>
                <a:tc>
                  <a:txBody>
                    <a:bodyPr/>
                    <a:lstStyle/>
                    <a:p>
                      <a:r>
                        <a:rPr lang="en-US" dirty="0"/>
                        <a:t>The Australian National University College of Law (Canberra, ACT, AUS)</a:t>
                      </a:r>
                    </a:p>
                  </a:txBody>
                  <a:tcPr/>
                </a:tc>
                <a:extLst>
                  <a:ext uri="{0D108BD9-81ED-4DB2-BD59-A6C34878D82A}">
                    <a16:rowId xmlns:a16="http://schemas.microsoft.com/office/drawing/2014/main" val="1445998715"/>
                  </a:ext>
                </a:extLst>
              </a:tr>
              <a:tr h="370840">
                <a:tc>
                  <a:txBody>
                    <a:bodyPr/>
                    <a:lstStyle/>
                    <a:p>
                      <a:r>
                        <a:rPr lang="en-US" dirty="0" err="1"/>
                        <a:t>Northumbria</a:t>
                      </a:r>
                      <a:r>
                        <a:rPr lang="en-US" dirty="0"/>
                        <a:t> University Law School</a:t>
                      </a:r>
                    </a:p>
                    <a:p>
                      <a:r>
                        <a:rPr lang="en-US" dirty="0"/>
                        <a:t>(Newcastle, England)</a:t>
                      </a:r>
                    </a:p>
                  </a:txBody>
                  <a:tcPr/>
                </a:tc>
                <a:tc>
                  <a:txBody>
                    <a:bodyPr/>
                    <a:lstStyle/>
                    <a:p>
                      <a:r>
                        <a:rPr lang="en-US" dirty="0"/>
                        <a:t>Kwansei Gakuin University Law School</a:t>
                      </a:r>
                    </a:p>
                    <a:p>
                      <a:r>
                        <a:rPr lang="en-US" dirty="0"/>
                        <a:t>(Osaka, Japan)</a:t>
                      </a:r>
                    </a:p>
                  </a:txBody>
                  <a:tcPr/>
                </a:tc>
                <a:extLst>
                  <a:ext uri="{0D108BD9-81ED-4DB2-BD59-A6C34878D82A}">
                    <a16:rowId xmlns:a16="http://schemas.microsoft.com/office/drawing/2014/main" val="2192142513"/>
                  </a:ext>
                </a:extLst>
              </a:tr>
              <a:tr h="370840">
                <a:tc>
                  <a:txBody>
                    <a:bodyPr/>
                    <a:lstStyle/>
                    <a:p>
                      <a:r>
                        <a:rPr lang="en-US" dirty="0"/>
                        <a:t>Hong Kong University Faculty of Law</a:t>
                      </a:r>
                    </a:p>
                    <a:p>
                      <a:r>
                        <a:rPr lang="en-US" dirty="0"/>
                        <a:t>(Hong Kong)</a:t>
                      </a:r>
                    </a:p>
                  </a:txBody>
                  <a:tcPr/>
                </a:tc>
                <a:tc>
                  <a:txBody>
                    <a:bodyPr/>
                    <a:lstStyle/>
                    <a:p>
                      <a:r>
                        <a:rPr lang="en-US" dirty="0"/>
                        <a:t>The Chinese University of Hong Kong</a:t>
                      </a:r>
                    </a:p>
                    <a:p>
                      <a:r>
                        <a:rPr lang="en-US" dirty="0"/>
                        <a:t>(Hong Kong)</a:t>
                      </a:r>
                    </a:p>
                  </a:txBody>
                  <a:tcPr/>
                </a:tc>
                <a:extLst>
                  <a:ext uri="{0D108BD9-81ED-4DB2-BD59-A6C34878D82A}">
                    <a16:rowId xmlns:a16="http://schemas.microsoft.com/office/drawing/2014/main" val="1230414918"/>
                  </a:ext>
                </a:extLst>
              </a:tr>
              <a:tr h="370840">
                <a:tc>
                  <a:txBody>
                    <a:bodyPr/>
                    <a:lstStyle/>
                    <a:p>
                      <a:r>
                        <a:rPr lang="en-US" dirty="0"/>
                        <a:t>Nottingham Trent University Law School (Nottingham, England)</a:t>
                      </a:r>
                    </a:p>
                  </a:txBody>
                  <a:tcPr/>
                </a:tc>
                <a:tc>
                  <a:txBody>
                    <a:bodyPr/>
                    <a:lstStyle/>
                    <a:p>
                      <a:r>
                        <a:rPr lang="en-US" dirty="0"/>
                        <a:t>Newcastle University Law School</a:t>
                      </a:r>
                    </a:p>
                    <a:p>
                      <a:r>
                        <a:rPr lang="en-US" dirty="0"/>
                        <a:t>(Newcastle, England)</a:t>
                      </a:r>
                    </a:p>
                  </a:txBody>
                  <a:tcPr/>
                </a:tc>
                <a:extLst>
                  <a:ext uri="{0D108BD9-81ED-4DB2-BD59-A6C34878D82A}">
                    <a16:rowId xmlns:a16="http://schemas.microsoft.com/office/drawing/2014/main" val="2197547836"/>
                  </a:ext>
                </a:extLst>
              </a:tr>
              <a:tr h="370840">
                <a:tc>
                  <a:txBody>
                    <a:bodyPr/>
                    <a:lstStyle/>
                    <a:p>
                      <a:r>
                        <a:rPr lang="en-US" dirty="0"/>
                        <a:t>Osgoode Hall Law School/ OPD (Toronto, ON, CA)</a:t>
                      </a:r>
                    </a:p>
                  </a:txBody>
                  <a:tcPr/>
                </a:tc>
                <a:tc>
                  <a:txBody>
                    <a:bodyPr/>
                    <a:lstStyle/>
                    <a:p>
                      <a:r>
                        <a:rPr lang="en-US" dirty="0"/>
                        <a:t>University of Windsor Faculty of Law</a:t>
                      </a:r>
                    </a:p>
                    <a:p>
                      <a:r>
                        <a:rPr lang="en-US" dirty="0"/>
                        <a:t>(Windsor, ON, CA)</a:t>
                      </a:r>
                    </a:p>
                  </a:txBody>
                  <a:tcPr/>
                </a:tc>
                <a:extLst>
                  <a:ext uri="{0D108BD9-81ED-4DB2-BD59-A6C34878D82A}">
                    <a16:rowId xmlns:a16="http://schemas.microsoft.com/office/drawing/2014/main" val="2219246673"/>
                  </a:ext>
                </a:extLst>
              </a:tr>
              <a:tr h="370840">
                <a:tc>
                  <a:txBody>
                    <a:bodyPr/>
                    <a:lstStyle/>
                    <a:p>
                      <a:r>
                        <a:rPr lang="en-US" dirty="0"/>
                        <a:t>Flinders Law School</a:t>
                      </a:r>
                    </a:p>
                    <a:p>
                      <a:r>
                        <a:rPr lang="en-US" dirty="0"/>
                        <a:t>(Adelaide, SA, AUS</a:t>
                      </a:r>
                    </a:p>
                  </a:txBody>
                  <a:tcPr/>
                </a:tc>
                <a:tc>
                  <a:txBody>
                    <a:bodyPr/>
                    <a:lstStyle/>
                    <a:p>
                      <a:r>
                        <a:rPr lang="en-US" dirty="0"/>
                        <a:t>Solicitors Regulation Authority</a:t>
                      </a:r>
                    </a:p>
                    <a:p>
                      <a:r>
                        <a:rPr lang="en-US" dirty="0"/>
                        <a:t>(London, England)</a:t>
                      </a:r>
                    </a:p>
                  </a:txBody>
                  <a:tcPr/>
                </a:tc>
                <a:extLst>
                  <a:ext uri="{0D108BD9-81ED-4DB2-BD59-A6C34878D82A}">
                    <a16:rowId xmlns:a16="http://schemas.microsoft.com/office/drawing/2014/main" val="1149317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Canadian Centre for Professional Legal Education (CPLED, Provinces of AB, MB, SK, NS, CA)</a:t>
                      </a:r>
                    </a:p>
                  </a:txBody>
                  <a:tcPr/>
                </a:tc>
                <a:tc>
                  <a:txBody>
                    <a:bodyPr/>
                    <a:lstStyle/>
                    <a:p>
                      <a:r>
                        <a:rPr lang="en-US" dirty="0"/>
                        <a:t>Law Society of Ireland</a:t>
                      </a:r>
                    </a:p>
                    <a:p>
                      <a:r>
                        <a:rPr lang="en-US" dirty="0"/>
                        <a:t>(Dublin, Ireland)</a:t>
                      </a:r>
                    </a:p>
                    <a:p>
                      <a:endParaRPr lang="en-US" dirty="0"/>
                    </a:p>
                  </a:txBody>
                  <a:tcPr/>
                </a:tc>
                <a:extLst>
                  <a:ext uri="{0D108BD9-81ED-4DB2-BD59-A6C34878D82A}">
                    <a16:rowId xmlns:a16="http://schemas.microsoft.com/office/drawing/2014/main" val="2994875401"/>
                  </a:ext>
                </a:extLst>
              </a:tr>
              <a:tr h="370840">
                <a:tc>
                  <a:txBody>
                    <a:bodyPr/>
                    <a:lstStyle/>
                    <a:p>
                      <a:r>
                        <a:rPr lang="en-US" dirty="0"/>
                        <a:t>National Centre for Skills in Social Care</a:t>
                      </a:r>
                    </a:p>
                    <a:p>
                      <a:r>
                        <a:rPr lang="en-US" dirty="0"/>
                        <a:t>(London, England)</a:t>
                      </a:r>
                    </a:p>
                  </a:txBody>
                  <a:tcPr/>
                </a:tc>
                <a:tc>
                  <a:txBody>
                    <a:bodyPr/>
                    <a:lstStyle/>
                    <a:p>
                      <a:endParaRPr lang="en-US" dirty="0"/>
                    </a:p>
                  </a:txBody>
                  <a:tcPr/>
                </a:tc>
                <a:extLst>
                  <a:ext uri="{0D108BD9-81ED-4DB2-BD59-A6C34878D82A}">
                    <a16:rowId xmlns:a16="http://schemas.microsoft.com/office/drawing/2014/main" val="169684214"/>
                  </a:ext>
                </a:extLst>
              </a:tr>
            </a:tbl>
          </a:graphicData>
        </a:graphic>
      </p:graphicFrame>
      <p:sp>
        <p:nvSpPr>
          <p:cNvPr id="2" name="Slide Number Placeholder 1">
            <a:extLst>
              <a:ext uri="{FF2B5EF4-FFF2-40B4-BE49-F238E27FC236}">
                <a16:creationId xmlns:a16="http://schemas.microsoft.com/office/drawing/2014/main" id="{A78337A2-7FFE-469F-6B71-0FC5C63A0DCC}"/>
              </a:ext>
            </a:extLst>
          </p:cNvPr>
          <p:cNvSpPr>
            <a:spLocks noGrp="1"/>
          </p:cNvSpPr>
          <p:nvPr>
            <p:ph type="sldNum" sz="quarter" idx="12"/>
          </p:nvPr>
        </p:nvSpPr>
        <p:spPr/>
        <p:txBody>
          <a:bodyPr/>
          <a:lstStyle/>
          <a:p>
            <a:fld id="{7151A094-F6D1-A64E-9AC6-C170F6977DFD}" type="slidenum">
              <a:rPr lang="en-US" smtClean="0"/>
              <a:t>6</a:t>
            </a:fld>
            <a:endParaRPr lang="en-US"/>
          </a:p>
        </p:txBody>
      </p:sp>
    </p:spTree>
    <p:extLst>
      <p:ext uri="{BB962C8B-B14F-4D97-AF65-F5344CB8AC3E}">
        <p14:creationId xmlns:p14="http://schemas.microsoft.com/office/powerpoint/2010/main" val="3561007224"/>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63F003FF-D99B-B548-BA51-584C258E19D7}"/>
              </a:ext>
            </a:extLst>
          </p:cNvPr>
          <p:cNvSpPr>
            <a:spLocks noGrp="1"/>
          </p:cNvSpPr>
          <p:nvPr>
            <p:ph type="title"/>
          </p:nvPr>
        </p:nvSpPr>
        <p:spPr>
          <a:xfrm>
            <a:off x="2967625" y="94804"/>
            <a:ext cx="7315200" cy="928687"/>
          </a:xfrm>
        </p:spPr>
        <p:txBody>
          <a:bodyPr>
            <a:normAutofit/>
          </a:bodyPr>
          <a:lstStyle/>
          <a:p>
            <a:pPr algn="r">
              <a:defRPr/>
            </a:pPr>
            <a:r>
              <a:rPr lang="en-US" altLang="en-US" sz="3200" dirty="0">
                <a:ea typeface="ＭＳ Ｐゴシック" charset="-128"/>
              </a:rPr>
              <a:t>independent studies</a:t>
            </a:r>
            <a:r>
              <a:rPr lang="mr-IN" altLang="en-US" sz="3200" dirty="0">
                <a:ea typeface="ＭＳ Ｐゴシック" charset="-128"/>
              </a:rPr>
              <a:t>…</a:t>
            </a:r>
            <a:endParaRPr lang="en-US" altLang="en-US" sz="3200" dirty="0">
              <a:ea typeface="ＭＳ Ｐゴシック" charset="-128"/>
            </a:endParaRPr>
          </a:p>
        </p:txBody>
      </p:sp>
      <p:sp>
        <p:nvSpPr>
          <p:cNvPr id="28674" name="Content Placeholder 2">
            <a:extLst>
              <a:ext uri="{FF2B5EF4-FFF2-40B4-BE49-F238E27FC236}">
                <a16:creationId xmlns:a16="http://schemas.microsoft.com/office/drawing/2014/main" id="{7F365BE6-80DD-F246-BBFE-BBC345E3A582}"/>
              </a:ext>
            </a:extLst>
          </p:cNvPr>
          <p:cNvSpPr>
            <a:spLocks noGrp="1"/>
          </p:cNvSpPr>
          <p:nvPr>
            <p:ph idx="1"/>
          </p:nvPr>
        </p:nvSpPr>
        <p:spPr>
          <a:xfrm>
            <a:off x="5105400" y="3257908"/>
            <a:ext cx="7315200" cy="3962400"/>
          </a:xfrm>
        </p:spPr>
        <p:txBody>
          <a:bodyPr>
            <a:normAutofit/>
          </a:bodyPr>
          <a:lstStyle/>
          <a:p>
            <a:pPr marL="0" indent="0" algn="r">
              <a:buNone/>
              <a:defRPr/>
            </a:pPr>
            <a:endParaRPr lang="en-US" altLang="en-US" sz="1600" dirty="0">
              <a:ea typeface="ＭＳ Ｐゴシック" charset="-128"/>
              <a:cs typeface="Calibri" charset="0"/>
            </a:endParaRPr>
          </a:p>
          <a:p>
            <a:pPr marL="0" indent="0" algn="r">
              <a:buNone/>
              <a:defRPr/>
            </a:pPr>
            <a:endParaRPr lang="en-US" altLang="en-US" sz="1600" dirty="0">
              <a:ea typeface="ＭＳ Ｐゴシック" charset="-128"/>
              <a:cs typeface="Calibri" charset="0"/>
            </a:endParaRPr>
          </a:p>
          <a:p>
            <a:pPr marL="0" indent="0" algn="r">
              <a:buNone/>
              <a:defRPr/>
            </a:pPr>
            <a:endParaRPr lang="en-US" altLang="en-US" sz="1600" dirty="0">
              <a:ea typeface="ＭＳ Ｐゴシック" charset="-128"/>
              <a:cs typeface="Calibri" charset="0"/>
            </a:endParaRPr>
          </a:p>
          <a:p>
            <a:pPr marL="0" indent="0" algn="r">
              <a:buNone/>
              <a:defRPr/>
            </a:pPr>
            <a:endParaRPr lang="en-US" altLang="en-US" sz="1600" dirty="0">
              <a:ea typeface="ＭＳ Ｐゴシック" charset="-128"/>
              <a:cs typeface="Calibri" charset="0"/>
            </a:endParaRPr>
          </a:p>
          <a:p>
            <a:pPr marL="0" indent="0">
              <a:buNone/>
              <a:defRPr/>
            </a:pPr>
            <a:endParaRPr lang="en-US" altLang="en-US" sz="1600" dirty="0">
              <a:ea typeface="ＭＳ Ｐゴシック" charset="-128"/>
              <a:cs typeface="Calibri" charset="0"/>
            </a:endParaRPr>
          </a:p>
          <a:p>
            <a:pPr marL="0" indent="0">
              <a:buNone/>
              <a:defRPr/>
            </a:pPr>
            <a:endParaRPr lang="en-US" altLang="en-US" sz="1600" dirty="0">
              <a:ea typeface="ＭＳ Ｐゴシック" charset="-128"/>
              <a:cs typeface="Calibri" charset="0"/>
            </a:endParaRPr>
          </a:p>
          <a:p>
            <a:pPr marL="0" indent="0">
              <a:buNone/>
              <a:defRPr/>
            </a:pPr>
            <a:endParaRPr lang="en-US" altLang="en-US" sz="1600" dirty="0">
              <a:ea typeface="ＭＳ Ｐゴシック" charset="-128"/>
              <a:cs typeface="Calibri" charset="0"/>
            </a:endParaRPr>
          </a:p>
          <a:p>
            <a:pPr marL="0" indent="0">
              <a:buNone/>
              <a:defRPr/>
            </a:pPr>
            <a:r>
              <a:rPr lang="en-US" altLang="en-US" sz="1600" dirty="0" err="1">
                <a:ea typeface="ＭＳ Ｐゴシック" charset="-128"/>
                <a:cs typeface="Calibri" charset="0"/>
              </a:rPr>
              <a:t>Gerkman</a:t>
            </a:r>
            <a:r>
              <a:rPr lang="en-US" altLang="en-US" sz="1600" dirty="0">
                <a:ea typeface="ＭＳ Ｐゴシック" charset="-128"/>
                <a:cs typeface="Calibri" charset="0"/>
              </a:rPr>
              <a:t>, A., Harman, E., Bond, L., Sullivan, .M. (2015). </a:t>
            </a:r>
            <a:r>
              <a:rPr lang="en-US" altLang="en-US" sz="1600" i="1" dirty="0">
                <a:ea typeface="ＭＳ Ｐゴシック" charset="-128"/>
                <a:cs typeface="Calibri" charset="0"/>
                <a:hlinkClick r:id="rId2"/>
              </a:rPr>
              <a:t>Ahead of the Curve: Turning Law Students into Lawyers</a:t>
            </a:r>
            <a:r>
              <a:rPr lang="en-US" altLang="en-US" sz="1600" i="1" dirty="0">
                <a:ea typeface="ＭＳ Ｐゴシック" charset="-128"/>
                <a:cs typeface="Calibri" charset="0"/>
              </a:rPr>
              <a:t>.  A Study of the Daniel Webster Honors Program.  </a:t>
            </a:r>
            <a:r>
              <a:rPr lang="en-US" altLang="en-US" sz="1600" dirty="0">
                <a:ea typeface="ＭＳ Ｐゴシック" charset="-128"/>
                <a:cs typeface="Calibri" charset="0"/>
              </a:rPr>
              <a:t>IAALS, Denver.</a:t>
            </a:r>
          </a:p>
        </p:txBody>
      </p:sp>
      <p:sp>
        <p:nvSpPr>
          <p:cNvPr id="30723" name="Slide Number Placeholder 3">
            <a:extLst>
              <a:ext uri="{FF2B5EF4-FFF2-40B4-BE49-F238E27FC236}">
                <a16:creationId xmlns:a16="http://schemas.microsoft.com/office/drawing/2014/main" id="{686CAD9F-27AE-6126-D1BD-1BA38AE8F326}"/>
              </a:ext>
            </a:extLst>
          </p:cNvPr>
          <p:cNvSpPr>
            <a:spLocks noGrp="1"/>
          </p:cNvSpPr>
          <p:nvPr>
            <p:ph type="sldNum" sz="quarter" idx="12"/>
          </p:nvPr>
        </p:nvSpPr>
        <p:spPr bwMode="auto">
          <a:xfrm>
            <a:off x="1990725" y="6400800"/>
            <a:ext cx="1371600" cy="319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fld id="{9935FBF0-598E-E244-85C4-055E3D865099}" type="slidenum">
              <a:rPr lang="en-AU" altLang="en-US" sz="1200">
                <a:ea typeface="ＭＳ Ｐゴシック" panose="020B0600070205080204" pitchFamily="34" charset="-128"/>
                <a:cs typeface="Calibri" panose="020F0502020204030204" pitchFamily="34" charset="0"/>
              </a:rPr>
              <a:pPr>
                <a:spcBef>
                  <a:spcPct val="0"/>
                </a:spcBef>
                <a:buFontTx/>
                <a:buNone/>
              </a:pPr>
              <a:t>7</a:t>
            </a:fld>
            <a:endParaRPr lang="en-AU" altLang="en-US" sz="1200">
              <a:ea typeface="ＭＳ Ｐゴシック" panose="020B0600070205080204" pitchFamily="34" charset="-128"/>
              <a:cs typeface="Calibri" panose="020F0502020204030204" pitchFamily="34" charset="0"/>
            </a:endParaRPr>
          </a:p>
        </p:txBody>
      </p:sp>
      <p:pic>
        <p:nvPicPr>
          <p:cNvPr id="30724" name="Picture 4">
            <a:extLst>
              <a:ext uri="{FF2B5EF4-FFF2-40B4-BE49-F238E27FC236}">
                <a16:creationId xmlns:a16="http://schemas.microsoft.com/office/drawing/2014/main" id="{50EEE7AF-3DF9-68BC-75BC-7C53198FE5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1753" y="1146969"/>
            <a:ext cx="2843213"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5">
            <a:extLst>
              <a:ext uri="{FF2B5EF4-FFF2-40B4-BE49-F238E27FC236}">
                <a16:creationId xmlns:a16="http://schemas.microsoft.com/office/drawing/2014/main" id="{F891B9A2-2EAD-F8FB-2214-D98DDCE4350F}"/>
              </a:ext>
            </a:extLst>
          </p:cNvPr>
          <p:cNvSpPr>
            <a:spLocks noGrp="1" noChangeArrowheads="1"/>
          </p:cNvSpPr>
          <p:nvPr>
            <p:ph type="ftr" sz="quarter" idx="11"/>
          </p:nvPr>
        </p:nvSpPr>
        <p:spPr>
          <a:xfrm>
            <a:off x="3362326" y="6407150"/>
            <a:ext cx="4181475" cy="457200"/>
          </a:xfrm>
          <a:noFill/>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a:t>Professor Paul Maharg | CC BY-NC-ND 2.5 CANADA</a:t>
            </a:r>
          </a:p>
        </p:txBody>
      </p:sp>
      <p:sp>
        <p:nvSpPr>
          <p:cNvPr id="2" name="TextBox 1">
            <a:extLst>
              <a:ext uri="{FF2B5EF4-FFF2-40B4-BE49-F238E27FC236}">
                <a16:creationId xmlns:a16="http://schemas.microsoft.com/office/drawing/2014/main" id="{CFD69C12-A8CE-974A-AA39-6D33BC1FC1D5}"/>
              </a:ext>
            </a:extLst>
          </p:cNvPr>
          <p:cNvSpPr txBox="1"/>
          <p:nvPr/>
        </p:nvSpPr>
        <p:spPr>
          <a:xfrm>
            <a:off x="5105400" y="857251"/>
            <a:ext cx="5181600" cy="4678204"/>
          </a:xfrm>
          <a:prstGeom prst="rect">
            <a:avLst/>
          </a:prstGeom>
          <a:noFill/>
          <a:ln>
            <a:solidFill>
              <a:schemeClr val="bg2">
                <a:alpha val="84000"/>
              </a:schemeClr>
            </a:solidFill>
          </a:ln>
        </p:spPr>
        <p:txBody>
          <a:bodyPr>
            <a:spAutoFit/>
          </a:bodyPr>
          <a:lstStyle/>
          <a:p>
            <a:pPr marL="285750" indent="-285750">
              <a:spcBef>
                <a:spcPts val="600"/>
              </a:spcBef>
              <a:buFont typeface="Arial" charset="0"/>
              <a:buChar char="•"/>
              <a:defRPr/>
            </a:pPr>
            <a:r>
              <a:rPr lang="en-US" dirty="0">
                <a:latin typeface="Arial" charset="0"/>
              </a:rPr>
              <a:t>In focus groups, members of the profession and alumni said they believe that students who graduate from the program are </a:t>
            </a:r>
            <a:r>
              <a:rPr lang="en-US" b="1" dirty="0">
                <a:latin typeface="Arial" charset="0"/>
              </a:rPr>
              <a:t>a step ahead of new law school graduates; </a:t>
            </a:r>
          </a:p>
          <a:p>
            <a:pPr marL="285750" indent="-285750">
              <a:spcBef>
                <a:spcPts val="600"/>
              </a:spcBef>
              <a:buFont typeface="Arial" charset="0"/>
              <a:buChar char="•"/>
              <a:defRPr/>
            </a:pPr>
            <a:r>
              <a:rPr lang="en-US" dirty="0">
                <a:latin typeface="Arial" charset="0"/>
              </a:rPr>
              <a:t>When evaluated based on simulated client interviews, </a:t>
            </a:r>
            <a:r>
              <a:rPr lang="en-US" b="1" dirty="0">
                <a:latin typeface="Arial" charset="0"/>
              </a:rPr>
              <a:t>students in the program outperformed lawyers </a:t>
            </a:r>
            <a:r>
              <a:rPr lang="en-US" dirty="0">
                <a:latin typeface="Arial" charset="0"/>
              </a:rPr>
              <a:t>who had been admitted to practice within the last two years; </a:t>
            </a:r>
          </a:p>
          <a:p>
            <a:pPr marL="285750" indent="-285750">
              <a:spcBef>
                <a:spcPts val="600"/>
              </a:spcBef>
              <a:buFont typeface="Arial" charset="0"/>
              <a:buChar char="•"/>
              <a:defRPr/>
            </a:pPr>
            <a:r>
              <a:rPr lang="en-US" dirty="0">
                <a:latin typeface="Arial" charset="0"/>
              </a:rPr>
              <a:t>The only significant predictor of simulated client interview performance was whether or not the interviewer participated in the Daniel Webster Scholar Honors Program. </a:t>
            </a:r>
            <a:r>
              <a:rPr lang="en-US" b="1" dirty="0">
                <a:latin typeface="Arial" charset="0"/>
              </a:rPr>
              <a:t>Neither LSAT scores nor class rank was significantly predictive of interview performance. </a:t>
            </a:r>
            <a:endParaRPr lang="en-US" dirty="0">
              <a:latin typeface="Arial" charset="0"/>
            </a:endParaRPr>
          </a:p>
          <a:p>
            <a:pPr>
              <a:defRPr/>
            </a:pPr>
            <a:endParaRPr lang="en-US" dirty="0">
              <a:latin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018F-1E4B-2821-259F-3FCFE7843615}"/>
              </a:ext>
            </a:extLst>
          </p:cNvPr>
          <p:cNvSpPr>
            <a:spLocks noGrp="1"/>
          </p:cNvSpPr>
          <p:nvPr>
            <p:ph type="title"/>
          </p:nvPr>
        </p:nvSpPr>
        <p:spPr>
          <a:xfrm>
            <a:off x="838200" y="1825625"/>
            <a:ext cx="10515600" cy="1325563"/>
          </a:xfrm>
        </p:spPr>
        <p:txBody>
          <a:bodyPr/>
          <a:lstStyle/>
          <a:p>
            <a:r>
              <a:rPr lang="en-US" dirty="0">
                <a:solidFill>
                  <a:schemeClr val="bg1"/>
                </a:solidFill>
              </a:rPr>
              <a:t>2.	SC training </a:t>
            </a:r>
          </a:p>
        </p:txBody>
      </p:sp>
      <p:sp>
        <p:nvSpPr>
          <p:cNvPr id="3" name="Content Placeholder 2">
            <a:extLst>
              <a:ext uri="{FF2B5EF4-FFF2-40B4-BE49-F238E27FC236}">
                <a16:creationId xmlns:a16="http://schemas.microsoft.com/office/drawing/2014/main" id="{5E32CAE7-C2B3-CE88-FD80-D920B12A5DF4}"/>
              </a:ext>
            </a:extLst>
          </p:cNvPr>
          <p:cNvSpPr>
            <a:spLocks noGrp="1"/>
          </p:cNvSpPr>
          <p:nvPr>
            <p:ph idx="1"/>
          </p:nvPr>
        </p:nvSpPr>
        <p:spPr>
          <a:xfrm>
            <a:off x="963461" y="3151188"/>
            <a:ext cx="10515600" cy="4351338"/>
          </a:xfrm>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CB43820E-60E8-2224-4862-F2C88BF1013C}"/>
              </a:ext>
            </a:extLst>
          </p:cNvPr>
          <p:cNvSpPr>
            <a:spLocks noGrp="1"/>
          </p:cNvSpPr>
          <p:nvPr>
            <p:ph type="sldNum" sz="quarter" idx="12"/>
          </p:nvPr>
        </p:nvSpPr>
        <p:spPr/>
        <p:txBody>
          <a:bodyPr/>
          <a:lstStyle/>
          <a:p>
            <a:fld id="{7151A094-F6D1-A64E-9AC6-C170F6977DFD}" type="slidenum">
              <a:rPr lang="en-US" smtClean="0"/>
              <a:t>8</a:t>
            </a:fld>
            <a:endParaRPr lang="en-US"/>
          </a:p>
        </p:txBody>
      </p:sp>
    </p:spTree>
    <p:extLst>
      <p:ext uri="{BB962C8B-B14F-4D97-AF65-F5344CB8AC3E}">
        <p14:creationId xmlns:p14="http://schemas.microsoft.com/office/powerpoint/2010/main" val="2063994234"/>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2117942" y="274637"/>
            <a:ext cx="8092858" cy="1325563"/>
          </a:xfrm>
        </p:spPr>
        <p:txBody>
          <a:bodyPr>
            <a:normAutofit/>
          </a:bodyPr>
          <a:lstStyle/>
          <a:p>
            <a:pPr algn="r"/>
            <a:r>
              <a:rPr lang="en-GB" altLang="en-US" sz="3200" dirty="0">
                <a:latin typeface="Calibri" charset="0"/>
                <a:ea typeface="ＭＳ Ｐゴシック" charset="-128"/>
              </a:rPr>
              <a:t>Four-day programme:</a:t>
            </a:r>
            <a:br>
              <a:rPr lang="en-GB" altLang="en-US" sz="3200" dirty="0">
                <a:latin typeface="Calibri" charset="0"/>
                <a:ea typeface="ＭＳ Ｐゴシック" charset="-128"/>
              </a:rPr>
            </a:br>
            <a:r>
              <a:rPr lang="en-GB" altLang="en-US" sz="3200" dirty="0">
                <a:latin typeface="Calibri" charset="0"/>
                <a:ea typeface="ＭＳ Ｐゴシック" charset="-128"/>
              </a:rPr>
              <a:t>SC training day 1 - script conference </a:t>
            </a:r>
          </a:p>
        </p:txBody>
      </p:sp>
      <p:sp>
        <p:nvSpPr>
          <p:cNvPr id="31746" name="Rectangle 3"/>
          <p:cNvSpPr>
            <a:spLocks noGrp="1" noChangeArrowheads="1"/>
          </p:cNvSpPr>
          <p:nvPr>
            <p:ph type="body" idx="1"/>
          </p:nvPr>
        </p:nvSpPr>
        <p:spPr>
          <a:xfrm>
            <a:off x="1981200" y="1943100"/>
            <a:ext cx="7772400" cy="3962400"/>
          </a:xfrm>
        </p:spPr>
        <p:txBody>
          <a:bodyPr vert="horz" wrap="square" lIns="61722" tIns="30861" rIns="61722" bIns="30861" numCol="1" rtlCol="0" anchor="t" anchorCtr="0" compatLnSpc="1">
            <a:prstTxWarp prst="textNoShape">
              <a:avLst/>
            </a:prstTxWarp>
            <a:normAutofit/>
          </a:bodyPr>
          <a:lstStyle/>
          <a:p>
            <a:pPr marL="360363" indent="-360363">
              <a:lnSpc>
                <a:spcPct val="90000"/>
              </a:lnSpc>
            </a:pPr>
            <a:r>
              <a:rPr lang="en-GB" altLang="en-US" dirty="0">
                <a:latin typeface="Calibri" charset="0"/>
                <a:ea typeface="ＭＳ Ｐゴシック" charset="-128"/>
                <a:cs typeface="Calibri" charset="0"/>
              </a:rPr>
              <a:t>introduction to the method; discussion of roles</a:t>
            </a:r>
          </a:p>
          <a:p>
            <a:pPr marL="360363" indent="-360363">
              <a:lnSpc>
                <a:spcPct val="90000"/>
              </a:lnSpc>
            </a:pPr>
            <a:r>
              <a:rPr lang="en-GB" altLang="en-US" dirty="0">
                <a:latin typeface="Calibri" charset="0"/>
                <a:ea typeface="ＭＳ Ｐゴシック" charset="-128"/>
                <a:cs typeface="Calibri" charset="0"/>
              </a:rPr>
              <a:t>read scenario script as a group</a:t>
            </a:r>
          </a:p>
          <a:p>
            <a:pPr marL="360363" indent="-360363">
              <a:lnSpc>
                <a:spcPct val="90000"/>
              </a:lnSpc>
            </a:pPr>
            <a:r>
              <a:rPr lang="en-GB" altLang="en-US" dirty="0">
                <a:latin typeface="Calibri" charset="0"/>
                <a:ea typeface="ＭＳ Ｐゴシック" charset="-128"/>
                <a:cs typeface="Calibri" charset="0"/>
              </a:rPr>
              <a:t>discuss roles, bias and unconscious bias</a:t>
            </a:r>
          </a:p>
          <a:p>
            <a:pPr marL="360363" indent="-360363">
              <a:lnSpc>
                <a:spcPct val="90000"/>
              </a:lnSpc>
            </a:pPr>
            <a:r>
              <a:rPr lang="en-GB" altLang="en-US" dirty="0">
                <a:latin typeface="Calibri" charset="0"/>
                <a:ea typeface="ＭＳ Ｐゴシック" charset="-128"/>
                <a:cs typeface="Calibri" charset="0"/>
              </a:rPr>
              <a:t>discuss SCs’ feelings, reactions; amend the script</a:t>
            </a:r>
          </a:p>
          <a:p>
            <a:pPr marL="360363" indent="-360363">
              <a:lnSpc>
                <a:spcPct val="90000"/>
              </a:lnSpc>
            </a:pPr>
            <a:r>
              <a:rPr lang="en-GB" altLang="en-US" dirty="0">
                <a:latin typeface="Calibri" charset="0"/>
                <a:ea typeface="ＭＳ Ｐゴシック" charset="-128"/>
                <a:cs typeface="Calibri" charset="0"/>
              </a:rPr>
              <a:t>clear up ambiguities re role of lawyer</a:t>
            </a:r>
          </a:p>
          <a:p>
            <a:pPr marL="360363" indent="-360363">
              <a:lnSpc>
                <a:spcPct val="90000"/>
              </a:lnSpc>
            </a:pPr>
            <a:r>
              <a:rPr lang="en-GB" altLang="en-US" dirty="0">
                <a:latin typeface="Calibri" charset="0"/>
                <a:ea typeface="ＭＳ Ｐゴシック" charset="-128"/>
                <a:cs typeface="Calibri" charset="0"/>
              </a:rPr>
              <a:t>facilitator uses SC feedback to modify the scenario</a:t>
            </a:r>
          </a:p>
          <a:p>
            <a:pPr>
              <a:lnSpc>
                <a:spcPct val="90000"/>
              </a:lnSpc>
              <a:buFont typeface="Webdings" charset="2"/>
              <a:buNone/>
            </a:pPr>
            <a:endParaRPr lang="en-GB" altLang="en-US" dirty="0">
              <a:latin typeface="Calibri" charset="0"/>
              <a:ea typeface="ＭＳ Ｐゴシック" charset="-128"/>
              <a:cs typeface="Calibri" charset="0"/>
            </a:endParaRPr>
          </a:p>
        </p:txBody>
      </p:sp>
      <p:sp>
        <p:nvSpPr>
          <p:cNvPr id="2" name="Rectangle 5">
            <a:extLst>
              <a:ext uri="{FF2B5EF4-FFF2-40B4-BE49-F238E27FC236}">
                <a16:creationId xmlns:a16="http://schemas.microsoft.com/office/drawing/2014/main" id="{2785766C-6E7A-6695-1ABC-93D2682EFE6B}"/>
              </a:ext>
            </a:extLst>
          </p:cNvPr>
          <p:cNvSpPr>
            <a:spLocks noGrp="1" noChangeArrowheads="1"/>
          </p:cNvSpPr>
          <p:nvPr>
            <p:ph type="ftr" sz="quarter" idx="11"/>
          </p:nvPr>
        </p:nvSpPr>
        <p:spPr>
          <a:xfrm>
            <a:off x="3362326" y="6248400"/>
            <a:ext cx="4181475"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dirty="0"/>
              <a:t> Paul Maharg | CC BY-NC-ND 2.5 CANADA</a:t>
            </a:r>
          </a:p>
        </p:txBody>
      </p:sp>
    </p:spTree>
    <p:extLst>
      <p:ext uri="{BB962C8B-B14F-4D97-AF65-F5344CB8AC3E}">
        <p14:creationId xmlns:p14="http://schemas.microsoft.com/office/powerpoint/2010/main" val="1587284665"/>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6020</TotalTime>
  <Words>3553</Words>
  <Application>Microsoft Macintosh PowerPoint</Application>
  <PresentationFormat>Widescreen</PresentationFormat>
  <Paragraphs>396</Paragraphs>
  <Slides>38</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ＭＳ Ｐゴシック</vt:lpstr>
      <vt:lpstr>ＭＳ Ｐゴシック</vt:lpstr>
      <vt:lpstr>Aptos</vt:lpstr>
      <vt:lpstr>Aptos Display</vt:lpstr>
      <vt:lpstr>Arial</vt:lpstr>
      <vt:lpstr>Calibri</vt:lpstr>
      <vt:lpstr>Times New Roman</vt:lpstr>
      <vt:lpstr>Verdana</vt:lpstr>
      <vt:lpstr>Webdings</vt:lpstr>
      <vt:lpstr>Wingdings</vt:lpstr>
      <vt:lpstr>Office Theme</vt:lpstr>
      <vt:lpstr>Simulated clients –  situated theory and practices</vt:lpstr>
      <vt:lpstr>preview</vt:lpstr>
      <vt:lpstr>1. Simulated clients (SCs)…? </vt:lpstr>
      <vt:lpstr>Why SCs? </vt:lpstr>
      <vt:lpstr>SCs - origins</vt:lpstr>
      <vt:lpstr>current status of SCI projects</vt:lpstr>
      <vt:lpstr>independent studies…</vt:lpstr>
      <vt:lpstr>2. SC training </vt:lpstr>
      <vt:lpstr>Four-day programme: SC training day 1 - script conference </vt:lpstr>
      <vt:lpstr>SC training day 2: practising the role </vt:lpstr>
      <vt:lpstr>SC training days 3 &amp; 4: assessing lawyers/law students</vt:lpstr>
      <vt:lpstr>Matching standards to criteria  - eg assessment criterion 2</vt:lpstr>
      <vt:lpstr>I felt the student lawyer listened to me</vt:lpstr>
      <vt:lpstr>PowerPoint Presentation</vt:lpstr>
      <vt:lpstr>PowerPoint Presentation</vt:lpstr>
      <vt:lpstr>after initial training?</vt:lpstr>
      <vt:lpstr>training SCs online </vt:lpstr>
      <vt:lpstr>learner interviews online </vt:lpstr>
      <vt:lpstr>3.  The SCI in Canada – some examples </vt:lpstr>
      <vt:lpstr>current status of SCI projects</vt:lpstr>
      <vt:lpstr>a tale of two educators</vt:lpstr>
      <vt:lpstr>Osgoode</vt:lpstr>
      <vt:lpstr>Family Law Skills and Practice</vt:lpstr>
      <vt:lpstr>at Osgoode: was this experiential learning authentic?  useful?</vt:lpstr>
      <vt:lpstr>some comments…</vt:lpstr>
      <vt:lpstr>PowerPoint Presentation</vt:lpstr>
      <vt:lpstr>CPLED</vt:lpstr>
      <vt:lpstr>PREP schedule</vt:lpstr>
      <vt:lpstr>4. Future projects</vt:lpstr>
      <vt:lpstr>future projects</vt:lpstr>
      <vt:lpstr>future projects</vt:lpstr>
      <vt:lpstr>future workshops</vt:lpstr>
      <vt:lpstr>PowerPoint Presentation</vt:lpstr>
      <vt:lpstr>feasibility?  cost?  impact?</vt:lpstr>
      <vt:lpstr>SCs: people as co-producers, co-designers</vt:lpstr>
      <vt:lpstr>context of the demo interview</vt:lpstr>
      <vt:lpstr>more information</vt:lpstr>
      <vt:lpst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 client approaches – strategic opportunities &amp; benefits</dc:title>
  <dc:creator>Paul Maharg</dc:creator>
  <cp:lastModifiedBy>Paul Maharg</cp:lastModifiedBy>
  <cp:revision>84</cp:revision>
  <cp:lastPrinted>2024-07-10T20:28:10Z</cp:lastPrinted>
  <dcterms:created xsi:type="dcterms:W3CDTF">2024-07-08T18:50:54Z</dcterms:created>
  <dcterms:modified xsi:type="dcterms:W3CDTF">2024-07-20T09:36:04Z</dcterms:modified>
</cp:coreProperties>
</file>