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1" r:id="rId1"/>
  </p:sldMasterIdLst>
  <p:notesMasterIdLst>
    <p:notesMasterId r:id="rId8"/>
  </p:notesMasterIdLst>
  <p:sldIdLst>
    <p:sldId id="256" r:id="rId2"/>
    <p:sldId id="344" r:id="rId3"/>
    <p:sldId id="345" r:id="rId4"/>
    <p:sldId id="348" r:id="rId5"/>
    <p:sldId id="346" r:id="rId6"/>
    <p:sldId id="34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909"/>
    <p:restoredTop sz="94741"/>
  </p:normalViewPr>
  <p:slideViewPr>
    <p:cSldViewPr snapToGrid="0" snapToObjects="1">
      <p:cViewPr varScale="1">
        <p:scale>
          <a:sx n="103" d="100"/>
          <a:sy n="103" d="100"/>
        </p:scale>
        <p:origin x="19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74E0E8-5569-4B1D-9F89-57D46BFD7B60}" type="datetimeFigureOut">
              <a:rPr lang="en-CA" smtClean="0"/>
              <a:t>2025-06-23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5EE034-4569-4360-9E7F-D8D97AD84880}" type="slidenum">
              <a:rPr lang="en-CA" smtClean="0"/>
              <a:t>‹#›</a:t>
            </a:fld>
            <a:endParaRPr lang="en-CA"/>
          </a:p>
        </p:txBody>
      </p:sp>
    </p:spTree>
    <p:extLst>
      <p:ext uri="{BB962C8B-B14F-4D97-AF65-F5344CB8AC3E}">
        <p14:creationId xmlns:p14="http://schemas.microsoft.com/office/powerpoint/2010/main" val="4058177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65EE034-4569-4360-9E7F-D8D97AD84880}" type="slidenum">
              <a:rPr lang="en-CA" smtClean="0"/>
              <a:t>1</a:t>
            </a:fld>
            <a:endParaRPr lang="en-CA"/>
          </a:p>
        </p:txBody>
      </p:sp>
    </p:spTree>
    <p:extLst>
      <p:ext uri="{BB962C8B-B14F-4D97-AF65-F5344CB8AC3E}">
        <p14:creationId xmlns:p14="http://schemas.microsoft.com/office/powerpoint/2010/main" val="380548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6/23/25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6/23/25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6/23/25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6/23/25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6/23/25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6/23/25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6/23/25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6/23/25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6/23/25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6/23/25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6/23/25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6/23/25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0388317"/>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8262" y="1463653"/>
            <a:ext cx="9144000" cy="2008210"/>
          </a:xfrm>
        </p:spPr>
        <p:txBody>
          <a:bodyPr>
            <a:normAutofit fontScale="90000"/>
          </a:bodyPr>
          <a:lstStyle/>
          <a:p>
            <a:pPr algn="ctr"/>
            <a:r>
              <a:rPr lang="en-US" sz="6600" b="1" spc="0" dirty="0">
                <a:latin typeface="Times New Roman" charset="0"/>
                <a:ea typeface="Times New Roman" charset="0"/>
                <a:cs typeface="Times New Roman" charset="0"/>
              </a:rPr>
              <a:t>Business Transactions</a:t>
            </a:r>
            <a:br>
              <a:rPr lang="en-US" sz="6600" b="1" spc="0" dirty="0">
                <a:latin typeface="Times New Roman" charset="0"/>
                <a:ea typeface="Times New Roman" charset="0"/>
                <a:cs typeface="Times New Roman" charset="0"/>
              </a:rPr>
            </a:br>
            <a:r>
              <a:rPr lang="en-US" sz="6600" b="1" spc="0" dirty="0">
                <a:latin typeface="Times New Roman" charset="0"/>
                <a:ea typeface="Times New Roman" charset="0"/>
                <a:cs typeface="Times New Roman" charset="0"/>
              </a:rPr>
              <a:t>Course</a:t>
            </a:r>
            <a:br>
              <a:rPr lang="en-US" sz="6600" spc="0" dirty="0">
                <a:latin typeface="Times New Roman" charset="0"/>
                <a:ea typeface="Times New Roman" charset="0"/>
                <a:cs typeface="Times New Roman" charset="0"/>
              </a:rPr>
            </a:br>
            <a:r>
              <a:rPr lang="en-US" sz="4000" spc="0" dirty="0">
                <a:latin typeface="Times New Roman" charset="0"/>
                <a:ea typeface="Times New Roman" charset="0"/>
                <a:cs typeface="Times New Roman" charset="0"/>
              </a:rPr>
              <a:t>(</a:t>
            </a:r>
            <a:r>
              <a:rPr lang="en-US" sz="4000" spc="0" dirty="0" err="1">
                <a:latin typeface="Times New Roman" charset="0"/>
                <a:ea typeface="Times New Roman" charset="0"/>
                <a:cs typeface="Times New Roman" charset="0"/>
              </a:rPr>
              <a:t>OsgoodePD</a:t>
            </a:r>
            <a:r>
              <a:rPr lang="en-US" sz="4000" spc="0" dirty="0">
                <a:latin typeface="Times New Roman" charset="0"/>
                <a:ea typeface="Times New Roman" charset="0"/>
                <a:cs typeface="Times New Roman" charset="0"/>
              </a:rPr>
              <a:t> – York University)</a:t>
            </a:r>
          </a:p>
        </p:txBody>
      </p:sp>
      <p:sp>
        <p:nvSpPr>
          <p:cNvPr id="3" name="Subtitle 2"/>
          <p:cNvSpPr>
            <a:spLocks noGrp="1"/>
          </p:cNvSpPr>
          <p:nvPr>
            <p:ph type="subTitle" idx="1"/>
          </p:nvPr>
        </p:nvSpPr>
        <p:spPr>
          <a:xfrm>
            <a:off x="1140618" y="5494602"/>
            <a:ext cx="9144000" cy="754025"/>
          </a:xfrm>
        </p:spPr>
        <p:txBody>
          <a:bodyPr/>
          <a:lstStyle/>
          <a:p>
            <a:pPr algn="ctr"/>
            <a:r>
              <a:rPr lang="en-US" dirty="0">
                <a:solidFill>
                  <a:schemeClr val="tx1"/>
                </a:solidFill>
                <a:latin typeface="Arial" charset="0"/>
                <a:ea typeface="Arial" charset="0"/>
                <a:cs typeface="Arial" charset="0"/>
              </a:rPr>
              <a:t>Germán Morales</a:t>
            </a:r>
          </a:p>
        </p:txBody>
      </p:sp>
      <p:sp>
        <p:nvSpPr>
          <p:cNvPr id="4" name="Title 1"/>
          <p:cNvSpPr txBox="1">
            <a:spLocks/>
          </p:cNvSpPr>
          <p:nvPr/>
        </p:nvSpPr>
        <p:spPr>
          <a:xfrm>
            <a:off x="1338262" y="3953009"/>
            <a:ext cx="8748713" cy="904741"/>
          </a:xfrm>
          <a:prstGeom prst="rect">
            <a:avLst/>
          </a:prstGeom>
        </p:spPr>
        <p:txBody>
          <a:bodyPr vert="horz" wrap="none" lIns="91440" tIns="45720" rIns="91440" bIns="45720" rtlCol="0" anchor="t">
            <a:normAutofit/>
          </a:bodyPr>
          <a:lstStyle>
            <a:lvl1pPr algn="r" defTabSz="914400" rtl="0" eaLnBrk="1" latinLnBrk="0" hangingPunct="1">
              <a:lnSpc>
                <a:spcPct val="90000"/>
              </a:lnSpc>
              <a:spcBef>
                <a:spcPct val="0"/>
              </a:spcBef>
              <a:buNone/>
              <a:defRPr sz="9600" b="0" kern="120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ea typeface="+mj-ea"/>
                <a:cs typeface="+mj-cs"/>
              </a:defRPr>
            </a:lvl1pPr>
          </a:lstStyle>
          <a:p>
            <a:pPr algn="ctr"/>
            <a:endParaRPr lang="en-US" sz="4000" spc="0" dirty="0">
              <a:latin typeface="Times New Roman" charset="0"/>
              <a:ea typeface="Times New Roman" charset="0"/>
              <a:cs typeface="Times New Roman" charset="0"/>
            </a:endParaRPr>
          </a:p>
        </p:txBody>
      </p:sp>
      <p:sp>
        <p:nvSpPr>
          <p:cNvPr id="6" name="Subtitle 2"/>
          <p:cNvSpPr txBox="1">
            <a:spLocks/>
          </p:cNvSpPr>
          <p:nvPr/>
        </p:nvSpPr>
        <p:spPr>
          <a:xfrm>
            <a:off x="1338262" y="5923227"/>
            <a:ext cx="9144000" cy="754025"/>
          </a:xfrm>
          <a:prstGeom prst="rect">
            <a:avLst/>
          </a:prstGeom>
        </p:spPr>
        <p:txBody>
          <a:bodyPr vert="horz" lIns="91440" tIns="45720" rIns="91440" bIns="45720" rtlCol="0" anchor="b">
            <a:normAutofit/>
          </a:bodyPr>
          <a:lstStyle>
            <a:lvl1pPr marL="0" indent="0" algn="r" defTabSz="914400" rtl="0" eaLnBrk="1" latinLnBrk="0" hangingPunct="1">
              <a:lnSpc>
                <a:spcPct val="90000"/>
              </a:lnSpc>
              <a:spcBef>
                <a:spcPts val="1000"/>
              </a:spcBef>
              <a:buFont typeface="Arial" panose="020B0604020202020204" pitchFamily="34" charset="0"/>
              <a:buNone/>
              <a:defRPr sz="3200" b="0" kern="120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endParaRPr lang="en-US" sz="2400" dirty="0">
              <a:solidFill>
                <a:schemeClr val="tx1"/>
              </a:solidFill>
              <a:latin typeface="Arial" charset="0"/>
              <a:ea typeface="Arial" charset="0"/>
              <a:cs typeface="Arial" charset="0"/>
            </a:endParaRPr>
          </a:p>
        </p:txBody>
      </p:sp>
    </p:spTree>
    <p:extLst>
      <p:ext uri="{BB962C8B-B14F-4D97-AF65-F5344CB8AC3E}">
        <p14:creationId xmlns:p14="http://schemas.microsoft.com/office/powerpoint/2010/main" val="70508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0F7CA-EFCB-4C70-A7A7-5DB08F71AA61}"/>
              </a:ext>
            </a:extLst>
          </p:cNvPr>
          <p:cNvSpPr>
            <a:spLocks noGrp="1"/>
          </p:cNvSpPr>
          <p:nvPr>
            <p:ph type="title"/>
          </p:nvPr>
        </p:nvSpPr>
        <p:spPr/>
        <p:txBody>
          <a:bodyPr/>
          <a:lstStyle/>
          <a:p>
            <a:r>
              <a:rPr lang="en-US" dirty="0">
                <a:latin typeface="Georgia" pitchFamily="18" charset="0"/>
              </a:rPr>
              <a:t>Course Overview</a:t>
            </a:r>
            <a:endParaRPr lang="en-US" dirty="0"/>
          </a:p>
        </p:txBody>
      </p:sp>
      <p:sp>
        <p:nvSpPr>
          <p:cNvPr id="3" name="Content Placeholder 2">
            <a:extLst>
              <a:ext uri="{FF2B5EF4-FFF2-40B4-BE49-F238E27FC236}">
                <a16:creationId xmlns:a16="http://schemas.microsoft.com/office/drawing/2014/main" id="{5CF2BA22-D6CE-AF15-3004-E0DF0EDDFB3E}"/>
              </a:ext>
            </a:extLst>
          </p:cNvPr>
          <p:cNvSpPr>
            <a:spLocks noGrp="1"/>
          </p:cNvSpPr>
          <p:nvPr>
            <p:ph idx="1"/>
          </p:nvPr>
        </p:nvSpPr>
        <p:spPr/>
        <p:txBody>
          <a:bodyPr>
            <a:normAutofit fontScale="62500" lnSpcReduction="20000"/>
          </a:bodyPr>
          <a:lstStyle/>
          <a:p>
            <a:pPr>
              <a:lnSpc>
                <a:spcPct val="200000"/>
              </a:lnSpc>
            </a:pPr>
            <a:r>
              <a:rPr lang="en-US" altLang="en-US" sz="4600" dirty="0">
                <a:latin typeface="Georgia" charset="0"/>
              </a:rPr>
              <a:t>Hybrid format</a:t>
            </a:r>
          </a:p>
          <a:p>
            <a:pPr>
              <a:lnSpc>
                <a:spcPct val="200000"/>
              </a:lnSpc>
            </a:pPr>
            <a:r>
              <a:rPr lang="en-US" altLang="en-US" sz="4600" i="1" dirty="0">
                <a:latin typeface="Georgia" panose="02040502050405020303" pitchFamily="18" charset="0"/>
              </a:rPr>
              <a:t>Overarching Objectives:</a:t>
            </a:r>
          </a:p>
          <a:p>
            <a:pPr lvl="1">
              <a:lnSpc>
                <a:spcPct val="200000"/>
              </a:lnSpc>
            </a:pPr>
            <a:r>
              <a:rPr lang="en-US" altLang="en-US" sz="4600" i="1" dirty="0">
                <a:latin typeface="Georgia" panose="02040502050405020303" pitchFamily="18" charset="0"/>
              </a:rPr>
              <a:t>Prepare students to “Hit the ground running”</a:t>
            </a:r>
          </a:p>
          <a:p>
            <a:pPr lvl="1">
              <a:lnSpc>
                <a:spcPct val="200000"/>
              </a:lnSpc>
            </a:pPr>
            <a:r>
              <a:rPr lang="en-US" altLang="en-US" sz="4600" i="1" dirty="0">
                <a:latin typeface="Georgia" panose="02040502050405020303" pitchFamily="18" charset="0"/>
              </a:rPr>
              <a:t>Learning by doing (hands-on experience and practice)</a:t>
            </a:r>
          </a:p>
          <a:p>
            <a:pPr>
              <a:lnSpc>
                <a:spcPct val="200000"/>
              </a:lnSpc>
            </a:pPr>
            <a:endParaRPr lang="en-US" altLang="en-US" sz="2800" i="1" dirty="0">
              <a:latin typeface="Georgia" panose="02040502050405020303" pitchFamily="18" charset="0"/>
            </a:endParaRPr>
          </a:p>
          <a:p>
            <a:pPr marL="0" indent="0">
              <a:buNone/>
            </a:pPr>
            <a:endParaRPr lang="en-US" dirty="0"/>
          </a:p>
        </p:txBody>
      </p:sp>
    </p:spTree>
    <p:extLst>
      <p:ext uri="{BB962C8B-B14F-4D97-AF65-F5344CB8AC3E}">
        <p14:creationId xmlns:p14="http://schemas.microsoft.com/office/powerpoint/2010/main" val="3208258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1B21F-188D-8F83-DB49-D69AF7078C2D}"/>
              </a:ext>
            </a:extLst>
          </p:cNvPr>
          <p:cNvSpPr>
            <a:spLocks noGrp="1"/>
          </p:cNvSpPr>
          <p:nvPr>
            <p:ph type="title"/>
          </p:nvPr>
        </p:nvSpPr>
        <p:spPr/>
        <p:txBody>
          <a:bodyPr/>
          <a:lstStyle/>
          <a:p>
            <a:r>
              <a:rPr lang="en-US" dirty="0">
                <a:latin typeface="Georgia" pitchFamily="18" charset="0"/>
              </a:rPr>
              <a:t>Course Overview</a:t>
            </a:r>
            <a:endParaRPr lang="en-US" dirty="0"/>
          </a:p>
        </p:txBody>
      </p:sp>
      <p:sp>
        <p:nvSpPr>
          <p:cNvPr id="3" name="Content Placeholder 2">
            <a:extLst>
              <a:ext uri="{FF2B5EF4-FFF2-40B4-BE49-F238E27FC236}">
                <a16:creationId xmlns:a16="http://schemas.microsoft.com/office/drawing/2014/main" id="{2174ACE6-0A95-A59D-94BB-847C40B49476}"/>
              </a:ext>
            </a:extLst>
          </p:cNvPr>
          <p:cNvSpPr>
            <a:spLocks noGrp="1"/>
          </p:cNvSpPr>
          <p:nvPr>
            <p:ph idx="1"/>
          </p:nvPr>
        </p:nvSpPr>
        <p:spPr/>
        <p:txBody>
          <a:bodyPr/>
          <a:lstStyle/>
          <a:p>
            <a:r>
              <a:rPr lang="en-US" altLang="en-US" sz="3600" dirty="0">
                <a:latin typeface="Georgia" charset="0"/>
              </a:rPr>
              <a:t>Dual purpose course:</a:t>
            </a:r>
          </a:p>
          <a:p>
            <a:pPr lvl="1"/>
            <a:r>
              <a:rPr lang="en-US" altLang="en-US" sz="3600" dirty="0">
                <a:latin typeface="Georgia" charset="0"/>
              </a:rPr>
              <a:t>Academic</a:t>
            </a:r>
          </a:p>
          <a:p>
            <a:pPr lvl="1"/>
            <a:r>
              <a:rPr lang="en-US" altLang="en-US" sz="3600" dirty="0">
                <a:latin typeface="Georgia" charset="0"/>
              </a:rPr>
              <a:t>Pragmatic</a:t>
            </a:r>
            <a:br>
              <a:rPr lang="en-US" altLang="en-US" sz="3600" dirty="0">
                <a:latin typeface="Georgia" charset="0"/>
              </a:rPr>
            </a:br>
            <a:endParaRPr lang="en-US" altLang="en-US" sz="3600" dirty="0">
              <a:latin typeface="Georgia" charset="0"/>
            </a:endParaRPr>
          </a:p>
          <a:p>
            <a:r>
              <a:rPr lang="en-US" altLang="en-US" sz="3600" dirty="0">
                <a:latin typeface="Georgia" charset="0"/>
              </a:rPr>
              <a:t>Legal Practice + Learning and Assessment, while supporting reflective and critical thinking</a:t>
            </a:r>
          </a:p>
          <a:p>
            <a:endParaRPr lang="en-US" dirty="0"/>
          </a:p>
        </p:txBody>
      </p:sp>
    </p:spTree>
    <p:extLst>
      <p:ext uri="{BB962C8B-B14F-4D97-AF65-F5344CB8AC3E}">
        <p14:creationId xmlns:p14="http://schemas.microsoft.com/office/powerpoint/2010/main" val="1492144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76618-FCA1-1E62-6CCA-B037EE990207}"/>
              </a:ext>
            </a:extLst>
          </p:cNvPr>
          <p:cNvSpPr>
            <a:spLocks noGrp="1"/>
          </p:cNvSpPr>
          <p:nvPr>
            <p:ph type="title"/>
          </p:nvPr>
        </p:nvSpPr>
        <p:spPr/>
        <p:txBody>
          <a:bodyPr>
            <a:normAutofit/>
          </a:bodyPr>
          <a:lstStyle/>
          <a:p>
            <a:r>
              <a:rPr lang="en-US" dirty="0">
                <a:latin typeface="Georgia" pitchFamily="18" charset="0"/>
              </a:rPr>
              <a:t>Course Learning Objectives </a:t>
            </a:r>
          </a:p>
        </p:txBody>
      </p:sp>
      <p:sp>
        <p:nvSpPr>
          <p:cNvPr id="3" name="Content Placeholder 2">
            <a:extLst>
              <a:ext uri="{FF2B5EF4-FFF2-40B4-BE49-F238E27FC236}">
                <a16:creationId xmlns:a16="http://schemas.microsoft.com/office/drawing/2014/main" id="{353FA597-89CD-310A-302A-3AD9F5DC125A}"/>
              </a:ext>
            </a:extLst>
          </p:cNvPr>
          <p:cNvSpPr>
            <a:spLocks noGrp="1"/>
          </p:cNvSpPr>
          <p:nvPr>
            <p:ph idx="1"/>
          </p:nvPr>
        </p:nvSpPr>
        <p:spPr/>
        <p:txBody>
          <a:bodyPr>
            <a:normAutofit/>
          </a:bodyPr>
          <a:lstStyle/>
          <a:p>
            <a:pPr marL="0" indent="0" algn="l">
              <a:buNone/>
            </a:pPr>
            <a:r>
              <a:rPr lang="en-US" sz="1800" b="1" dirty="0">
                <a:effectLst/>
                <a:latin typeface="Times New Roman" panose="02020603050405020304" pitchFamily="18" charset="0"/>
                <a:ea typeface="Times New Roman" panose="02020603050405020304" pitchFamily="18" charset="0"/>
              </a:rPr>
              <a:t>Students who complete this course will be able to:</a:t>
            </a:r>
            <a:endParaRPr lang="en-CA" sz="1800" b="1"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Identify and explain the major legal conceptual frameworks on which business transactions are based.</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Describe and explain the different types of corporate transactions (including share purchase and asset purchase transactions).</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Explain the role and responsibilities of lawyers involved in corporate transactions.</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Assess critically the effectiveness of corporate and commercial law in practice.</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Design an effective strategy to meet a client’s needs.</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Design a plan for due diligence - Identify relevant risks and searches.</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Prepare or draft a selection of key agreements and documents.</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Write client-focused communications in clear, persuasive English that takes into account what the clients may already know, and what they need to be explained to them, and that describes the strategy accurately.</a:t>
            </a:r>
            <a:endParaRPr lang="en-CA" sz="18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pPr>
            <a:r>
              <a:rPr lang="en-US" sz="1800" dirty="0">
                <a:effectLst/>
                <a:latin typeface="Times New Roman" panose="02020603050405020304" pitchFamily="18" charset="0"/>
                <a:ea typeface="Times New Roman" panose="02020603050405020304" pitchFamily="18" charset="0"/>
              </a:rPr>
              <a:t>Negotiate effectively with other parties and stakeholders.</a:t>
            </a:r>
            <a:endParaRPr lang="en-C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69483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029C4-D260-4A35-0A52-C559732A23D5}"/>
              </a:ext>
            </a:extLst>
          </p:cNvPr>
          <p:cNvSpPr>
            <a:spLocks noGrp="1"/>
          </p:cNvSpPr>
          <p:nvPr>
            <p:ph type="title"/>
          </p:nvPr>
        </p:nvSpPr>
        <p:spPr/>
        <p:txBody>
          <a:bodyPr/>
          <a:lstStyle/>
          <a:p>
            <a:r>
              <a:rPr lang="en-US" dirty="0">
                <a:latin typeface="Georgia" pitchFamily="18" charset="0"/>
              </a:rPr>
              <a:t>Course Overview</a:t>
            </a:r>
            <a:endParaRPr lang="en-US" dirty="0"/>
          </a:p>
        </p:txBody>
      </p:sp>
      <p:sp>
        <p:nvSpPr>
          <p:cNvPr id="3" name="Content Placeholder 2">
            <a:extLst>
              <a:ext uri="{FF2B5EF4-FFF2-40B4-BE49-F238E27FC236}">
                <a16:creationId xmlns:a16="http://schemas.microsoft.com/office/drawing/2014/main" id="{EB7F3E6D-BE36-1FD3-BC4E-F56D0DA32135}"/>
              </a:ext>
            </a:extLst>
          </p:cNvPr>
          <p:cNvSpPr>
            <a:spLocks noGrp="1"/>
          </p:cNvSpPr>
          <p:nvPr>
            <p:ph idx="1"/>
          </p:nvPr>
        </p:nvSpPr>
        <p:spPr/>
        <p:txBody>
          <a:bodyPr>
            <a:normAutofit fontScale="92500" lnSpcReduction="10000"/>
          </a:bodyPr>
          <a:lstStyle/>
          <a:p>
            <a:pPr>
              <a:buNone/>
            </a:pPr>
            <a:r>
              <a:rPr lang="en-US" altLang="en-US" b="1" i="1" dirty="0">
                <a:latin typeface="Georgia" charset="0"/>
              </a:rPr>
              <a:t> Syllabus Review</a:t>
            </a:r>
          </a:p>
          <a:p>
            <a:pPr>
              <a:buNone/>
            </a:pPr>
            <a:endParaRPr lang="en-US" altLang="en-US" sz="900" b="1" i="1" dirty="0">
              <a:latin typeface="Georgia" charset="0"/>
            </a:endParaRPr>
          </a:p>
          <a:p>
            <a:r>
              <a:rPr lang="en-US" altLang="en-US" dirty="0">
                <a:latin typeface="Georgia" charset="0"/>
              </a:rPr>
              <a:t>Business Transactions and Legal Project Management</a:t>
            </a:r>
          </a:p>
          <a:p>
            <a:r>
              <a:rPr lang="en-US" altLang="en-US" dirty="0">
                <a:latin typeface="Georgia" charset="0"/>
              </a:rPr>
              <a:t>Negotiation, Drafting, and Interpretation of Business Contracts and Corporate Documents</a:t>
            </a:r>
          </a:p>
          <a:p>
            <a:r>
              <a:rPr lang="en-US" altLang="en-US" dirty="0">
                <a:latin typeface="Georgia" charset="0"/>
              </a:rPr>
              <a:t>Mergers, Acquisitions, Amalgamations, Joint Ventures, and Arrangements</a:t>
            </a:r>
          </a:p>
          <a:p>
            <a:r>
              <a:rPr lang="en-US" altLang="en-US" dirty="0">
                <a:latin typeface="Georgia" charset="0"/>
              </a:rPr>
              <a:t>Sale of Assets and Shares; Takeover Bids</a:t>
            </a:r>
          </a:p>
          <a:p>
            <a:r>
              <a:rPr lang="en-US" altLang="en-US" dirty="0">
                <a:latin typeface="Georgia" charset="0"/>
              </a:rPr>
              <a:t>Shareholder Agreements; Shareholder Remedies</a:t>
            </a:r>
          </a:p>
          <a:p>
            <a:r>
              <a:rPr lang="en-US" altLang="en-US" dirty="0">
                <a:latin typeface="Georgia" charset="0"/>
              </a:rPr>
              <a:t>Fiduciary Duties of Directors and Shareholders in Business Transactions</a:t>
            </a:r>
          </a:p>
          <a:p>
            <a:endParaRPr lang="en-US" altLang="en-US" dirty="0">
              <a:latin typeface="Georgia" charset="0"/>
            </a:endParaRPr>
          </a:p>
        </p:txBody>
      </p:sp>
    </p:spTree>
    <p:extLst>
      <p:ext uri="{BB962C8B-B14F-4D97-AF65-F5344CB8AC3E}">
        <p14:creationId xmlns:p14="http://schemas.microsoft.com/office/powerpoint/2010/main" val="1239915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1C46F-779B-5201-D4CF-F3F61637534C}"/>
              </a:ext>
            </a:extLst>
          </p:cNvPr>
          <p:cNvSpPr>
            <a:spLocks noGrp="1"/>
          </p:cNvSpPr>
          <p:nvPr>
            <p:ph type="title"/>
          </p:nvPr>
        </p:nvSpPr>
        <p:spPr/>
        <p:txBody>
          <a:bodyPr/>
          <a:lstStyle/>
          <a:p>
            <a:r>
              <a:rPr lang="en-US" dirty="0">
                <a:latin typeface="Georgia" pitchFamily="18" charset="0"/>
              </a:rPr>
              <a:t>Learning and Assessment</a:t>
            </a:r>
            <a:endParaRPr lang="en-US" dirty="0"/>
          </a:p>
        </p:txBody>
      </p:sp>
      <p:sp>
        <p:nvSpPr>
          <p:cNvPr id="3" name="Content Placeholder 2">
            <a:extLst>
              <a:ext uri="{FF2B5EF4-FFF2-40B4-BE49-F238E27FC236}">
                <a16:creationId xmlns:a16="http://schemas.microsoft.com/office/drawing/2014/main" id="{9AF1E426-EA20-22DF-4CF0-1C18410C6978}"/>
              </a:ext>
            </a:extLst>
          </p:cNvPr>
          <p:cNvSpPr>
            <a:spLocks noGrp="1"/>
          </p:cNvSpPr>
          <p:nvPr>
            <p:ph idx="1"/>
          </p:nvPr>
        </p:nvSpPr>
        <p:spPr/>
        <p:txBody>
          <a:bodyPr>
            <a:normAutofit fontScale="92500" lnSpcReduction="10000"/>
          </a:bodyPr>
          <a:lstStyle/>
          <a:p>
            <a:r>
              <a:rPr lang="en-CA" altLang="en-US" sz="3200" dirty="0">
                <a:latin typeface="Georgia" charset="0"/>
              </a:rPr>
              <a:t>Legal Advice Simulation</a:t>
            </a:r>
          </a:p>
          <a:p>
            <a:pPr lvl="1"/>
            <a:r>
              <a:rPr lang="en-CA" altLang="en-US" sz="2800" dirty="0">
                <a:latin typeface="Georgia" charset="0"/>
              </a:rPr>
              <a:t>Part 1: Term Sheet (plus Task Process Report)</a:t>
            </a:r>
          </a:p>
          <a:p>
            <a:pPr lvl="1"/>
            <a:r>
              <a:rPr lang="en-CA" altLang="en-US" sz="2800" dirty="0">
                <a:latin typeface="Georgia" charset="0"/>
              </a:rPr>
              <a:t>Part 2: Letter of Intent (plus Task Process Report)</a:t>
            </a:r>
          </a:p>
          <a:p>
            <a:pPr lvl="1"/>
            <a:r>
              <a:rPr lang="en-CA" altLang="en-US" sz="2800" dirty="0">
                <a:latin typeface="Georgia" charset="0"/>
              </a:rPr>
              <a:t>Meaning of “Task Process Report” (Describe and analyse the relevant legal and business issues - brief explanation, risk assessment and legal rationale for their recommendation. Describe how students created the task documents, which sources they used, how they wrote the documents, and how they responded to feedback received from their </a:t>
            </a:r>
            <a:r>
              <a:rPr lang="en-CA" altLang="en-US" sz="2800">
                <a:latin typeface="Georgia" charset="0"/>
              </a:rPr>
              <a:t>clients and/or </a:t>
            </a:r>
            <a:r>
              <a:rPr lang="en-CA" altLang="en-US" sz="2800" dirty="0">
                <a:latin typeface="Georgia" charset="0"/>
              </a:rPr>
              <a:t>other side’s counsel.) </a:t>
            </a:r>
          </a:p>
          <a:p>
            <a:r>
              <a:rPr lang="en-US" altLang="en-US" sz="3200" dirty="0">
                <a:latin typeface="Georgia" charset="0"/>
              </a:rPr>
              <a:t>Negotiation Exercises (Planning and Results)</a:t>
            </a:r>
          </a:p>
        </p:txBody>
      </p:sp>
    </p:spTree>
    <p:extLst>
      <p:ext uri="{BB962C8B-B14F-4D97-AF65-F5344CB8AC3E}">
        <p14:creationId xmlns:p14="http://schemas.microsoft.com/office/powerpoint/2010/main" val="2948200983"/>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4936</TotalTime>
  <Words>367</Words>
  <Application>Microsoft Macintosh PowerPoint</Application>
  <PresentationFormat>Widescreen</PresentationFormat>
  <Paragraphs>39</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Corbel</vt:lpstr>
      <vt:lpstr>Georgia</vt:lpstr>
      <vt:lpstr>Times New Roman</vt:lpstr>
      <vt:lpstr>Depth</vt:lpstr>
      <vt:lpstr>Business Transactions Course (OsgoodePD – York University)</vt:lpstr>
      <vt:lpstr>Course Overview</vt:lpstr>
      <vt:lpstr>Course Overview</vt:lpstr>
      <vt:lpstr>Course Learning Objectives </vt:lpstr>
      <vt:lpstr>Course Overview</vt:lpstr>
      <vt:lpstr>Learning and Assessment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Business Transactions</dc:title>
  <dc:creator>Microsoft Office User</dc:creator>
  <cp:lastModifiedBy>German Morales Farah</cp:lastModifiedBy>
  <cp:revision>266</cp:revision>
  <dcterms:created xsi:type="dcterms:W3CDTF">2018-01-12T23:32:38Z</dcterms:created>
  <dcterms:modified xsi:type="dcterms:W3CDTF">2025-06-23T13:05:02Z</dcterms:modified>
</cp:coreProperties>
</file>