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78" r:id="rId2"/>
    <p:sldId id="257" r:id="rId3"/>
    <p:sldId id="258" r:id="rId4"/>
    <p:sldId id="259" r:id="rId5"/>
    <p:sldId id="264" r:id="rId6"/>
    <p:sldId id="281" r:id="rId7"/>
    <p:sldId id="262" r:id="rId8"/>
    <p:sldId id="260" r:id="rId9"/>
    <p:sldId id="263" r:id="rId10"/>
    <p:sldId id="261" r:id="rId11"/>
    <p:sldId id="266" r:id="rId12"/>
    <p:sldId id="273" r:id="rId13"/>
    <p:sldId id="271" r:id="rId14"/>
    <p:sldId id="288" r:id="rId15"/>
    <p:sldId id="287" r:id="rId16"/>
    <p:sldId id="280" r:id="rId17"/>
    <p:sldId id="284" r:id="rId18"/>
    <p:sldId id="289" r:id="rId19"/>
    <p:sldId id="275" r:id="rId20"/>
    <p:sldId id="286" r:id="rId21"/>
    <p:sldId id="285" r:id="rId22"/>
    <p:sldId id="276" r:id="rId23"/>
    <p:sldId id="867" r:id="rId24"/>
    <p:sldId id="866" r:id="rId25"/>
    <p:sldId id="854" r:id="rId26"/>
    <p:sldId id="858" r:id="rId27"/>
    <p:sldId id="852" r:id="rId28"/>
    <p:sldId id="845" r:id="rId29"/>
    <p:sldId id="846" r:id="rId30"/>
    <p:sldId id="847" r:id="rId31"/>
    <p:sldId id="856" r:id="rId32"/>
    <p:sldId id="860" r:id="rId33"/>
    <p:sldId id="861" r:id="rId34"/>
    <p:sldId id="868" r:id="rId35"/>
    <p:sldId id="871" r:id="rId36"/>
    <p:sldId id="870" r:id="rId37"/>
    <p:sldId id="869" r:id="rId38"/>
    <p:sldId id="853" r:id="rId39"/>
    <p:sldId id="395" r:id="rId40"/>
    <p:sldId id="405" r:id="rId41"/>
    <p:sldId id="406" r:id="rId42"/>
    <p:sldId id="404" r:id="rId43"/>
    <p:sldId id="403" r:id="rId44"/>
    <p:sldId id="865" r:id="rId45"/>
    <p:sldId id="875" r:id="rId46"/>
    <p:sldId id="376" r:id="rId47"/>
    <p:sldId id="851" r:id="rId48"/>
    <p:sldId id="855" r:id="rId49"/>
    <p:sldId id="876" r:id="rId50"/>
    <p:sldId id="877" r:id="rId51"/>
    <p:sldId id="878" r:id="rId52"/>
    <p:sldId id="863" r:id="rId53"/>
    <p:sldId id="879" r:id="rId54"/>
    <p:sldId id="880" r:id="rId55"/>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51835-2E4E-4A69-8C05-166E1F0FA4EA}" v="275" dt="2025-06-18T09:22:40.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8" autoAdjust="0"/>
    <p:restoredTop sz="60952" autoAdjust="0"/>
  </p:normalViewPr>
  <p:slideViewPr>
    <p:cSldViewPr snapToGrid="0">
      <p:cViewPr varScale="1">
        <p:scale>
          <a:sx n="71" d="100"/>
          <a:sy n="71" d="100"/>
        </p:scale>
        <p:origin x="12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36266-E595-4CA7-8253-1106BCF7EDE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3275D44-1824-4B76-AABD-F935B8E2C691}">
      <dgm:prSet/>
      <dgm:spPr/>
      <dgm:t>
        <a:bodyPr/>
        <a:lstStyle/>
        <a:p>
          <a:pPr>
            <a:lnSpc>
              <a:spcPct val="100000"/>
            </a:lnSpc>
          </a:pPr>
          <a:r>
            <a:rPr lang="en-US"/>
            <a:t>Context &amp; motivation</a:t>
          </a:r>
        </a:p>
      </dgm:t>
    </dgm:pt>
    <dgm:pt modelId="{FD702C07-D294-47AF-BCDE-F0B1F328D4A7}" type="parTrans" cxnId="{6F5051C2-1B72-4C99-B459-80A505EED48A}">
      <dgm:prSet/>
      <dgm:spPr/>
      <dgm:t>
        <a:bodyPr/>
        <a:lstStyle/>
        <a:p>
          <a:endParaRPr lang="en-US"/>
        </a:p>
      </dgm:t>
    </dgm:pt>
    <dgm:pt modelId="{4E29F97B-1E1C-45FD-9462-D2E23E681170}" type="sibTrans" cxnId="{6F5051C2-1B72-4C99-B459-80A505EED48A}">
      <dgm:prSet/>
      <dgm:spPr/>
      <dgm:t>
        <a:bodyPr/>
        <a:lstStyle/>
        <a:p>
          <a:endParaRPr lang="en-US"/>
        </a:p>
      </dgm:t>
    </dgm:pt>
    <dgm:pt modelId="{7229371A-5B7E-4380-BD66-2831BA60647F}">
      <dgm:prSet/>
      <dgm:spPr/>
      <dgm:t>
        <a:bodyPr/>
        <a:lstStyle/>
        <a:p>
          <a:pPr>
            <a:lnSpc>
              <a:spcPct val="100000"/>
            </a:lnSpc>
          </a:pPr>
          <a:r>
            <a:rPr lang="en-US"/>
            <a:t>Comparative framework for small jurisdictions</a:t>
          </a:r>
        </a:p>
      </dgm:t>
    </dgm:pt>
    <dgm:pt modelId="{247BFD6B-2A01-4478-99EB-3E0FBCEBBA9F}" type="parTrans" cxnId="{5AF47D2D-BC04-4C80-86DB-929AFB20B584}">
      <dgm:prSet/>
      <dgm:spPr/>
      <dgm:t>
        <a:bodyPr/>
        <a:lstStyle/>
        <a:p>
          <a:endParaRPr lang="en-US"/>
        </a:p>
      </dgm:t>
    </dgm:pt>
    <dgm:pt modelId="{EA3EA218-AEE5-4027-851E-02A7D81147F4}" type="sibTrans" cxnId="{5AF47D2D-BC04-4C80-86DB-929AFB20B584}">
      <dgm:prSet/>
      <dgm:spPr/>
      <dgm:t>
        <a:bodyPr/>
        <a:lstStyle/>
        <a:p>
          <a:endParaRPr lang="en-US"/>
        </a:p>
      </dgm:t>
    </dgm:pt>
    <dgm:pt modelId="{21AA602C-EAD7-48DA-9D71-245D1E70F5C2}">
      <dgm:prSet/>
      <dgm:spPr/>
      <dgm:t>
        <a:bodyPr/>
        <a:lstStyle/>
        <a:p>
          <a:pPr>
            <a:lnSpc>
              <a:spcPct val="100000"/>
            </a:lnSpc>
          </a:pPr>
          <a:r>
            <a:rPr lang="en-US"/>
            <a:t>Methodology: Deleuze &amp; Guattari’s cartography</a:t>
          </a:r>
        </a:p>
      </dgm:t>
    </dgm:pt>
    <dgm:pt modelId="{6FCBE0D7-45B0-4FF1-9A8B-E47222A5D232}" type="parTrans" cxnId="{090487DC-B0D0-4EF9-95DA-2C6967F0EA7B}">
      <dgm:prSet/>
      <dgm:spPr/>
      <dgm:t>
        <a:bodyPr/>
        <a:lstStyle/>
        <a:p>
          <a:endParaRPr lang="en-US"/>
        </a:p>
      </dgm:t>
    </dgm:pt>
    <dgm:pt modelId="{9B9DE7C1-C05B-471B-9AEC-E04C4E248A66}" type="sibTrans" cxnId="{090487DC-B0D0-4EF9-95DA-2C6967F0EA7B}">
      <dgm:prSet/>
      <dgm:spPr/>
      <dgm:t>
        <a:bodyPr/>
        <a:lstStyle/>
        <a:p>
          <a:endParaRPr lang="en-US"/>
        </a:p>
      </dgm:t>
    </dgm:pt>
    <dgm:pt modelId="{70BF0063-AEE5-407B-A58D-4E0A2F7465B8}">
      <dgm:prSet/>
      <dgm:spPr/>
      <dgm:t>
        <a:bodyPr/>
        <a:lstStyle/>
        <a:p>
          <a:pPr>
            <a:lnSpc>
              <a:spcPct val="100000"/>
            </a:lnSpc>
          </a:pPr>
          <a:r>
            <a:rPr lang="en-US"/>
            <a:t>Future research directions &amp; implications</a:t>
          </a:r>
        </a:p>
      </dgm:t>
    </dgm:pt>
    <dgm:pt modelId="{EBB784D2-EEE0-4FBE-BD1B-4ACAF93E82EA}" type="parTrans" cxnId="{17C621D6-FC96-4FD1-BC87-E6DAA6D855E0}">
      <dgm:prSet/>
      <dgm:spPr/>
      <dgm:t>
        <a:bodyPr/>
        <a:lstStyle/>
        <a:p>
          <a:endParaRPr lang="en-US"/>
        </a:p>
      </dgm:t>
    </dgm:pt>
    <dgm:pt modelId="{72445716-EF68-4F7F-B346-35AEEFA9DB00}" type="sibTrans" cxnId="{17C621D6-FC96-4FD1-BC87-E6DAA6D855E0}">
      <dgm:prSet/>
      <dgm:spPr/>
      <dgm:t>
        <a:bodyPr/>
        <a:lstStyle/>
        <a:p>
          <a:endParaRPr lang="en-US"/>
        </a:p>
      </dgm:t>
    </dgm:pt>
    <dgm:pt modelId="{BB44C9FA-1E11-47AC-95AF-6985B0F77F8E}" type="pres">
      <dgm:prSet presAssocID="{1F636266-E595-4CA7-8253-1106BCF7EDE8}" presName="root" presStyleCnt="0">
        <dgm:presLayoutVars>
          <dgm:dir/>
          <dgm:resizeHandles val="exact"/>
        </dgm:presLayoutVars>
      </dgm:prSet>
      <dgm:spPr/>
    </dgm:pt>
    <dgm:pt modelId="{1E7B5314-5E0D-4B35-AA7E-858E94D76A2B}" type="pres">
      <dgm:prSet presAssocID="{23275D44-1824-4B76-AABD-F935B8E2C691}" presName="compNode" presStyleCnt="0"/>
      <dgm:spPr/>
    </dgm:pt>
    <dgm:pt modelId="{43E3F3F3-84EB-41CF-B6F2-7EF89144CD91}" type="pres">
      <dgm:prSet presAssocID="{23275D44-1824-4B76-AABD-F935B8E2C691}" presName="bgRect" presStyleLbl="bgShp" presStyleIdx="0" presStyleCnt="4"/>
      <dgm:spPr/>
    </dgm:pt>
    <dgm:pt modelId="{3806247C-A6C9-4B60-9DBD-4B91D10FA275}" type="pres">
      <dgm:prSet presAssocID="{23275D44-1824-4B76-AABD-F935B8E2C69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2ED045CA-073C-4212-B027-168CCB9B8703}" type="pres">
      <dgm:prSet presAssocID="{23275D44-1824-4B76-AABD-F935B8E2C691}" presName="spaceRect" presStyleCnt="0"/>
      <dgm:spPr/>
    </dgm:pt>
    <dgm:pt modelId="{51A55C08-2DE3-4A9C-8649-AAA43BDA05D2}" type="pres">
      <dgm:prSet presAssocID="{23275D44-1824-4B76-AABD-F935B8E2C691}" presName="parTx" presStyleLbl="revTx" presStyleIdx="0" presStyleCnt="4">
        <dgm:presLayoutVars>
          <dgm:chMax val="0"/>
          <dgm:chPref val="0"/>
        </dgm:presLayoutVars>
      </dgm:prSet>
      <dgm:spPr/>
    </dgm:pt>
    <dgm:pt modelId="{AFE34908-26C5-4BBC-8F4B-05AE32CFD8A1}" type="pres">
      <dgm:prSet presAssocID="{4E29F97B-1E1C-45FD-9462-D2E23E681170}" presName="sibTrans" presStyleCnt="0"/>
      <dgm:spPr/>
    </dgm:pt>
    <dgm:pt modelId="{D5266AFA-C8DA-44A8-8151-D7751BE3758B}" type="pres">
      <dgm:prSet presAssocID="{7229371A-5B7E-4380-BD66-2831BA60647F}" presName="compNode" presStyleCnt="0"/>
      <dgm:spPr/>
    </dgm:pt>
    <dgm:pt modelId="{27E22D63-9F43-4A6C-BC40-1E99CF4A85A0}" type="pres">
      <dgm:prSet presAssocID="{7229371A-5B7E-4380-BD66-2831BA60647F}" presName="bgRect" presStyleLbl="bgShp" presStyleIdx="1" presStyleCnt="4"/>
      <dgm:spPr/>
    </dgm:pt>
    <dgm:pt modelId="{7625144F-CEEF-480E-959A-AC0470E1E9DE}" type="pres">
      <dgm:prSet presAssocID="{7229371A-5B7E-4380-BD66-2831BA60647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D6FAEE4-456E-4DED-8CAA-CB377689FA98}" type="pres">
      <dgm:prSet presAssocID="{7229371A-5B7E-4380-BD66-2831BA60647F}" presName="spaceRect" presStyleCnt="0"/>
      <dgm:spPr/>
    </dgm:pt>
    <dgm:pt modelId="{30DF5C0B-8746-47D4-95F5-337497950CAF}" type="pres">
      <dgm:prSet presAssocID="{7229371A-5B7E-4380-BD66-2831BA60647F}" presName="parTx" presStyleLbl="revTx" presStyleIdx="1" presStyleCnt="4">
        <dgm:presLayoutVars>
          <dgm:chMax val="0"/>
          <dgm:chPref val="0"/>
        </dgm:presLayoutVars>
      </dgm:prSet>
      <dgm:spPr/>
    </dgm:pt>
    <dgm:pt modelId="{C16C715F-64C0-40D3-B9C1-2894E9334EF5}" type="pres">
      <dgm:prSet presAssocID="{EA3EA218-AEE5-4027-851E-02A7D81147F4}" presName="sibTrans" presStyleCnt="0"/>
      <dgm:spPr/>
    </dgm:pt>
    <dgm:pt modelId="{DA8241AD-6FA9-4CD0-9FEB-A8F19D42B282}" type="pres">
      <dgm:prSet presAssocID="{21AA602C-EAD7-48DA-9D71-245D1E70F5C2}" presName="compNode" presStyleCnt="0"/>
      <dgm:spPr/>
    </dgm:pt>
    <dgm:pt modelId="{91030C4F-0277-426A-909D-EFE0193D2568}" type="pres">
      <dgm:prSet presAssocID="{21AA602C-EAD7-48DA-9D71-245D1E70F5C2}" presName="bgRect" presStyleLbl="bgShp" presStyleIdx="2" presStyleCnt="4"/>
      <dgm:spPr/>
    </dgm:pt>
    <dgm:pt modelId="{0EBDBE20-D162-489E-9473-409367E8C343}" type="pres">
      <dgm:prSet presAssocID="{21AA602C-EAD7-48DA-9D71-245D1E70F5C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gle gear"/>
        </a:ext>
      </dgm:extLst>
    </dgm:pt>
    <dgm:pt modelId="{5AC3B249-FF60-442A-B0B3-2D00531B9863}" type="pres">
      <dgm:prSet presAssocID="{21AA602C-EAD7-48DA-9D71-245D1E70F5C2}" presName="spaceRect" presStyleCnt="0"/>
      <dgm:spPr/>
    </dgm:pt>
    <dgm:pt modelId="{CAC30FCE-10CD-416D-B32E-FF5E69606D5C}" type="pres">
      <dgm:prSet presAssocID="{21AA602C-EAD7-48DA-9D71-245D1E70F5C2}" presName="parTx" presStyleLbl="revTx" presStyleIdx="2" presStyleCnt="4">
        <dgm:presLayoutVars>
          <dgm:chMax val="0"/>
          <dgm:chPref val="0"/>
        </dgm:presLayoutVars>
      </dgm:prSet>
      <dgm:spPr/>
    </dgm:pt>
    <dgm:pt modelId="{ED42A1E6-36F8-43D2-B121-0F7F84CC9A77}" type="pres">
      <dgm:prSet presAssocID="{9B9DE7C1-C05B-471B-9AEC-E04C4E248A66}" presName="sibTrans" presStyleCnt="0"/>
      <dgm:spPr/>
    </dgm:pt>
    <dgm:pt modelId="{B5518A1C-E005-4DAC-914F-B00DC59B039C}" type="pres">
      <dgm:prSet presAssocID="{70BF0063-AEE5-407B-A58D-4E0A2F7465B8}" presName="compNode" presStyleCnt="0"/>
      <dgm:spPr/>
    </dgm:pt>
    <dgm:pt modelId="{E3834FA5-7DF4-4587-BB1B-8042901F3E1E}" type="pres">
      <dgm:prSet presAssocID="{70BF0063-AEE5-407B-A58D-4E0A2F7465B8}" presName="bgRect" presStyleLbl="bgShp" presStyleIdx="3" presStyleCnt="4"/>
      <dgm:spPr/>
    </dgm:pt>
    <dgm:pt modelId="{A32D1641-9E78-4289-B448-118DC2657605}" type="pres">
      <dgm:prSet presAssocID="{70BF0063-AEE5-407B-A58D-4E0A2F7465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13887A4C-DE01-468F-8EFF-3B17C1851556}" type="pres">
      <dgm:prSet presAssocID="{70BF0063-AEE5-407B-A58D-4E0A2F7465B8}" presName="spaceRect" presStyleCnt="0"/>
      <dgm:spPr/>
    </dgm:pt>
    <dgm:pt modelId="{87BDE93B-4802-4D46-A4E9-103F0941D836}" type="pres">
      <dgm:prSet presAssocID="{70BF0063-AEE5-407B-A58D-4E0A2F7465B8}" presName="parTx" presStyleLbl="revTx" presStyleIdx="3" presStyleCnt="4">
        <dgm:presLayoutVars>
          <dgm:chMax val="0"/>
          <dgm:chPref val="0"/>
        </dgm:presLayoutVars>
      </dgm:prSet>
      <dgm:spPr/>
    </dgm:pt>
  </dgm:ptLst>
  <dgm:cxnLst>
    <dgm:cxn modelId="{03E09F11-E2E0-4C0F-96A7-800AA3A43E03}" type="presOf" srcId="{21AA602C-EAD7-48DA-9D71-245D1E70F5C2}" destId="{CAC30FCE-10CD-416D-B32E-FF5E69606D5C}" srcOrd="0" destOrd="0" presId="urn:microsoft.com/office/officeart/2018/2/layout/IconVerticalSolidList"/>
    <dgm:cxn modelId="{7B79401B-0E54-4764-A48E-690D91F10862}" type="presOf" srcId="{1F636266-E595-4CA7-8253-1106BCF7EDE8}" destId="{BB44C9FA-1E11-47AC-95AF-6985B0F77F8E}" srcOrd="0" destOrd="0" presId="urn:microsoft.com/office/officeart/2018/2/layout/IconVerticalSolidList"/>
    <dgm:cxn modelId="{39FC1E23-BDD4-4ADD-97BD-D3395F0AA1A3}" type="presOf" srcId="{7229371A-5B7E-4380-BD66-2831BA60647F}" destId="{30DF5C0B-8746-47D4-95F5-337497950CAF}" srcOrd="0" destOrd="0" presId="urn:microsoft.com/office/officeart/2018/2/layout/IconVerticalSolidList"/>
    <dgm:cxn modelId="{5AF47D2D-BC04-4C80-86DB-929AFB20B584}" srcId="{1F636266-E595-4CA7-8253-1106BCF7EDE8}" destId="{7229371A-5B7E-4380-BD66-2831BA60647F}" srcOrd="1" destOrd="0" parTransId="{247BFD6B-2A01-4478-99EB-3E0FBCEBBA9F}" sibTransId="{EA3EA218-AEE5-4027-851E-02A7D81147F4}"/>
    <dgm:cxn modelId="{4E9CFB97-82C6-4960-83E4-9913BD3C3B5B}" type="presOf" srcId="{23275D44-1824-4B76-AABD-F935B8E2C691}" destId="{51A55C08-2DE3-4A9C-8649-AAA43BDA05D2}" srcOrd="0" destOrd="0" presId="urn:microsoft.com/office/officeart/2018/2/layout/IconVerticalSolidList"/>
    <dgm:cxn modelId="{2326279F-1A49-45A9-B415-A0594E3665BD}" type="presOf" srcId="{70BF0063-AEE5-407B-A58D-4E0A2F7465B8}" destId="{87BDE93B-4802-4D46-A4E9-103F0941D836}" srcOrd="0" destOrd="0" presId="urn:microsoft.com/office/officeart/2018/2/layout/IconVerticalSolidList"/>
    <dgm:cxn modelId="{6F5051C2-1B72-4C99-B459-80A505EED48A}" srcId="{1F636266-E595-4CA7-8253-1106BCF7EDE8}" destId="{23275D44-1824-4B76-AABD-F935B8E2C691}" srcOrd="0" destOrd="0" parTransId="{FD702C07-D294-47AF-BCDE-F0B1F328D4A7}" sibTransId="{4E29F97B-1E1C-45FD-9462-D2E23E681170}"/>
    <dgm:cxn modelId="{17C621D6-FC96-4FD1-BC87-E6DAA6D855E0}" srcId="{1F636266-E595-4CA7-8253-1106BCF7EDE8}" destId="{70BF0063-AEE5-407B-A58D-4E0A2F7465B8}" srcOrd="3" destOrd="0" parTransId="{EBB784D2-EEE0-4FBE-BD1B-4ACAF93E82EA}" sibTransId="{72445716-EF68-4F7F-B346-35AEEFA9DB00}"/>
    <dgm:cxn modelId="{090487DC-B0D0-4EF9-95DA-2C6967F0EA7B}" srcId="{1F636266-E595-4CA7-8253-1106BCF7EDE8}" destId="{21AA602C-EAD7-48DA-9D71-245D1E70F5C2}" srcOrd="2" destOrd="0" parTransId="{6FCBE0D7-45B0-4FF1-9A8B-E47222A5D232}" sibTransId="{9B9DE7C1-C05B-471B-9AEC-E04C4E248A66}"/>
    <dgm:cxn modelId="{36410E42-C8C8-49CF-A5E3-9CE9BDA9D1FA}" type="presParOf" srcId="{BB44C9FA-1E11-47AC-95AF-6985B0F77F8E}" destId="{1E7B5314-5E0D-4B35-AA7E-858E94D76A2B}" srcOrd="0" destOrd="0" presId="urn:microsoft.com/office/officeart/2018/2/layout/IconVerticalSolidList"/>
    <dgm:cxn modelId="{EC919D60-1669-46A8-B262-FA9A59BB77C6}" type="presParOf" srcId="{1E7B5314-5E0D-4B35-AA7E-858E94D76A2B}" destId="{43E3F3F3-84EB-41CF-B6F2-7EF89144CD91}" srcOrd="0" destOrd="0" presId="urn:microsoft.com/office/officeart/2018/2/layout/IconVerticalSolidList"/>
    <dgm:cxn modelId="{9F6F4078-3218-42F2-881E-1982A806084C}" type="presParOf" srcId="{1E7B5314-5E0D-4B35-AA7E-858E94D76A2B}" destId="{3806247C-A6C9-4B60-9DBD-4B91D10FA275}" srcOrd="1" destOrd="0" presId="urn:microsoft.com/office/officeart/2018/2/layout/IconVerticalSolidList"/>
    <dgm:cxn modelId="{F53FE6F0-2C19-45F4-923A-26F0EC4538D8}" type="presParOf" srcId="{1E7B5314-5E0D-4B35-AA7E-858E94D76A2B}" destId="{2ED045CA-073C-4212-B027-168CCB9B8703}" srcOrd="2" destOrd="0" presId="urn:microsoft.com/office/officeart/2018/2/layout/IconVerticalSolidList"/>
    <dgm:cxn modelId="{9DD05EE7-B52A-4E30-89F9-D2693A9BE446}" type="presParOf" srcId="{1E7B5314-5E0D-4B35-AA7E-858E94D76A2B}" destId="{51A55C08-2DE3-4A9C-8649-AAA43BDA05D2}" srcOrd="3" destOrd="0" presId="urn:microsoft.com/office/officeart/2018/2/layout/IconVerticalSolidList"/>
    <dgm:cxn modelId="{C3FDEFBE-1CEA-4E58-B4DC-771A3640DCCE}" type="presParOf" srcId="{BB44C9FA-1E11-47AC-95AF-6985B0F77F8E}" destId="{AFE34908-26C5-4BBC-8F4B-05AE32CFD8A1}" srcOrd="1" destOrd="0" presId="urn:microsoft.com/office/officeart/2018/2/layout/IconVerticalSolidList"/>
    <dgm:cxn modelId="{D8670DB3-864A-40CC-AE9A-8A5B0CA0FCA0}" type="presParOf" srcId="{BB44C9FA-1E11-47AC-95AF-6985B0F77F8E}" destId="{D5266AFA-C8DA-44A8-8151-D7751BE3758B}" srcOrd="2" destOrd="0" presId="urn:microsoft.com/office/officeart/2018/2/layout/IconVerticalSolidList"/>
    <dgm:cxn modelId="{14323DC8-0763-4FC0-8989-5B6A187A0B74}" type="presParOf" srcId="{D5266AFA-C8DA-44A8-8151-D7751BE3758B}" destId="{27E22D63-9F43-4A6C-BC40-1E99CF4A85A0}" srcOrd="0" destOrd="0" presId="urn:microsoft.com/office/officeart/2018/2/layout/IconVerticalSolidList"/>
    <dgm:cxn modelId="{B7125B05-19A0-470B-B09A-C9563789915A}" type="presParOf" srcId="{D5266AFA-C8DA-44A8-8151-D7751BE3758B}" destId="{7625144F-CEEF-480E-959A-AC0470E1E9DE}" srcOrd="1" destOrd="0" presId="urn:microsoft.com/office/officeart/2018/2/layout/IconVerticalSolidList"/>
    <dgm:cxn modelId="{37EDD4E0-935F-4A52-B9EE-08409436CA47}" type="presParOf" srcId="{D5266AFA-C8DA-44A8-8151-D7751BE3758B}" destId="{5D6FAEE4-456E-4DED-8CAA-CB377689FA98}" srcOrd="2" destOrd="0" presId="urn:microsoft.com/office/officeart/2018/2/layout/IconVerticalSolidList"/>
    <dgm:cxn modelId="{8E21436E-3CA2-4F52-8529-EE06F9EFC573}" type="presParOf" srcId="{D5266AFA-C8DA-44A8-8151-D7751BE3758B}" destId="{30DF5C0B-8746-47D4-95F5-337497950CAF}" srcOrd="3" destOrd="0" presId="urn:microsoft.com/office/officeart/2018/2/layout/IconVerticalSolidList"/>
    <dgm:cxn modelId="{BCA5196C-3A15-4249-BD53-4E50FFFA5825}" type="presParOf" srcId="{BB44C9FA-1E11-47AC-95AF-6985B0F77F8E}" destId="{C16C715F-64C0-40D3-B9C1-2894E9334EF5}" srcOrd="3" destOrd="0" presId="urn:microsoft.com/office/officeart/2018/2/layout/IconVerticalSolidList"/>
    <dgm:cxn modelId="{71907ED5-51BC-4DCD-87BF-7A1160BF3130}" type="presParOf" srcId="{BB44C9FA-1E11-47AC-95AF-6985B0F77F8E}" destId="{DA8241AD-6FA9-4CD0-9FEB-A8F19D42B282}" srcOrd="4" destOrd="0" presId="urn:microsoft.com/office/officeart/2018/2/layout/IconVerticalSolidList"/>
    <dgm:cxn modelId="{FF0090C4-BC25-4598-A322-B0E95FB675E1}" type="presParOf" srcId="{DA8241AD-6FA9-4CD0-9FEB-A8F19D42B282}" destId="{91030C4F-0277-426A-909D-EFE0193D2568}" srcOrd="0" destOrd="0" presId="urn:microsoft.com/office/officeart/2018/2/layout/IconVerticalSolidList"/>
    <dgm:cxn modelId="{9B29ECA4-0833-4FEF-82F2-DC188C9F20F4}" type="presParOf" srcId="{DA8241AD-6FA9-4CD0-9FEB-A8F19D42B282}" destId="{0EBDBE20-D162-489E-9473-409367E8C343}" srcOrd="1" destOrd="0" presId="urn:microsoft.com/office/officeart/2018/2/layout/IconVerticalSolidList"/>
    <dgm:cxn modelId="{2281E2F9-954A-414A-B8D9-DB95729B0DA9}" type="presParOf" srcId="{DA8241AD-6FA9-4CD0-9FEB-A8F19D42B282}" destId="{5AC3B249-FF60-442A-B0B3-2D00531B9863}" srcOrd="2" destOrd="0" presId="urn:microsoft.com/office/officeart/2018/2/layout/IconVerticalSolidList"/>
    <dgm:cxn modelId="{E99D6361-3909-4153-9451-FA4239450241}" type="presParOf" srcId="{DA8241AD-6FA9-4CD0-9FEB-A8F19D42B282}" destId="{CAC30FCE-10CD-416D-B32E-FF5E69606D5C}" srcOrd="3" destOrd="0" presId="urn:microsoft.com/office/officeart/2018/2/layout/IconVerticalSolidList"/>
    <dgm:cxn modelId="{DAC83D56-151E-49AF-B981-1B1CE8A15EF2}" type="presParOf" srcId="{BB44C9FA-1E11-47AC-95AF-6985B0F77F8E}" destId="{ED42A1E6-36F8-43D2-B121-0F7F84CC9A77}" srcOrd="5" destOrd="0" presId="urn:microsoft.com/office/officeart/2018/2/layout/IconVerticalSolidList"/>
    <dgm:cxn modelId="{CF9997CD-5EEA-4CFF-B729-3691994020D7}" type="presParOf" srcId="{BB44C9FA-1E11-47AC-95AF-6985B0F77F8E}" destId="{B5518A1C-E005-4DAC-914F-B00DC59B039C}" srcOrd="6" destOrd="0" presId="urn:microsoft.com/office/officeart/2018/2/layout/IconVerticalSolidList"/>
    <dgm:cxn modelId="{479AE5A6-BFEF-4C29-8B49-C78F97CF162F}" type="presParOf" srcId="{B5518A1C-E005-4DAC-914F-B00DC59B039C}" destId="{E3834FA5-7DF4-4587-BB1B-8042901F3E1E}" srcOrd="0" destOrd="0" presId="urn:microsoft.com/office/officeart/2018/2/layout/IconVerticalSolidList"/>
    <dgm:cxn modelId="{F8CF189F-DA8B-4A0A-8BA3-19E0F3785EAD}" type="presParOf" srcId="{B5518A1C-E005-4DAC-914F-B00DC59B039C}" destId="{A32D1641-9E78-4289-B448-118DC2657605}" srcOrd="1" destOrd="0" presId="urn:microsoft.com/office/officeart/2018/2/layout/IconVerticalSolidList"/>
    <dgm:cxn modelId="{9AF4C24D-D6EE-4F6D-91D0-FFF26313BF55}" type="presParOf" srcId="{B5518A1C-E005-4DAC-914F-B00DC59B039C}" destId="{13887A4C-DE01-468F-8EFF-3B17C1851556}" srcOrd="2" destOrd="0" presId="urn:microsoft.com/office/officeart/2018/2/layout/IconVerticalSolidList"/>
    <dgm:cxn modelId="{5D135A84-4CC7-4F7A-802E-EC065B32D7C8}" type="presParOf" srcId="{B5518A1C-E005-4DAC-914F-B00DC59B039C}" destId="{87BDE93B-4802-4D46-A4E9-103F0941D8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4DAA53-2AFE-405F-9F60-C4CF6E7FA65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F82960C-CB17-4A83-ABFF-882501A3F8A3}">
      <dgm:prSet/>
      <dgm:spPr/>
      <dgm:t>
        <a:bodyPr/>
        <a:lstStyle/>
        <a:p>
          <a:r>
            <a:rPr lang="en-US" dirty="0"/>
            <a:t>(i) How can assemblage theory re‑orient comparative legal‑education methodology away from size‑centric hierarchies?</a:t>
          </a:r>
        </a:p>
      </dgm:t>
    </dgm:pt>
    <dgm:pt modelId="{AC4E367C-7DC8-4C4D-A9E1-C9095CEB703D}" type="parTrans" cxnId="{0819F085-FA47-4F5F-937A-4F61DA72142F}">
      <dgm:prSet/>
      <dgm:spPr/>
      <dgm:t>
        <a:bodyPr/>
        <a:lstStyle/>
        <a:p>
          <a:endParaRPr lang="en-US"/>
        </a:p>
      </dgm:t>
    </dgm:pt>
    <dgm:pt modelId="{6A93D03F-7F0E-45E1-ABD9-AAC3F255AE94}" type="sibTrans" cxnId="{0819F085-FA47-4F5F-937A-4F61DA72142F}">
      <dgm:prSet/>
      <dgm:spPr/>
      <dgm:t>
        <a:bodyPr/>
        <a:lstStyle/>
        <a:p>
          <a:endParaRPr lang="en-US"/>
        </a:p>
      </dgm:t>
    </dgm:pt>
    <dgm:pt modelId="{C6C173F1-A2ED-43CE-996A-315A2266540D}">
      <dgm:prSet/>
      <dgm:spPr/>
      <dgm:t>
        <a:bodyPr/>
        <a:lstStyle/>
        <a:p>
          <a:r>
            <a:rPr lang="en-US"/>
            <a:t>(ii) Which conceptual tools illuminate the distinctive dynamics of small jurisdictions while remaining portable across contexts?</a:t>
          </a:r>
        </a:p>
      </dgm:t>
    </dgm:pt>
    <dgm:pt modelId="{A44D5E93-BA62-492A-A063-10450C90640F}" type="parTrans" cxnId="{15F86735-2F1C-4CA6-B6E1-2CB8A0AE0AE5}">
      <dgm:prSet/>
      <dgm:spPr/>
      <dgm:t>
        <a:bodyPr/>
        <a:lstStyle/>
        <a:p>
          <a:endParaRPr lang="en-US"/>
        </a:p>
      </dgm:t>
    </dgm:pt>
    <dgm:pt modelId="{2EB6E6FB-7812-4EE7-89FB-8B343508ED4C}" type="sibTrans" cxnId="{15F86735-2F1C-4CA6-B6E1-2CB8A0AE0AE5}">
      <dgm:prSet/>
      <dgm:spPr/>
      <dgm:t>
        <a:bodyPr/>
        <a:lstStyle/>
        <a:p>
          <a:endParaRPr lang="en-US"/>
        </a:p>
      </dgm:t>
    </dgm:pt>
    <dgm:pt modelId="{83D82CF5-6BD8-4571-8B2F-4F0C09AA2CAB}">
      <dgm:prSet/>
      <dgm:spPr/>
      <dgm:t>
        <a:bodyPr/>
        <a:lstStyle/>
        <a:p>
          <a:r>
            <a:rPr lang="en-US" dirty="0"/>
            <a:t>(iii) What lines of flight help </a:t>
          </a:r>
          <a:r>
            <a:rPr lang="en-US" dirty="0">
              <a:effectLst/>
              <a:latin typeface="Aptos" panose="020B0004020202020204" pitchFamily="34" charset="0"/>
              <a:ea typeface="Times New Roman" panose="02020603050405020304" pitchFamily="18" charset="0"/>
              <a:cs typeface="Times New Roman" panose="02020603050405020304" pitchFamily="18" charset="0"/>
            </a:rPr>
            <a:t>reconfigure the assemblage, opening new pathways for the development of legal education? </a:t>
          </a:r>
          <a:endParaRPr lang="en-US" dirty="0"/>
        </a:p>
      </dgm:t>
    </dgm:pt>
    <dgm:pt modelId="{2B0A0B1A-1D88-4267-8A23-4AB047C27E31}" type="parTrans" cxnId="{08871F97-3F64-487F-BB65-0CAA877EEF45}">
      <dgm:prSet/>
      <dgm:spPr/>
      <dgm:t>
        <a:bodyPr/>
        <a:lstStyle/>
        <a:p>
          <a:endParaRPr lang="en-US"/>
        </a:p>
      </dgm:t>
    </dgm:pt>
    <dgm:pt modelId="{70E06A27-27FA-4858-9A24-F5EABEA7A54A}" type="sibTrans" cxnId="{08871F97-3F64-487F-BB65-0CAA877EEF45}">
      <dgm:prSet/>
      <dgm:spPr/>
      <dgm:t>
        <a:bodyPr/>
        <a:lstStyle/>
        <a:p>
          <a:endParaRPr lang="en-US"/>
        </a:p>
      </dgm:t>
    </dgm:pt>
    <dgm:pt modelId="{EA4EABDE-1DA4-4400-A993-D9FA80D2D856}" type="pres">
      <dgm:prSet presAssocID="{9E4DAA53-2AFE-405F-9F60-C4CF6E7FA653}" presName="linear" presStyleCnt="0">
        <dgm:presLayoutVars>
          <dgm:animLvl val="lvl"/>
          <dgm:resizeHandles val="exact"/>
        </dgm:presLayoutVars>
      </dgm:prSet>
      <dgm:spPr/>
    </dgm:pt>
    <dgm:pt modelId="{0DA1B2E6-5653-4BFC-BC58-C85F32E68835}" type="pres">
      <dgm:prSet presAssocID="{4F82960C-CB17-4A83-ABFF-882501A3F8A3}" presName="parentText" presStyleLbl="node1" presStyleIdx="0" presStyleCnt="3">
        <dgm:presLayoutVars>
          <dgm:chMax val="0"/>
          <dgm:bulletEnabled val="1"/>
        </dgm:presLayoutVars>
      </dgm:prSet>
      <dgm:spPr/>
    </dgm:pt>
    <dgm:pt modelId="{78AE6B08-5DFA-43CE-800D-0382A3FE9480}" type="pres">
      <dgm:prSet presAssocID="{6A93D03F-7F0E-45E1-ABD9-AAC3F255AE94}" presName="spacer" presStyleCnt="0"/>
      <dgm:spPr/>
    </dgm:pt>
    <dgm:pt modelId="{1EDB1F74-2EE7-431A-84A8-E46E294E1349}" type="pres">
      <dgm:prSet presAssocID="{C6C173F1-A2ED-43CE-996A-315A2266540D}" presName="parentText" presStyleLbl="node1" presStyleIdx="1" presStyleCnt="3">
        <dgm:presLayoutVars>
          <dgm:chMax val="0"/>
          <dgm:bulletEnabled val="1"/>
        </dgm:presLayoutVars>
      </dgm:prSet>
      <dgm:spPr/>
    </dgm:pt>
    <dgm:pt modelId="{06B41776-A7E0-413F-BC38-285DF0D84E61}" type="pres">
      <dgm:prSet presAssocID="{2EB6E6FB-7812-4EE7-89FB-8B343508ED4C}" presName="spacer" presStyleCnt="0"/>
      <dgm:spPr/>
    </dgm:pt>
    <dgm:pt modelId="{267B01F7-9E75-488A-BCD6-ABC9FB5E4E6E}" type="pres">
      <dgm:prSet presAssocID="{83D82CF5-6BD8-4571-8B2F-4F0C09AA2CAB}" presName="parentText" presStyleLbl="node1" presStyleIdx="2" presStyleCnt="3">
        <dgm:presLayoutVars>
          <dgm:chMax val="0"/>
          <dgm:bulletEnabled val="1"/>
        </dgm:presLayoutVars>
      </dgm:prSet>
      <dgm:spPr/>
    </dgm:pt>
  </dgm:ptLst>
  <dgm:cxnLst>
    <dgm:cxn modelId="{3CFA2031-DB66-4948-81E5-081A6F6DAE4E}" type="presOf" srcId="{83D82CF5-6BD8-4571-8B2F-4F0C09AA2CAB}" destId="{267B01F7-9E75-488A-BCD6-ABC9FB5E4E6E}" srcOrd="0" destOrd="0" presId="urn:microsoft.com/office/officeart/2005/8/layout/vList2"/>
    <dgm:cxn modelId="{15F86735-2F1C-4CA6-B6E1-2CB8A0AE0AE5}" srcId="{9E4DAA53-2AFE-405F-9F60-C4CF6E7FA653}" destId="{C6C173F1-A2ED-43CE-996A-315A2266540D}" srcOrd="1" destOrd="0" parTransId="{A44D5E93-BA62-492A-A063-10450C90640F}" sibTransId="{2EB6E6FB-7812-4EE7-89FB-8B343508ED4C}"/>
    <dgm:cxn modelId="{0819F085-FA47-4F5F-937A-4F61DA72142F}" srcId="{9E4DAA53-2AFE-405F-9F60-C4CF6E7FA653}" destId="{4F82960C-CB17-4A83-ABFF-882501A3F8A3}" srcOrd="0" destOrd="0" parTransId="{AC4E367C-7DC8-4C4D-A9E1-C9095CEB703D}" sibTransId="{6A93D03F-7F0E-45E1-ABD9-AAC3F255AE94}"/>
    <dgm:cxn modelId="{08871F97-3F64-487F-BB65-0CAA877EEF45}" srcId="{9E4DAA53-2AFE-405F-9F60-C4CF6E7FA653}" destId="{83D82CF5-6BD8-4571-8B2F-4F0C09AA2CAB}" srcOrd="2" destOrd="0" parTransId="{2B0A0B1A-1D88-4267-8A23-4AB047C27E31}" sibTransId="{70E06A27-27FA-4858-9A24-F5EABEA7A54A}"/>
    <dgm:cxn modelId="{1E1D73D8-EB5A-4BFB-92CC-BF4FC60E24FA}" type="presOf" srcId="{C6C173F1-A2ED-43CE-996A-315A2266540D}" destId="{1EDB1F74-2EE7-431A-84A8-E46E294E1349}" srcOrd="0" destOrd="0" presId="urn:microsoft.com/office/officeart/2005/8/layout/vList2"/>
    <dgm:cxn modelId="{6C7A32EA-D769-4540-987D-493A9B6D4714}" type="presOf" srcId="{9E4DAA53-2AFE-405F-9F60-C4CF6E7FA653}" destId="{EA4EABDE-1DA4-4400-A993-D9FA80D2D856}" srcOrd="0" destOrd="0" presId="urn:microsoft.com/office/officeart/2005/8/layout/vList2"/>
    <dgm:cxn modelId="{D3E718F8-3B0A-427C-AD1B-0F53F20714DE}" type="presOf" srcId="{4F82960C-CB17-4A83-ABFF-882501A3F8A3}" destId="{0DA1B2E6-5653-4BFC-BC58-C85F32E68835}" srcOrd="0" destOrd="0" presId="urn:microsoft.com/office/officeart/2005/8/layout/vList2"/>
    <dgm:cxn modelId="{07F34977-C9CC-4D1D-8AA4-A5A5D5B42D53}" type="presParOf" srcId="{EA4EABDE-1DA4-4400-A993-D9FA80D2D856}" destId="{0DA1B2E6-5653-4BFC-BC58-C85F32E68835}" srcOrd="0" destOrd="0" presId="urn:microsoft.com/office/officeart/2005/8/layout/vList2"/>
    <dgm:cxn modelId="{D0773C33-E95A-40F8-BA1D-344458B66EBF}" type="presParOf" srcId="{EA4EABDE-1DA4-4400-A993-D9FA80D2D856}" destId="{78AE6B08-5DFA-43CE-800D-0382A3FE9480}" srcOrd="1" destOrd="0" presId="urn:microsoft.com/office/officeart/2005/8/layout/vList2"/>
    <dgm:cxn modelId="{D2732D72-32D7-4769-991D-10F267C42DA8}" type="presParOf" srcId="{EA4EABDE-1DA4-4400-A993-D9FA80D2D856}" destId="{1EDB1F74-2EE7-431A-84A8-E46E294E1349}" srcOrd="2" destOrd="0" presId="urn:microsoft.com/office/officeart/2005/8/layout/vList2"/>
    <dgm:cxn modelId="{341317EB-A660-4293-9972-F45A028C5459}" type="presParOf" srcId="{EA4EABDE-1DA4-4400-A993-D9FA80D2D856}" destId="{06B41776-A7E0-413F-BC38-285DF0D84E61}" srcOrd="3" destOrd="0" presId="urn:microsoft.com/office/officeart/2005/8/layout/vList2"/>
    <dgm:cxn modelId="{4EA70043-069D-43E2-AD03-4B9F9D0F0727}" type="presParOf" srcId="{EA4EABDE-1DA4-4400-A993-D9FA80D2D856}" destId="{267B01F7-9E75-488A-BCD6-ABC9FB5E4E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807A59-4E6C-4BC8-8FB9-2D58F977FE7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104A620-1AD5-4A23-9897-5D253C98BC9D}">
      <dgm:prSet/>
      <dgm:spPr/>
      <dgm:t>
        <a:bodyPr/>
        <a:lstStyle/>
        <a:p>
          <a:r>
            <a:rPr lang="en-US" b="1" dirty="0"/>
            <a:t>A. Mapping actors and artefacts</a:t>
          </a:r>
          <a:endParaRPr lang="en-US" dirty="0"/>
        </a:p>
      </dgm:t>
    </dgm:pt>
    <dgm:pt modelId="{77ABC9EF-39F4-4553-98D4-0FDE9C4B262F}" type="parTrans" cxnId="{CE04AE40-1416-44D5-8A59-A67F5D459D0F}">
      <dgm:prSet/>
      <dgm:spPr/>
      <dgm:t>
        <a:bodyPr/>
        <a:lstStyle/>
        <a:p>
          <a:endParaRPr lang="en-US"/>
        </a:p>
      </dgm:t>
    </dgm:pt>
    <dgm:pt modelId="{812C7DBF-B070-49E3-B4D7-9C2B80E0E67A}" type="sibTrans" cxnId="{CE04AE40-1416-44D5-8A59-A67F5D459D0F}">
      <dgm:prSet/>
      <dgm:spPr/>
      <dgm:t>
        <a:bodyPr/>
        <a:lstStyle/>
        <a:p>
          <a:endParaRPr lang="en-US"/>
        </a:p>
      </dgm:t>
    </dgm:pt>
    <dgm:pt modelId="{808E94C2-1D92-48C7-9C2B-684289E78E53}">
      <dgm:prSet/>
      <dgm:spPr/>
      <dgm:t>
        <a:bodyPr/>
        <a:lstStyle/>
        <a:p>
          <a:r>
            <a:rPr lang="en-US" b="1" dirty="0"/>
            <a:t>B. Tracing forces and flows</a:t>
          </a:r>
          <a:endParaRPr lang="en-US" dirty="0"/>
        </a:p>
      </dgm:t>
    </dgm:pt>
    <dgm:pt modelId="{C2412D7B-F800-4AF2-8CA1-A2DA52F9501B}" type="parTrans" cxnId="{EE6E01CD-7FEB-43DA-8276-67026661998B}">
      <dgm:prSet/>
      <dgm:spPr/>
      <dgm:t>
        <a:bodyPr/>
        <a:lstStyle/>
        <a:p>
          <a:endParaRPr lang="en-US"/>
        </a:p>
      </dgm:t>
    </dgm:pt>
    <dgm:pt modelId="{6BDAB5C4-DA50-48C3-ACBF-83BFE5525716}" type="sibTrans" cxnId="{EE6E01CD-7FEB-43DA-8276-67026661998B}">
      <dgm:prSet/>
      <dgm:spPr/>
      <dgm:t>
        <a:bodyPr/>
        <a:lstStyle/>
        <a:p>
          <a:endParaRPr lang="en-US"/>
        </a:p>
      </dgm:t>
    </dgm:pt>
    <dgm:pt modelId="{04FF63AF-96C7-4202-8287-EB94F89C432E}">
      <dgm:prSet/>
      <dgm:spPr/>
      <dgm:t>
        <a:bodyPr/>
        <a:lstStyle/>
        <a:p>
          <a:r>
            <a:rPr lang="en-US" b="1" dirty="0"/>
            <a:t>C. Identifying lines of flight</a:t>
          </a:r>
          <a:endParaRPr lang="en-US" dirty="0"/>
        </a:p>
      </dgm:t>
    </dgm:pt>
    <dgm:pt modelId="{4C457C85-CCC3-4768-8792-FCA5C6063406}" type="parTrans" cxnId="{B9D06B2A-387C-46B5-A7B6-4159EE11A562}">
      <dgm:prSet/>
      <dgm:spPr/>
      <dgm:t>
        <a:bodyPr/>
        <a:lstStyle/>
        <a:p>
          <a:endParaRPr lang="en-US"/>
        </a:p>
      </dgm:t>
    </dgm:pt>
    <dgm:pt modelId="{C6460BDF-3BFB-4E89-9F0D-C1C53FA1A416}" type="sibTrans" cxnId="{B9D06B2A-387C-46B5-A7B6-4159EE11A562}">
      <dgm:prSet/>
      <dgm:spPr/>
      <dgm:t>
        <a:bodyPr/>
        <a:lstStyle/>
        <a:p>
          <a:endParaRPr lang="en-US"/>
        </a:p>
      </dgm:t>
    </dgm:pt>
    <dgm:pt modelId="{410E3E99-9AAC-4C29-BADF-7C3AFBEF2A1B}">
      <dgm:prSet/>
      <dgm:spPr/>
      <dgm:t>
        <a:bodyPr/>
        <a:lstStyle/>
        <a:p>
          <a:r>
            <a:rPr lang="en-US" b="1" dirty="0"/>
            <a:t>D. Comparative synthesis</a:t>
          </a:r>
          <a:endParaRPr lang="en-US" dirty="0"/>
        </a:p>
      </dgm:t>
    </dgm:pt>
    <dgm:pt modelId="{78F9FCD5-DC29-4C5D-94E3-428CA0ED2ABE}" type="parTrans" cxnId="{8E8CF6E8-AC08-40B6-B4D0-A59F4AA51DF6}">
      <dgm:prSet/>
      <dgm:spPr/>
      <dgm:t>
        <a:bodyPr/>
        <a:lstStyle/>
        <a:p>
          <a:endParaRPr lang="en-US"/>
        </a:p>
      </dgm:t>
    </dgm:pt>
    <dgm:pt modelId="{9C92BCEB-3E98-4985-902E-4645695B1B1F}" type="sibTrans" cxnId="{8E8CF6E8-AC08-40B6-B4D0-A59F4AA51DF6}">
      <dgm:prSet/>
      <dgm:spPr/>
      <dgm:t>
        <a:bodyPr/>
        <a:lstStyle/>
        <a:p>
          <a:endParaRPr lang="en-US"/>
        </a:p>
      </dgm:t>
    </dgm:pt>
    <dgm:pt modelId="{3463E7C3-8021-4523-92E2-A83CF3EAEAE6}" type="pres">
      <dgm:prSet presAssocID="{B2807A59-4E6C-4BC8-8FB9-2D58F977FE78}" presName="vert0" presStyleCnt="0">
        <dgm:presLayoutVars>
          <dgm:dir/>
          <dgm:animOne val="branch"/>
          <dgm:animLvl val="lvl"/>
        </dgm:presLayoutVars>
      </dgm:prSet>
      <dgm:spPr/>
    </dgm:pt>
    <dgm:pt modelId="{B1A9F4A8-4FB3-4532-A58C-EE1EEE75C055}" type="pres">
      <dgm:prSet presAssocID="{1104A620-1AD5-4A23-9897-5D253C98BC9D}" presName="thickLine" presStyleLbl="alignNode1" presStyleIdx="0" presStyleCnt="4"/>
      <dgm:spPr/>
    </dgm:pt>
    <dgm:pt modelId="{4767DEDC-B13A-4A07-B925-60975E0941D3}" type="pres">
      <dgm:prSet presAssocID="{1104A620-1AD5-4A23-9897-5D253C98BC9D}" presName="horz1" presStyleCnt="0"/>
      <dgm:spPr/>
    </dgm:pt>
    <dgm:pt modelId="{B6AC2DE2-2E02-42DD-99EB-12A22DC6C39C}" type="pres">
      <dgm:prSet presAssocID="{1104A620-1AD5-4A23-9897-5D253C98BC9D}" presName="tx1" presStyleLbl="revTx" presStyleIdx="0" presStyleCnt="4"/>
      <dgm:spPr/>
    </dgm:pt>
    <dgm:pt modelId="{8E996F8A-3BBE-4D7B-9D5A-1011F9805F4C}" type="pres">
      <dgm:prSet presAssocID="{1104A620-1AD5-4A23-9897-5D253C98BC9D}" presName="vert1" presStyleCnt="0"/>
      <dgm:spPr/>
    </dgm:pt>
    <dgm:pt modelId="{4E0B0768-9489-4741-84BF-0F6437C49332}" type="pres">
      <dgm:prSet presAssocID="{808E94C2-1D92-48C7-9C2B-684289E78E53}" presName="thickLine" presStyleLbl="alignNode1" presStyleIdx="1" presStyleCnt="4"/>
      <dgm:spPr/>
    </dgm:pt>
    <dgm:pt modelId="{ACB8F01E-DD1B-4129-8295-62D81A71271D}" type="pres">
      <dgm:prSet presAssocID="{808E94C2-1D92-48C7-9C2B-684289E78E53}" presName="horz1" presStyleCnt="0"/>
      <dgm:spPr/>
    </dgm:pt>
    <dgm:pt modelId="{639DDB39-4930-499B-9E07-BF2C58175BBA}" type="pres">
      <dgm:prSet presAssocID="{808E94C2-1D92-48C7-9C2B-684289E78E53}" presName="tx1" presStyleLbl="revTx" presStyleIdx="1" presStyleCnt="4"/>
      <dgm:spPr/>
    </dgm:pt>
    <dgm:pt modelId="{149C4B0F-E76A-463E-A8F5-65F8636377C1}" type="pres">
      <dgm:prSet presAssocID="{808E94C2-1D92-48C7-9C2B-684289E78E53}" presName="vert1" presStyleCnt="0"/>
      <dgm:spPr/>
    </dgm:pt>
    <dgm:pt modelId="{B3854476-D0F0-46FA-A286-D09A93F8BD4C}" type="pres">
      <dgm:prSet presAssocID="{04FF63AF-96C7-4202-8287-EB94F89C432E}" presName="thickLine" presStyleLbl="alignNode1" presStyleIdx="2" presStyleCnt="4"/>
      <dgm:spPr/>
    </dgm:pt>
    <dgm:pt modelId="{90AF8AAF-36CB-4578-AB43-2A6AD4556632}" type="pres">
      <dgm:prSet presAssocID="{04FF63AF-96C7-4202-8287-EB94F89C432E}" presName="horz1" presStyleCnt="0"/>
      <dgm:spPr/>
    </dgm:pt>
    <dgm:pt modelId="{1B1189F7-9A01-4B45-B183-040A60797F5D}" type="pres">
      <dgm:prSet presAssocID="{04FF63AF-96C7-4202-8287-EB94F89C432E}" presName="tx1" presStyleLbl="revTx" presStyleIdx="2" presStyleCnt="4"/>
      <dgm:spPr/>
    </dgm:pt>
    <dgm:pt modelId="{6F4CF47A-2550-44A9-9BBE-71EF17473ADC}" type="pres">
      <dgm:prSet presAssocID="{04FF63AF-96C7-4202-8287-EB94F89C432E}" presName="vert1" presStyleCnt="0"/>
      <dgm:spPr/>
    </dgm:pt>
    <dgm:pt modelId="{5DA1DF3C-948F-4BA9-877B-1202CAA8D557}" type="pres">
      <dgm:prSet presAssocID="{410E3E99-9AAC-4C29-BADF-7C3AFBEF2A1B}" presName="thickLine" presStyleLbl="alignNode1" presStyleIdx="3" presStyleCnt="4"/>
      <dgm:spPr/>
    </dgm:pt>
    <dgm:pt modelId="{257EE881-1BDA-4C35-94E9-DE9AB46F8EE4}" type="pres">
      <dgm:prSet presAssocID="{410E3E99-9AAC-4C29-BADF-7C3AFBEF2A1B}" presName="horz1" presStyleCnt="0"/>
      <dgm:spPr/>
    </dgm:pt>
    <dgm:pt modelId="{CBE620C7-350C-4423-B48B-F2DCB60C86EE}" type="pres">
      <dgm:prSet presAssocID="{410E3E99-9AAC-4C29-BADF-7C3AFBEF2A1B}" presName="tx1" presStyleLbl="revTx" presStyleIdx="3" presStyleCnt="4"/>
      <dgm:spPr/>
    </dgm:pt>
    <dgm:pt modelId="{B27B4930-B80E-430E-A583-173BC625AE46}" type="pres">
      <dgm:prSet presAssocID="{410E3E99-9AAC-4C29-BADF-7C3AFBEF2A1B}" presName="vert1" presStyleCnt="0"/>
      <dgm:spPr/>
    </dgm:pt>
  </dgm:ptLst>
  <dgm:cxnLst>
    <dgm:cxn modelId="{6F86420D-67A8-444C-A1D4-ABF722387F26}" type="presOf" srcId="{1104A620-1AD5-4A23-9897-5D253C98BC9D}" destId="{B6AC2DE2-2E02-42DD-99EB-12A22DC6C39C}" srcOrd="0" destOrd="0" presId="urn:microsoft.com/office/officeart/2008/layout/LinedList"/>
    <dgm:cxn modelId="{E210C227-D88A-45FB-85F3-04A28EBAC25E}" type="presOf" srcId="{04FF63AF-96C7-4202-8287-EB94F89C432E}" destId="{1B1189F7-9A01-4B45-B183-040A60797F5D}" srcOrd="0" destOrd="0" presId="urn:microsoft.com/office/officeart/2008/layout/LinedList"/>
    <dgm:cxn modelId="{B9D06B2A-387C-46B5-A7B6-4159EE11A562}" srcId="{B2807A59-4E6C-4BC8-8FB9-2D58F977FE78}" destId="{04FF63AF-96C7-4202-8287-EB94F89C432E}" srcOrd="2" destOrd="0" parTransId="{4C457C85-CCC3-4768-8792-FCA5C6063406}" sibTransId="{C6460BDF-3BFB-4E89-9F0D-C1C53FA1A416}"/>
    <dgm:cxn modelId="{CE04AE40-1416-44D5-8A59-A67F5D459D0F}" srcId="{B2807A59-4E6C-4BC8-8FB9-2D58F977FE78}" destId="{1104A620-1AD5-4A23-9897-5D253C98BC9D}" srcOrd="0" destOrd="0" parTransId="{77ABC9EF-39F4-4553-98D4-0FDE9C4B262F}" sibTransId="{812C7DBF-B070-49E3-B4D7-9C2B80E0E67A}"/>
    <dgm:cxn modelId="{711F6E4F-DDF8-407A-84A9-5A43871B1B88}" type="presOf" srcId="{410E3E99-9AAC-4C29-BADF-7C3AFBEF2A1B}" destId="{CBE620C7-350C-4423-B48B-F2DCB60C86EE}" srcOrd="0" destOrd="0" presId="urn:microsoft.com/office/officeart/2008/layout/LinedList"/>
    <dgm:cxn modelId="{965CE9C5-8B12-49E6-B0EE-5CFD61D669F2}" type="presOf" srcId="{B2807A59-4E6C-4BC8-8FB9-2D58F977FE78}" destId="{3463E7C3-8021-4523-92E2-A83CF3EAEAE6}" srcOrd="0" destOrd="0" presId="urn:microsoft.com/office/officeart/2008/layout/LinedList"/>
    <dgm:cxn modelId="{EE6E01CD-7FEB-43DA-8276-67026661998B}" srcId="{B2807A59-4E6C-4BC8-8FB9-2D58F977FE78}" destId="{808E94C2-1D92-48C7-9C2B-684289E78E53}" srcOrd="1" destOrd="0" parTransId="{C2412D7B-F800-4AF2-8CA1-A2DA52F9501B}" sibTransId="{6BDAB5C4-DA50-48C3-ACBF-83BFE5525716}"/>
    <dgm:cxn modelId="{2F4DC6D2-5D3D-475A-9A57-DF6C435793AA}" type="presOf" srcId="{808E94C2-1D92-48C7-9C2B-684289E78E53}" destId="{639DDB39-4930-499B-9E07-BF2C58175BBA}" srcOrd="0" destOrd="0" presId="urn:microsoft.com/office/officeart/2008/layout/LinedList"/>
    <dgm:cxn modelId="{8E8CF6E8-AC08-40B6-B4D0-A59F4AA51DF6}" srcId="{B2807A59-4E6C-4BC8-8FB9-2D58F977FE78}" destId="{410E3E99-9AAC-4C29-BADF-7C3AFBEF2A1B}" srcOrd="3" destOrd="0" parTransId="{78F9FCD5-DC29-4C5D-94E3-428CA0ED2ABE}" sibTransId="{9C92BCEB-3E98-4985-902E-4645695B1B1F}"/>
    <dgm:cxn modelId="{F7848B85-6872-4273-80A4-B38E69618D58}" type="presParOf" srcId="{3463E7C3-8021-4523-92E2-A83CF3EAEAE6}" destId="{B1A9F4A8-4FB3-4532-A58C-EE1EEE75C055}" srcOrd="0" destOrd="0" presId="urn:microsoft.com/office/officeart/2008/layout/LinedList"/>
    <dgm:cxn modelId="{F787F677-FE56-4D7F-A1F1-F84B7898B307}" type="presParOf" srcId="{3463E7C3-8021-4523-92E2-A83CF3EAEAE6}" destId="{4767DEDC-B13A-4A07-B925-60975E0941D3}" srcOrd="1" destOrd="0" presId="urn:microsoft.com/office/officeart/2008/layout/LinedList"/>
    <dgm:cxn modelId="{D3B526A0-5AF7-4671-A893-C08E6E9CD382}" type="presParOf" srcId="{4767DEDC-B13A-4A07-B925-60975E0941D3}" destId="{B6AC2DE2-2E02-42DD-99EB-12A22DC6C39C}" srcOrd="0" destOrd="0" presId="urn:microsoft.com/office/officeart/2008/layout/LinedList"/>
    <dgm:cxn modelId="{CC6B0E04-BE9D-40FD-A15D-CABA1B13C1BD}" type="presParOf" srcId="{4767DEDC-B13A-4A07-B925-60975E0941D3}" destId="{8E996F8A-3BBE-4D7B-9D5A-1011F9805F4C}" srcOrd="1" destOrd="0" presId="urn:microsoft.com/office/officeart/2008/layout/LinedList"/>
    <dgm:cxn modelId="{0D921B99-443C-46D2-865B-CA77D03BDAE9}" type="presParOf" srcId="{3463E7C3-8021-4523-92E2-A83CF3EAEAE6}" destId="{4E0B0768-9489-4741-84BF-0F6437C49332}" srcOrd="2" destOrd="0" presId="urn:microsoft.com/office/officeart/2008/layout/LinedList"/>
    <dgm:cxn modelId="{314668A2-44E1-493B-B239-F5DA5F4A99FE}" type="presParOf" srcId="{3463E7C3-8021-4523-92E2-A83CF3EAEAE6}" destId="{ACB8F01E-DD1B-4129-8295-62D81A71271D}" srcOrd="3" destOrd="0" presId="urn:microsoft.com/office/officeart/2008/layout/LinedList"/>
    <dgm:cxn modelId="{F895B84B-04B6-4B07-B3A0-B6B3BFDA1CCF}" type="presParOf" srcId="{ACB8F01E-DD1B-4129-8295-62D81A71271D}" destId="{639DDB39-4930-499B-9E07-BF2C58175BBA}" srcOrd="0" destOrd="0" presId="urn:microsoft.com/office/officeart/2008/layout/LinedList"/>
    <dgm:cxn modelId="{7A798589-13D2-443C-B9C2-50C3C3F61C90}" type="presParOf" srcId="{ACB8F01E-DD1B-4129-8295-62D81A71271D}" destId="{149C4B0F-E76A-463E-A8F5-65F8636377C1}" srcOrd="1" destOrd="0" presId="urn:microsoft.com/office/officeart/2008/layout/LinedList"/>
    <dgm:cxn modelId="{D29FDC77-25AC-47F7-9E2A-E1C091560882}" type="presParOf" srcId="{3463E7C3-8021-4523-92E2-A83CF3EAEAE6}" destId="{B3854476-D0F0-46FA-A286-D09A93F8BD4C}" srcOrd="4" destOrd="0" presId="urn:microsoft.com/office/officeart/2008/layout/LinedList"/>
    <dgm:cxn modelId="{C04BB914-15B7-400A-BF7D-F03219C8486E}" type="presParOf" srcId="{3463E7C3-8021-4523-92E2-A83CF3EAEAE6}" destId="{90AF8AAF-36CB-4578-AB43-2A6AD4556632}" srcOrd="5" destOrd="0" presId="urn:microsoft.com/office/officeart/2008/layout/LinedList"/>
    <dgm:cxn modelId="{9F328246-4E57-46D1-B29C-39594AACD75C}" type="presParOf" srcId="{90AF8AAF-36CB-4578-AB43-2A6AD4556632}" destId="{1B1189F7-9A01-4B45-B183-040A60797F5D}" srcOrd="0" destOrd="0" presId="urn:microsoft.com/office/officeart/2008/layout/LinedList"/>
    <dgm:cxn modelId="{EE907E01-E50F-46E5-92E7-28D938EFA3E8}" type="presParOf" srcId="{90AF8AAF-36CB-4578-AB43-2A6AD4556632}" destId="{6F4CF47A-2550-44A9-9BBE-71EF17473ADC}" srcOrd="1" destOrd="0" presId="urn:microsoft.com/office/officeart/2008/layout/LinedList"/>
    <dgm:cxn modelId="{41F39EE9-C71E-4A5A-96C7-1CBF659A703C}" type="presParOf" srcId="{3463E7C3-8021-4523-92E2-A83CF3EAEAE6}" destId="{5DA1DF3C-948F-4BA9-877B-1202CAA8D557}" srcOrd="6" destOrd="0" presId="urn:microsoft.com/office/officeart/2008/layout/LinedList"/>
    <dgm:cxn modelId="{F26C2D49-0E8D-4A2B-94BA-DAC9BE89B964}" type="presParOf" srcId="{3463E7C3-8021-4523-92E2-A83CF3EAEAE6}" destId="{257EE881-1BDA-4C35-94E9-DE9AB46F8EE4}" srcOrd="7" destOrd="0" presId="urn:microsoft.com/office/officeart/2008/layout/LinedList"/>
    <dgm:cxn modelId="{B6E3D8B2-120A-4503-BA40-125E2006F8AA}" type="presParOf" srcId="{257EE881-1BDA-4C35-94E9-DE9AB46F8EE4}" destId="{CBE620C7-350C-4423-B48B-F2DCB60C86EE}" srcOrd="0" destOrd="0" presId="urn:microsoft.com/office/officeart/2008/layout/LinedList"/>
    <dgm:cxn modelId="{0C7C114C-45BC-4C04-B257-04148F8460B2}" type="presParOf" srcId="{257EE881-1BDA-4C35-94E9-DE9AB46F8EE4}" destId="{B27B4930-B80E-430E-A583-173BC625AE4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151D18-F0A5-40C5-8B87-2357E0B9756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AAD159E-9402-46BE-9F75-7A4A46ECCAEB}">
      <dgm:prSet/>
      <dgm:spPr/>
      <dgm:t>
        <a:bodyPr/>
        <a:lstStyle/>
        <a:p>
          <a:r>
            <a:rPr lang="en-US" b="1" dirty="0"/>
            <a:t>Doctrinal analysis</a:t>
          </a:r>
          <a:endParaRPr lang="en-US" dirty="0"/>
        </a:p>
      </dgm:t>
    </dgm:pt>
    <dgm:pt modelId="{B025E4E5-DD92-4FF2-B6CF-2110AE03421B}" type="parTrans" cxnId="{2284E55E-ABB8-45C9-AF94-4A62CE9C1914}">
      <dgm:prSet/>
      <dgm:spPr/>
      <dgm:t>
        <a:bodyPr/>
        <a:lstStyle/>
        <a:p>
          <a:endParaRPr lang="en-US"/>
        </a:p>
      </dgm:t>
    </dgm:pt>
    <dgm:pt modelId="{2D6DA44A-1F30-4041-8671-BE97BF423239}" type="sibTrans" cxnId="{2284E55E-ABB8-45C9-AF94-4A62CE9C1914}">
      <dgm:prSet/>
      <dgm:spPr/>
      <dgm:t>
        <a:bodyPr/>
        <a:lstStyle/>
        <a:p>
          <a:endParaRPr lang="en-US"/>
        </a:p>
      </dgm:t>
    </dgm:pt>
    <dgm:pt modelId="{F7716298-0E2A-42C8-AC76-0BCEEB7B3F49}">
      <dgm:prSet/>
      <dgm:spPr/>
      <dgm:t>
        <a:bodyPr/>
        <a:lstStyle/>
        <a:p>
          <a:r>
            <a:rPr lang="en-US" b="1" dirty="0"/>
            <a:t>Socio‑legal inquiry</a:t>
          </a:r>
          <a:endParaRPr lang="en-US" dirty="0"/>
        </a:p>
      </dgm:t>
    </dgm:pt>
    <dgm:pt modelId="{CF9F79BE-C779-41C0-8810-5F669377CE74}" type="parTrans" cxnId="{9F36E2F6-D68E-473A-92A6-F6B3D3D83D20}">
      <dgm:prSet/>
      <dgm:spPr/>
      <dgm:t>
        <a:bodyPr/>
        <a:lstStyle/>
        <a:p>
          <a:endParaRPr lang="en-US"/>
        </a:p>
      </dgm:t>
    </dgm:pt>
    <dgm:pt modelId="{1CD0F5EB-C0D9-4EE2-A7AD-E6385C8A7BEC}" type="sibTrans" cxnId="{9F36E2F6-D68E-473A-92A6-F6B3D3D83D20}">
      <dgm:prSet/>
      <dgm:spPr/>
      <dgm:t>
        <a:bodyPr/>
        <a:lstStyle/>
        <a:p>
          <a:endParaRPr lang="en-US"/>
        </a:p>
      </dgm:t>
    </dgm:pt>
    <dgm:pt modelId="{D5B53947-5B9A-4519-90A2-B5F3A0D36DBB}">
      <dgm:prSet/>
      <dgm:spPr/>
      <dgm:t>
        <a:bodyPr/>
        <a:lstStyle/>
        <a:p>
          <a:r>
            <a:rPr lang="en-US" b="1" dirty="0"/>
            <a:t>Policy and pedagogy</a:t>
          </a:r>
          <a:endParaRPr lang="en-US" dirty="0"/>
        </a:p>
      </dgm:t>
    </dgm:pt>
    <dgm:pt modelId="{B1481E04-65EA-4C8A-B056-91C3AD59686B}" type="parTrans" cxnId="{BE97B0F4-7A2E-4165-B926-9424E597F566}">
      <dgm:prSet/>
      <dgm:spPr/>
      <dgm:t>
        <a:bodyPr/>
        <a:lstStyle/>
        <a:p>
          <a:endParaRPr lang="en-US"/>
        </a:p>
      </dgm:t>
    </dgm:pt>
    <dgm:pt modelId="{008A9E00-404A-4B57-874F-CE807E9CDDB1}" type="sibTrans" cxnId="{BE97B0F4-7A2E-4165-B926-9424E597F566}">
      <dgm:prSet/>
      <dgm:spPr/>
      <dgm:t>
        <a:bodyPr/>
        <a:lstStyle/>
        <a:p>
          <a:endParaRPr lang="en-US"/>
        </a:p>
      </dgm:t>
    </dgm:pt>
    <dgm:pt modelId="{A189B263-E2F8-4C5F-B6A0-1B994A77F0DE}" type="pres">
      <dgm:prSet presAssocID="{77151D18-F0A5-40C5-8B87-2357E0B97564}" presName="linear" presStyleCnt="0">
        <dgm:presLayoutVars>
          <dgm:animLvl val="lvl"/>
          <dgm:resizeHandles val="exact"/>
        </dgm:presLayoutVars>
      </dgm:prSet>
      <dgm:spPr/>
    </dgm:pt>
    <dgm:pt modelId="{1B8266BE-8624-46EF-A824-A39242202DED}" type="pres">
      <dgm:prSet presAssocID="{0AAD159E-9402-46BE-9F75-7A4A46ECCAEB}" presName="parentText" presStyleLbl="node1" presStyleIdx="0" presStyleCnt="3">
        <dgm:presLayoutVars>
          <dgm:chMax val="0"/>
          <dgm:bulletEnabled val="1"/>
        </dgm:presLayoutVars>
      </dgm:prSet>
      <dgm:spPr/>
    </dgm:pt>
    <dgm:pt modelId="{60FCC042-46E2-43E0-A2D8-0C3A52CD770D}" type="pres">
      <dgm:prSet presAssocID="{2D6DA44A-1F30-4041-8671-BE97BF423239}" presName="spacer" presStyleCnt="0"/>
      <dgm:spPr/>
    </dgm:pt>
    <dgm:pt modelId="{D86F5832-0B59-4124-8395-01F7A78AB2FB}" type="pres">
      <dgm:prSet presAssocID="{F7716298-0E2A-42C8-AC76-0BCEEB7B3F49}" presName="parentText" presStyleLbl="node1" presStyleIdx="1" presStyleCnt="3">
        <dgm:presLayoutVars>
          <dgm:chMax val="0"/>
          <dgm:bulletEnabled val="1"/>
        </dgm:presLayoutVars>
      </dgm:prSet>
      <dgm:spPr/>
    </dgm:pt>
    <dgm:pt modelId="{3C5D01B1-BD59-4B3B-859B-80B783D24FD0}" type="pres">
      <dgm:prSet presAssocID="{1CD0F5EB-C0D9-4EE2-A7AD-E6385C8A7BEC}" presName="spacer" presStyleCnt="0"/>
      <dgm:spPr/>
    </dgm:pt>
    <dgm:pt modelId="{8E7D2261-6A20-4496-BC3F-6492E63BAC34}" type="pres">
      <dgm:prSet presAssocID="{D5B53947-5B9A-4519-90A2-B5F3A0D36DBB}" presName="parentText" presStyleLbl="node1" presStyleIdx="2" presStyleCnt="3">
        <dgm:presLayoutVars>
          <dgm:chMax val="0"/>
          <dgm:bulletEnabled val="1"/>
        </dgm:presLayoutVars>
      </dgm:prSet>
      <dgm:spPr/>
    </dgm:pt>
  </dgm:ptLst>
  <dgm:cxnLst>
    <dgm:cxn modelId="{55233E33-D46C-4318-B2FA-28D4C01BDE7E}" type="presOf" srcId="{77151D18-F0A5-40C5-8B87-2357E0B97564}" destId="{A189B263-E2F8-4C5F-B6A0-1B994A77F0DE}" srcOrd="0" destOrd="0" presId="urn:microsoft.com/office/officeart/2005/8/layout/vList2"/>
    <dgm:cxn modelId="{95A7644F-2823-4A5A-AE5B-7D7EFDC0057F}" type="presOf" srcId="{0AAD159E-9402-46BE-9F75-7A4A46ECCAEB}" destId="{1B8266BE-8624-46EF-A824-A39242202DED}" srcOrd="0" destOrd="0" presId="urn:microsoft.com/office/officeart/2005/8/layout/vList2"/>
    <dgm:cxn modelId="{2284E55E-ABB8-45C9-AF94-4A62CE9C1914}" srcId="{77151D18-F0A5-40C5-8B87-2357E0B97564}" destId="{0AAD159E-9402-46BE-9F75-7A4A46ECCAEB}" srcOrd="0" destOrd="0" parTransId="{B025E4E5-DD92-4FF2-B6CF-2110AE03421B}" sibTransId="{2D6DA44A-1F30-4041-8671-BE97BF423239}"/>
    <dgm:cxn modelId="{8C790996-D557-4B93-B998-96CEE8943833}" type="presOf" srcId="{F7716298-0E2A-42C8-AC76-0BCEEB7B3F49}" destId="{D86F5832-0B59-4124-8395-01F7A78AB2FB}" srcOrd="0" destOrd="0" presId="urn:microsoft.com/office/officeart/2005/8/layout/vList2"/>
    <dgm:cxn modelId="{BE97B0F4-7A2E-4165-B926-9424E597F566}" srcId="{77151D18-F0A5-40C5-8B87-2357E0B97564}" destId="{D5B53947-5B9A-4519-90A2-B5F3A0D36DBB}" srcOrd="2" destOrd="0" parTransId="{B1481E04-65EA-4C8A-B056-91C3AD59686B}" sibTransId="{008A9E00-404A-4B57-874F-CE807E9CDDB1}"/>
    <dgm:cxn modelId="{9F36E2F6-D68E-473A-92A6-F6B3D3D83D20}" srcId="{77151D18-F0A5-40C5-8B87-2357E0B97564}" destId="{F7716298-0E2A-42C8-AC76-0BCEEB7B3F49}" srcOrd="1" destOrd="0" parTransId="{CF9F79BE-C779-41C0-8810-5F669377CE74}" sibTransId="{1CD0F5EB-C0D9-4EE2-A7AD-E6385C8A7BEC}"/>
    <dgm:cxn modelId="{7773FDF8-DA33-423C-AC90-71BEAA630D5A}" type="presOf" srcId="{D5B53947-5B9A-4519-90A2-B5F3A0D36DBB}" destId="{8E7D2261-6A20-4496-BC3F-6492E63BAC34}" srcOrd="0" destOrd="0" presId="urn:microsoft.com/office/officeart/2005/8/layout/vList2"/>
    <dgm:cxn modelId="{764BBF01-E29E-472E-973C-EE405E4869ED}" type="presParOf" srcId="{A189B263-E2F8-4C5F-B6A0-1B994A77F0DE}" destId="{1B8266BE-8624-46EF-A824-A39242202DED}" srcOrd="0" destOrd="0" presId="urn:microsoft.com/office/officeart/2005/8/layout/vList2"/>
    <dgm:cxn modelId="{F6E5C520-CC45-4420-9C7D-5D4B7542E510}" type="presParOf" srcId="{A189B263-E2F8-4C5F-B6A0-1B994A77F0DE}" destId="{60FCC042-46E2-43E0-A2D8-0C3A52CD770D}" srcOrd="1" destOrd="0" presId="urn:microsoft.com/office/officeart/2005/8/layout/vList2"/>
    <dgm:cxn modelId="{9D1116F8-7F5F-4F87-81AE-37CBA352D0FF}" type="presParOf" srcId="{A189B263-E2F8-4C5F-B6A0-1B994A77F0DE}" destId="{D86F5832-0B59-4124-8395-01F7A78AB2FB}" srcOrd="2" destOrd="0" presId="urn:microsoft.com/office/officeart/2005/8/layout/vList2"/>
    <dgm:cxn modelId="{3ACC43A6-A190-4C6C-8227-D334F45D09AD}" type="presParOf" srcId="{A189B263-E2F8-4C5F-B6A0-1B994A77F0DE}" destId="{3C5D01B1-BD59-4B3B-859B-80B783D24FD0}" srcOrd="3" destOrd="0" presId="urn:microsoft.com/office/officeart/2005/8/layout/vList2"/>
    <dgm:cxn modelId="{6E3C4BD5-21D6-47E9-8854-D9FCCA5B47B1}" type="presParOf" srcId="{A189B263-E2F8-4C5F-B6A0-1B994A77F0DE}" destId="{8E7D2261-6A20-4496-BC3F-6492E63BAC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DBCC37-3E88-4639-ADB0-5D27BE88750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B774DDAD-03E4-45F7-BD3C-9560B1EE0F01}">
      <dgm:prSet/>
      <dgm:spPr/>
      <dgm:t>
        <a:bodyPr/>
        <a:lstStyle/>
        <a:p>
          <a:r>
            <a:rPr lang="en-US"/>
            <a:t>Re‑centring small jurisdictions within comparative debates, challenging scale‑biased hierarchies;</a:t>
          </a:r>
        </a:p>
      </dgm:t>
    </dgm:pt>
    <dgm:pt modelId="{AE70AA22-443E-4867-B558-34B5C40C496B}" type="parTrans" cxnId="{D552F899-A256-47B2-A209-CB30C9558E0A}">
      <dgm:prSet/>
      <dgm:spPr/>
      <dgm:t>
        <a:bodyPr/>
        <a:lstStyle/>
        <a:p>
          <a:endParaRPr lang="en-US"/>
        </a:p>
      </dgm:t>
    </dgm:pt>
    <dgm:pt modelId="{AAE5063C-8CC4-4319-BADE-BC3986452549}" type="sibTrans" cxnId="{D552F899-A256-47B2-A209-CB30C9558E0A}">
      <dgm:prSet/>
      <dgm:spPr/>
      <dgm:t>
        <a:bodyPr/>
        <a:lstStyle/>
        <a:p>
          <a:endParaRPr lang="en-US"/>
        </a:p>
      </dgm:t>
    </dgm:pt>
    <dgm:pt modelId="{E0F1412E-C0F7-461A-B17D-64D97D5ED932}">
      <dgm:prSet/>
      <dgm:spPr/>
      <dgm:t>
        <a:bodyPr/>
        <a:lstStyle/>
        <a:p>
          <a:r>
            <a:rPr lang="en-US"/>
            <a:t>Operationalising rhizomatic mapping as a portable methodology that integrates doctrinal, conceptual and socio‑legal perspectives; and</a:t>
          </a:r>
        </a:p>
      </dgm:t>
    </dgm:pt>
    <dgm:pt modelId="{23CE959E-FF65-429B-BAA3-080BA8E88C24}" type="parTrans" cxnId="{2DB99BCF-4D18-4E40-AC05-C67AFF4A5458}">
      <dgm:prSet/>
      <dgm:spPr/>
      <dgm:t>
        <a:bodyPr/>
        <a:lstStyle/>
        <a:p>
          <a:endParaRPr lang="en-US"/>
        </a:p>
      </dgm:t>
    </dgm:pt>
    <dgm:pt modelId="{4860B265-E8F1-44DC-8281-99E5EBFACD91}" type="sibTrans" cxnId="{2DB99BCF-4D18-4E40-AC05-C67AFF4A5458}">
      <dgm:prSet/>
      <dgm:spPr/>
      <dgm:t>
        <a:bodyPr/>
        <a:lstStyle/>
        <a:p>
          <a:endParaRPr lang="en-US"/>
        </a:p>
      </dgm:t>
    </dgm:pt>
    <dgm:pt modelId="{D0FDEBFB-E0F4-446B-B498-F0BF66634819}">
      <dgm:prSet/>
      <dgm:spPr/>
      <dgm:t>
        <a:bodyPr/>
        <a:lstStyle/>
        <a:p>
          <a:r>
            <a:rPr lang="en-US"/>
            <a:t>Demonstrating how size‑sensitive, assemblage‑based comparison can inform broader discussions on decolonisation, digitalisation and professional ethics in legal education.</a:t>
          </a:r>
        </a:p>
      </dgm:t>
    </dgm:pt>
    <dgm:pt modelId="{56C53EFE-C6DC-4A4E-A569-8379D0994908}" type="parTrans" cxnId="{0011A2CD-4236-4324-851A-1D8801852679}">
      <dgm:prSet/>
      <dgm:spPr/>
      <dgm:t>
        <a:bodyPr/>
        <a:lstStyle/>
        <a:p>
          <a:endParaRPr lang="en-US"/>
        </a:p>
      </dgm:t>
    </dgm:pt>
    <dgm:pt modelId="{F33310DF-FACD-4FD3-8525-6483541F919E}" type="sibTrans" cxnId="{0011A2CD-4236-4324-851A-1D8801852679}">
      <dgm:prSet/>
      <dgm:spPr/>
      <dgm:t>
        <a:bodyPr/>
        <a:lstStyle/>
        <a:p>
          <a:endParaRPr lang="en-US"/>
        </a:p>
      </dgm:t>
    </dgm:pt>
    <dgm:pt modelId="{CCD5BAC3-33A2-4520-95D6-D6E75F17B262}" type="pres">
      <dgm:prSet presAssocID="{1DDBCC37-3E88-4639-ADB0-5D27BE887504}" presName="outerComposite" presStyleCnt="0">
        <dgm:presLayoutVars>
          <dgm:chMax val="5"/>
          <dgm:dir/>
          <dgm:resizeHandles val="exact"/>
        </dgm:presLayoutVars>
      </dgm:prSet>
      <dgm:spPr/>
    </dgm:pt>
    <dgm:pt modelId="{51F5B7FD-67F1-4D40-8FC5-FD5EB25385A9}" type="pres">
      <dgm:prSet presAssocID="{1DDBCC37-3E88-4639-ADB0-5D27BE887504}" presName="dummyMaxCanvas" presStyleCnt="0">
        <dgm:presLayoutVars/>
      </dgm:prSet>
      <dgm:spPr/>
    </dgm:pt>
    <dgm:pt modelId="{47A5BEA8-78B9-4EA5-B195-097A22C4D192}" type="pres">
      <dgm:prSet presAssocID="{1DDBCC37-3E88-4639-ADB0-5D27BE887504}" presName="ThreeNodes_1" presStyleLbl="node1" presStyleIdx="0" presStyleCnt="3">
        <dgm:presLayoutVars>
          <dgm:bulletEnabled val="1"/>
        </dgm:presLayoutVars>
      </dgm:prSet>
      <dgm:spPr/>
    </dgm:pt>
    <dgm:pt modelId="{D2C2E4B0-391A-4498-B01B-2E80EC207CE6}" type="pres">
      <dgm:prSet presAssocID="{1DDBCC37-3E88-4639-ADB0-5D27BE887504}" presName="ThreeNodes_2" presStyleLbl="node1" presStyleIdx="1" presStyleCnt="3">
        <dgm:presLayoutVars>
          <dgm:bulletEnabled val="1"/>
        </dgm:presLayoutVars>
      </dgm:prSet>
      <dgm:spPr/>
    </dgm:pt>
    <dgm:pt modelId="{176B3894-61E1-44DF-BBCC-98AB888FDF68}" type="pres">
      <dgm:prSet presAssocID="{1DDBCC37-3E88-4639-ADB0-5D27BE887504}" presName="ThreeNodes_3" presStyleLbl="node1" presStyleIdx="2" presStyleCnt="3">
        <dgm:presLayoutVars>
          <dgm:bulletEnabled val="1"/>
        </dgm:presLayoutVars>
      </dgm:prSet>
      <dgm:spPr/>
    </dgm:pt>
    <dgm:pt modelId="{576A6764-07E5-4594-8B1E-224FA1F440B3}" type="pres">
      <dgm:prSet presAssocID="{1DDBCC37-3E88-4639-ADB0-5D27BE887504}" presName="ThreeConn_1-2" presStyleLbl="fgAccFollowNode1" presStyleIdx="0" presStyleCnt="2">
        <dgm:presLayoutVars>
          <dgm:bulletEnabled val="1"/>
        </dgm:presLayoutVars>
      </dgm:prSet>
      <dgm:spPr/>
    </dgm:pt>
    <dgm:pt modelId="{820DAFF2-5439-46C6-8394-FB3491166CF7}" type="pres">
      <dgm:prSet presAssocID="{1DDBCC37-3E88-4639-ADB0-5D27BE887504}" presName="ThreeConn_2-3" presStyleLbl="fgAccFollowNode1" presStyleIdx="1" presStyleCnt="2">
        <dgm:presLayoutVars>
          <dgm:bulletEnabled val="1"/>
        </dgm:presLayoutVars>
      </dgm:prSet>
      <dgm:spPr/>
    </dgm:pt>
    <dgm:pt modelId="{09D379FB-48EE-4C8F-A1C7-B73CBACCB377}" type="pres">
      <dgm:prSet presAssocID="{1DDBCC37-3E88-4639-ADB0-5D27BE887504}" presName="ThreeNodes_1_text" presStyleLbl="node1" presStyleIdx="2" presStyleCnt="3">
        <dgm:presLayoutVars>
          <dgm:bulletEnabled val="1"/>
        </dgm:presLayoutVars>
      </dgm:prSet>
      <dgm:spPr/>
    </dgm:pt>
    <dgm:pt modelId="{3E25159C-F3C8-4B2F-92A4-7CC0A490E8BE}" type="pres">
      <dgm:prSet presAssocID="{1DDBCC37-3E88-4639-ADB0-5D27BE887504}" presName="ThreeNodes_2_text" presStyleLbl="node1" presStyleIdx="2" presStyleCnt="3">
        <dgm:presLayoutVars>
          <dgm:bulletEnabled val="1"/>
        </dgm:presLayoutVars>
      </dgm:prSet>
      <dgm:spPr/>
    </dgm:pt>
    <dgm:pt modelId="{8B60B10E-C7DE-4377-A120-6BFCB1BDD516}" type="pres">
      <dgm:prSet presAssocID="{1DDBCC37-3E88-4639-ADB0-5D27BE887504}" presName="ThreeNodes_3_text" presStyleLbl="node1" presStyleIdx="2" presStyleCnt="3">
        <dgm:presLayoutVars>
          <dgm:bulletEnabled val="1"/>
        </dgm:presLayoutVars>
      </dgm:prSet>
      <dgm:spPr/>
    </dgm:pt>
  </dgm:ptLst>
  <dgm:cxnLst>
    <dgm:cxn modelId="{A86A2F04-50DF-48FF-B121-BDB1F9D6844E}" type="presOf" srcId="{4860B265-E8F1-44DC-8281-99E5EBFACD91}" destId="{820DAFF2-5439-46C6-8394-FB3491166CF7}" srcOrd="0" destOrd="0" presId="urn:microsoft.com/office/officeart/2005/8/layout/vProcess5"/>
    <dgm:cxn modelId="{E1A05832-DA62-49EF-9FA6-ABA5C3B4B0B6}" type="presOf" srcId="{1DDBCC37-3E88-4639-ADB0-5D27BE887504}" destId="{CCD5BAC3-33A2-4520-95D6-D6E75F17B262}" srcOrd="0" destOrd="0" presId="urn:microsoft.com/office/officeart/2005/8/layout/vProcess5"/>
    <dgm:cxn modelId="{0FF2AD58-EFEE-4A9F-B732-A562F145F9D9}" type="presOf" srcId="{E0F1412E-C0F7-461A-B17D-64D97D5ED932}" destId="{D2C2E4B0-391A-4498-B01B-2E80EC207CE6}" srcOrd="0" destOrd="0" presId="urn:microsoft.com/office/officeart/2005/8/layout/vProcess5"/>
    <dgm:cxn modelId="{5AA80E7A-E219-4DB0-B500-606D0146FC42}" type="presOf" srcId="{E0F1412E-C0F7-461A-B17D-64D97D5ED932}" destId="{3E25159C-F3C8-4B2F-92A4-7CC0A490E8BE}" srcOrd="1" destOrd="0" presId="urn:microsoft.com/office/officeart/2005/8/layout/vProcess5"/>
    <dgm:cxn modelId="{B2CC777B-9120-4C2B-8F07-43700048FA3D}" type="presOf" srcId="{AAE5063C-8CC4-4319-BADE-BC3986452549}" destId="{576A6764-07E5-4594-8B1E-224FA1F440B3}" srcOrd="0" destOrd="0" presId="urn:microsoft.com/office/officeart/2005/8/layout/vProcess5"/>
    <dgm:cxn modelId="{A9046C98-4D12-41E7-80F1-15984C50B703}" type="presOf" srcId="{B774DDAD-03E4-45F7-BD3C-9560B1EE0F01}" destId="{09D379FB-48EE-4C8F-A1C7-B73CBACCB377}" srcOrd="1" destOrd="0" presId="urn:microsoft.com/office/officeart/2005/8/layout/vProcess5"/>
    <dgm:cxn modelId="{D552F899-A256-47B2-A209-CB30C9558E0A}" srcId="{1DDBCC37-3E88-4639-ADB0-5D27BE887504}" destId="{B774DDAD-03E4-45F7-BD3C-9560B1EE0F01}" srcOrd="0" destOrd="0" parTransId="{AE70AA22-443E-4867-B558-34B5C40C496B}" sibTransId="{AAE5063C-8CC4-4319-BADE-BC3986452549}"/>
    <dgm:cxn modelId="{B456ECAE-18B0-4DEF-9105-2997435AAEA4}" type="presOf" srcId="{B774DDAD-03E4-45F7-BD3C-9560B1EE0F01}" destId="{47A5BEA8-78B9-4EA5-B195-097A22C4D192}" srcOrd="0" destOrd="0" presId="urn:microsoft.com/office/officeart/2005/8/layout/vProcess5"/>
    <dgm:cxn modelId="{0011A2CD-4236-4324-851A-1D8801852679}" srcId="{1DDBCC37-3E88-4639-ADB0-5D27BE887504}" destId="{D0FDEBFB-E0F4-446B-B498-F0BF66634819}" srcOrd="2" destOrd="0" parTransId="{56C53EFE-C6DC-4A4E-A569-8379D0994908}" sibTransId="{F33310DF-FACD-4FD3-8525-6483541F919E}"/>
    <dgm:cxn modelId="{2DB99BCF-4D18-4E40-AC05-C67AFF4A5458}" srcId="{1DDBCC37-3E88-4639-ADB0-5D27BE887504}" destId="{E0F1412E-C0F7-461A-B17D-64D97D5ED932}" srcOrd="1" destOrd="0" parTransId="{23CE959E-FF65-429B-BAA3-080BA8E88C24}" sibTransId="{4860B265-E8F1-44DC-8281-99E5EBFACD91}"/>
    <dgm:cxn modelId="{6EEDCAD7-19C7-47D1-BFBF-AE69F1046838}" type="presOf" srcId="{D0FDEBFB-E0F4-446B-B498-F0BF66634819}" destId="{8B60B10E-C7DE-4377-A120-6BFCB1BDD516}" srcOrd="1" destOrd="0" presId="urn:microsoft.com/office/officeart/2005/8/layout/vProcess5"/>
    <dgm:cxn modelId="{B59C23F5-E0D4-4681-B466-F18E351867EE}" type="presOf" srcId="{D0FDEBFB-E0F4-446B-B498-F0BF66634819}" destId="{176B3894-61E1-44DF-BBCC-98AB888FDF68}" srcOrd="0" destOrd="0" presId="urn:microsoft.com/office/officeart/2005/8/layout/vProcess5"/>
    <dgm:cxn modelId="{4D91F41F-7328-456C-BCA2-4A604ED0FE30}" type="presParOf" srcId="{CCD5BAC3-33A2-4520-95D6-D6E75F17B262}" destId="{51F5B7FD-67F1-4D40-8FC5-FD5EB25385A9}" srcOrd="0" destOrd="0" presId="urn:microsoft.com/office/officeart/2005/8/layout/vProcess5"/>
    <dgm:cxn modelId="{769D7009-BACB-4C56-B548-80DAEF49BFA1}" type="presParOf" srcId="{CCD5BAC3-33A2-4520-95D6-D6E75F17B262}" destId="{47A5BEA8-78B9-4EA5-B195-097A22C4D192}" srcOrd="1" destOrd="0" presId="urn:microsoft.com/office/officeart/2005/8/layout/vProcess5"/>
    <dgm:cxn modelId="{6A17814D-7ADB-4B48-A435-51DDA671F274}" type="presParOf" srcId="{CCD5BAC3-33A2-4520-95D6-D6E75F17B262}" destId="{D2C2E4B0-391A-4498-B01B-2E80EC207CE6}" srcOrd="2" destOrd="0" presId="urn:microsoft.com/office/officeart/2005/8/layout/vProcess5"/>
    <dgm:cxn modelId="{AE961F3A-9D87-43E2-ABEE-BA8F250D42E1}" type="presParOf" srcId="{CCD5BAC3-33A2-4520-95D6-D6E75F17B262}" destId="{176B3894-61E1-44DF-BBCC-98AB888FDF68}" srcOrd="3" destOrd="0" presId="urn:microsoft.com/office/officeart/2005/8/layout/vProcess5"/>
    <dgm:cxn modelId="{8CFBDCDA-75C9-4CB8-8FD3-471D84C43E7A}" type="presParOf" srcId="{CCD5BAC3-33A2-4520-95D6-D6E75F17B262}" destId="{576A6764-07E5-4594-8B1E-224FA1F440B3}" srcOrd="4" destOrd="0" presId="urn:microsoft.com/office/officeart/2005/8/layout/vProcess5"/>
    <dgm:cxn modelId="{69A6389C-B21E-4062-BC74-EBE559D9987F}" type="presParOf" srcId="{CCD5BAC3-33A2-4520-95D6-D6E75F17B262}" destId="{820DAFF2-5439-46C6-8394-FB3491166CF7}" srcOrd="5" destOrd="0" presId="urn:microsoft.com/office/officeart/2005/8/layout/vProcess5"/>
    <dgm:cxn modelId="{2BDCD818-BBFD-4B66-938B-C1BE64F3800F}" type="presParOf" srcId="{CCD5BAC3-33A2-4520-95D6-D6E75F17B262}" destId="{09D379FB-48EE-4C8F-A1C7-B73CBACCB377}" srcOrd="6" destOrd="0" presId="urn:microsoft.com/office/officeart/2005/8/layout/vProcess5"/>
    <dgm:cxn modelId="{F212365C-660A-431B-8B1B-E53C8F89DBB1}" type="presParOf" srcId="{CCD5BAC3-33A2-4520-95D6-D6E75F17B262}" destId="{3E25159C-F3C8-4B2F-92A4-7CC0A490E8BE}" srcOrd="7" destOrd="0" presId="urn:microsoft.com/office/officeart/2005/8/layout/vProcess5"/>
    <dgm:cxn modelId="{31CA28FC-06EC-4C1C-A606-CAC14451439C}" type="presParOf" srcId="{CCD5BAC3-33A2-4520-95D6-D6E75F17B262}" destId="{8B60B10E-C7DE-4377-A120-6BFCB1BDD51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448662-D4AF-4251-8EC1-B921C302067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AE75A46-EAE5-427F-B879-3FE3025387D4}">
      <dgm:prSet/>
      <dgm:spPr/>
      <dgm:t>
        <a:bodyPr/>
        <a:lstStyle/>
        <a:p>
          <a:r>
            <a:rPr lang="en-US"/>
            <a:t>The mix…</a:t>
          </a:r>
        </a:p>
      </dgm:t>
    </dgm:pt>
    <dgm:pt modelId="{C0AAEDCB-6003-4629-8C79-AEA11A8AB9DB}" type="parTrans" cxnId="{60BBF5C6-1CB1-4D5D-A845-F09560E47A91}">
      <dgm:prSet/>
      <dgm:spPr/>
      <dgm:t>
        <a:bodyPr/>
        <a:lstStyle/>
        <a:p>
          <a:endParaRPr lang="en-US"/>
        </a:p>
      </dgm:t>
    </dgm:pt>
    <dgm:pt modelId="{FFA59881-7F22-4E3A-93EB-B2073C210929}" type="sibTrans" cxnId="{60BBF5C6-1CB1-4D5D-A845-F09560E47A91}">
      <dgm:prSet/>
      <dgm:spPr/>
      <dgm:t>
        <a:bodyPr/>
        <a:lstStyle/>
        <a:p>
          <a:endParaRPr lang="en-US"/>
        </a:p>
      </dgm:t>
    </dgm:pt>
    <dgm:pt modelId="{205D1EB3-8656-42FD-8431-D33D98ABAE5A}">
      <dgm:prSet/>
      <dgm:spPr/>
      <dgm:t>
        <a:bodyPr/>
        <a:lstStyle/>
        <a:p>
          <a:r>
            <a:rPr lang="en-US" dirty="0"/>
            <a:t>Scottish common law</a:t>
          </a:r>
        </a:p>
      </dgm:t>
    </dgm:pt>
    <dgm:pt modelId="{64339F0E-B03B-4E1C-9864-CD3D76C4C9A7}" type="parTrans" cxnId="{DBC141A9-E0F5-440E-B1AF-4BC0956F72C6}">
      <dgm:prSet/>
      <dgm:spPr/>
      <dgm:t>
        <a:bodyPr/>
        <a:lstStyle/>
        <a:p>
          <a:endParaRPr lang="en-US"/>
        </a:p>
      </dgm:t>
    </dgm:pt>
    <dgm:pt modelId="{058F0329-DF13-42DF-B40A-341946A2E8FF}" type="sibTrans" cxnId="{DBC141A9-E0F5-440E-B1AF-4BC0956F72C6}">
      <dgm:prSet/>
      <dgm:spPr/>
      <dgm:t>
        <a:bodyPr/>
        <a:lstStyle/>
        <a:p>
          <a:endParaRPr lang="en-US"/>
        </a:p>
      </dgm:t>
    </dgm:pt>
    <dgm:pt modelId="{8506DAFB-FE45-425B-8D4A-EA478116C417}">
      <dgm:prSet/>
      <dgm:spPr/>
      <dgm:t>
        <a:bodyPr/>
        <a:lstStyle/>
        <a:p>
          <a:r>
            <a:rPr lang="en-US" dirty="0"/>
            <a:t>Udal law</a:t>
          </a:r>
        </a:p>
      </dgm:t>
    </dgm:pt>
    <dgm:pt modelId="{01B4A75C-A586-4971-95FD-D5437020C3E5}" type="parTrans" cxnId="{5D2ACAF2-8685-45A4-94E4-4535C58C59B6}">
      <dgm:prSet/>
      <dgm:spPr/>
      <dgm:t>
        <a:bodyPr/>
        <a:lstStyle/>
        <a:p>
          <a:endParaRPr lang="en-US"/>
        </a:p>
      </dgm:t>
    </dgm:pt>
    <dgm:pt modelId="{A2EE1146-30F8-42D1-8ED8-E07ECA8F9EB7}" type="sibTrans" cxnId="{5D2ACAF2-8685-45A4-94E4-4535C58C59B6}">
      <dgm:prSet/>
      <dgm:spPr/>
      <dgm:t>
        <a:bodyPr/>
        <a:lstStyle/>
        <a:p>
          <a:endParaRPr lang="en-US"/>
        </a:p>
      </dgm:t>
    </dgm:pt>
    <dgm:pt modelId="{FF5F99B3-388B-4C5C-9096-B42C52B67955}">
      <dgm:prSet/>
      <dgm:spPr/>
      <dgm:t>
        <a:bodyPr/>
        <a:lstStyle/>
        <a:p>
          <a:r>
            <a:rPr lang="en-US"/>
            <a:t>Feudal law</a:t>
          </a:r>
        </a:p>
      </dgm:t>
    </dgm:pt>
    <dgm:pt modelId="{0A4F016F-FA5E-4EC2-8890-8BD0BF541603}" type="parTrans" cxnId="{B2169458-22B9-4F6C-821C-393AB7091E31}">
      <dgm:prSet/>
      <dgm:spPr/>
      <dgm:t>
        <a:bodyPr/>
        <a:lstStyle/>
        <a:p>
          <a:endParaRPr lang="en-US"/>
        </a:p>
      </dgm:t>
    </dgm:pt>
    <dgm:pt modelId="{74467F8F-A9F6-4D8A-A29F-D0C584C1DC1A}" type="sibTrans" cxnId="{B2169458-22B9-4F6C-821C-393AB7091E31}">
      <dgm:prSet/>
      <dgm:spPr/>
      <dgm:t>
        <a:bodyPr/>
        <a:lstStyle/>
        <a:p>
          <a:endParaRPr lang="en-US"/>
        </a:p>
      </dgm:t>
    </dgm:pt>
    <dgm:pt modelId="{A45649CC-4B4C-43D4-8EB1-7E7B5372FC6B}">
      <dgm:prSet/>
      <dgm:spPr/>
      <dgm:t>
        <a:bodyPr/>
        <a:lstStyle/>
        <a:p>
          <a:r>
            <a:rPr lang="en-US"/>
            <a:t>Canon law</a:t>
          </a:r>
        </a:p>
      </dgm:t>
    </dgm:pt>
    <dgm:pt modelId="{08BE6EC0-F612-4C42-B015-BD41353D3BE2}" type="parTrans" cxnId="{7D7F6E7B-E11D-484D-95A1-DA4DE9576F15}">
      <dgm:prSet/>
      <dgm:spPr/>
      <dgm:t>
        <a:bodyPr/>
        <a:lstStyle/>
        <a:p>
          <a:endParaRPr lang="en-US"/>
        </a:p>
      </dgm:t>
    </dgm:pt>
    <dgm:pt modelId="{2B4F6307-2C1B-406D-88A6-0951075A0C24}" type="sibTrans" cxnId="{7D7F6E7B-E11D-484D-95A1-DA4DE9576F15}">
      <dgm:prSet/>
      <dgm:spPr/>
      <dgm:t>
        <a:bodyPr/>
        <a:lstStyle/>
        <a:p>
          <a:endParaRPr lang="en-US"/>
        </a:p>
      </dgm:t>
    </dgm:pt>
    <dgm:pt modelId="{8F22B586-20F3-420B-8D1B-E68763F1FD31}">
      <dgm:prSet/>
      <dgm:spPr/>
      <dgm:t>
        <a:bodyPr/>
        <a:lstStyle/>
        <a:p>
          <a:r>
            <a:rPr lang="en-US"/>
            <a:t>Celtic law</a:t>
          </a:r>
        </a:p>
      </dgm:t>
    </dgm:pt>
    <dgm:pt modelId="{97345F0D-3BD8-4941-AD8C-F106917D6468}" type="parTrans" cxnId="{3EC6E5DD-B10A-4C16-9A91-42E64948E76F}">
      <dgm:prSet/>
      <dgm:spPr/>
      <dgm:t>
        <a:bodyPr/>
        <a:lstStyle/>
        <a:p>
          <a:endParaRPr lang="en-US"/>
        </a:p>
      </dgm:t>
    </dgm:pt>
    <dgm:pt modelId="{A470B6D2-B5AB-444D-9849-03DAAA6A3688}" type="sibTrans" cxnId="{3EC6E5DD-B10A-4C16-9A91-42E64948E76F}">
      <dgm:prSet/>
      <dgm:spPr/>
      <dgm:t>
        <a:bodyPr/>
        <a:lstStyle/>
        <a:p>
          <a:endParaRPr lang="en-US"/>
        </a:p>
      </dgm:t>
    </dgm:pt>
    <dgm:pt modelId="{0DADA594-E026-4320-BA34-B3A927C4A2C4}">
      <dgm:prSet/>
      <dgm:spPr/>
      <dgm:t>
        <a:bodyPr/>
        <a:lstStyle/>
        <a:p>
          <a:r>
            <a:rPr lang="en-US"/>
            <a:t>EU law</a:t>
          </a:r>
        </a:p>
      </dgm:t>
    </dgm:pt>
    <dgm:pt modelId="{880FEDD2-C133-4FD1-B793-8700978BF9D9}" type="parTrans" cxnId="{6A28924E-9305-4D06-88D9-7A2431AB22E8}">
      <dgm:prSet/>
      <dgm:spPr/>
      <dgm:t>
        <a:bodyPr/>
        <a:lstStyle/>
        <a:p>
          <a:endParaRPr lang="en-US"/>
        </a:p>
      </dgm:t>
    </dgm:pt>
    <dgm:pt modelId="{D19A90EE-143B-48A5-A698-535618D20C20}" type="sibTrans" cxnId="{6A28924E-9305-4D06-88D9-7A2431AB22E8}">
      <dgm:prSet/>
      <dgm:spPr/>
      <dgm:t>
        <a:bodyPr/>
        <a:lstStyle/>
        <a:p>
          <a:endParaRPr lang="en-US"/>
        </a:p>
      </dgm:t>
    </dgm:pt>
    <dgm:pt modelId="{1CC94413-1DE7-4572-A793-0E9D987AB8EF}">
      <dgm:prSet/>
      <dgm:spPr/>
      <dgm:t>
        <a:bodyPr/>
        <a:lstStyle/>
        <a:p>
          <a:r>
            <a:rPr lang="en-US"/>
            <a:t>ECHR law</a:t>
          </a:r>
        </a:p>
      </dgm:t>
    </dgm:pt>
    <dgm:pt modelId="{12357D26-42E4-4D96-B12D-0C6895FA9072}" type="parTrans" cxnId="{B74CECB8-C6AB-4CB8-859B-83E7E1935194}">
      <dgm:prSet/>
      <dgm:spPr/>
      <dgm:t>
        <a:bodyPr/>
        <a:lstStyle/>
        <a:p>
          <a:endParaRPr lang="en-US"/>
        </a:p>
      </dgm:t>
    </dgm:pt>
    <dgm:pt modelId="{B097D255-3289-436D-BDC0-D121D8570B2D}" type="sibTrans" cxnId="{B74CECB8-C6AB-4CB8-859B-83E7E1935194}">
      <dgm:prSet/>
      <dgm:spPr/>
      <dgm:t>
        <a:bodyPr/>
        <a:lstStyle/>
        <a:p>
          <a:endParaRPr lang="en-US"/>
        </a:p>
      </dgm:t>
    </dgm:pt>
    <dgm:pt modelId="{03CD0C5B-3752-484D-B4C9-F31810EFB882}">
      <dgm:prSet/>
      <dgm:spPr/>
      <dgm:t>
        <a:bodyPr/>
        <a:lstStyle/>
        <a:p>
          <a:r>
            <a:rPr lang="en-US" dirty="0"/>
            <a:t>Civilian law</a:t>
          </a:r>
        </a:p>
      </dgm:t>
    </dgm:pt>
    <dgm:pt modelId="{A1786D05-005D-9C47-9EE9-844192553092}" type="parTrans" cxnId="{EE228DA3-ED7A-7E43-9870-12E3CF5B1B40}">
      <dgm:prSet/>
      <dgm:spPr/>
      <dgm:t>
        <a:bodyPr/>
        <a:lstStyle/>
        <a:p>
          <a:endParaRPr lang="en-GB"/>
        </a:p>
      </dgm:t>
    </dgm:pt>
    <dgm:pt modelId="{AA524D4C-619A-4C42-94D9-748563297684}" type="sibTrans" cxnId="{EE228DA3-ED7A-7E43-9870-12E3CF5B1B40}">
      <dgm:prSet/>
      <dgm:spPr/>
      <dgm:t>
        <a:bodyPr/>
        <a:lstStyle/>
        <a:p>
          <a:endParaRPr lang="en-GB"/>
        </a:p>
      </dgm:t>
    </dgm:pt>
    <dgm:pt modelId="{8F6C0EF4-A92A-1C49-B5E0-D4657929DBB3}">
      <dgm:prSet/>
      <dgm:spPr/>
      <dgm:t>
        <a:bodyPr/>
        <a:lstStyle/>
        <a:p>
          <a:r>
            <a:rPr lang="en-US" dirty="0"/>
            <a:t>English common law</a:t>
          </a:r>
        </a:p>
      </dgm:t>
    </dgm:pt>
    <dgm:pt modelId="{831B7133-3481-AC4B-9C8E-A8AB051E1295}" type="parTrans" cxnId="{3102C3A1-F107-3148-8B59-FD9FC82C0AD3}">
      <dgm:prSet/>
      <dgm:spPr/>
      <dgm:t>
        <a:bodyPr/>
        <a:lstStyle/>
        <a:p>
          <a:endParaRPr lang="en-GB"/>
        </a:p>
      </dgm:t>
    </dgm:pt>
    <dgm:pt modelId="{0BCE81DB-ABDB-B24A-BBCC-0BB4F7A29C53}" type="sibTrans" cxnId="{3102C3A1-F107-3148-8B59-FD9FC82C0AD3}">
      <dgm:prSet/>
      <dgm:spPr/>
      <dgm:t>
        <a:bodyPr/>
        <a:lstStyle/>
        <a:p>
          <a:endParaRPr lang="en-GB"/>
        </a:p>
      </dgm:t>
    </dgm:pt>
    <dgm:pt modelId="{14C10E6C-AD78-984A-BD62-DC54DA29612B}" type="pres">
      <dgm:prSet presAssocID="{EE448662-D4AF-4251-8EC1-B921C302067A}" presName="diagram" presStyleCnt="0">
        <dgm:presLayoutVars>
          <dgm:dir/>
          <dgm:resizeHandles val="exact"/>
        </dgm:presLayoutVars>
      </dgm:prSet>
      <dgm:spPr/>
    </dgm:pt>
    <dgm:pt modelId="{7120FB81-9F2E-C549-8BF4-A38F1A404B6A}" type="pres">
      <dgm:prSet presAssocID="{FAE75A46-EAE5-427F-B879-3FE3025387D4}" presName="node" presStyleLbl="node1" presStyleIdx="0" presStyleCnt="1" custScaleY="131602">
        <dgm:presLayoutVars>
          <dgm:bulletEnabled val="1"/>
        </dgm:presLayoutVars>
      </dgm:prSet>
      <dgm:spPr/>
    </dgm:pt>
  </dgm:ptLst>
  <dgm:cxnLst>
    <dgm:cxn modelId="{4033460D-261B-AE43-81E9-34014CB573E4}" type="presOf" srcId="{205D1EB3-8656-42FD-8431-D33D98ABAE5A}" destId="{7120FB81-9F2E-C549-8BF4-A38F1A404B6A}" srcOrd="0" destOrd="1" presId="urn:microsoft.com/office/officeart/2005/8/layout/default"/>
    <dgm:cxn modelId="{6A28924E-9305-4D06-88D9-7A2431AB22E8}" srcId="{FAE75A46-EAE5-427F-B879-3FE3025387D4}" destId="{0DADA594-E026-4320-BA34-B3A927C4A2C4}" srcOrd="7" destOrd="0" parTransId="{880FEDD2-C133-4FD1-B793-8700978BF9D9}" sibTransId="{D19A90EE-143B-48A5-A698-535618D20C20}"/>
    <dgm:cxn modelId="{40C0F84F-5740-5D4F-8461-1E48759A6E0B}" type="presOf" srcId="{8F6C0EF4-A92A-1C49-B5E0-D4657929DBB3}" destId="{7120FB81-9F2E-C549-8BF4-A38F1A404B6A}" srcOrd="0" destOrd="3" presId="urn:microsoft.com/office/officeart/2005/8/layout/default"/>
    <dgm:cxn modelId="{B2169458-22B9-4F6C-821C-393AB7091E31}" srcId="{FAE75A46-EAE5-427F-B879-3FE3025387D4}" destId="{FF5F99B3-388B-4C5C-9096-B42C52B67955}" srcOrd="4" destOrd="0" parTransId="{0A4F016F-FA5E-4EC2-8890-8BD0BF541603}" sibTransId="{74467F8F-A9F6-4D8A-A29F-D0C584C1DC1A}"/>
    <dgm:cxn modelId="{9E5FB76A-8D9C-9746-AC60-8C2B2DF1123C}" type="presOf" srcId="{1CC94413-1DE7-4572-A793-0E9D987AB8EF}" destId="{7120FB81-9F2E-C549-8BF4-A38F1A404B6A}" srcOrd="0" destOrd="9" presId="urn:microsoft.com/office/officeart/2005/8/layout/default"/>
    <dgm:cxn modelId="{D87A0A6C-7E9F-5942-9C41-BE4D24253827}" type="presOf" srcId="{EE448662-D4AF-4251-8EC1-B921C302067A}" destId="{14C10E6C-AD78-984A-BD62-DC54DA29612B}" srcOrd="0" destOrd="0" presId="urn:microsoft.com/office/officeart/2005/8/layout/default"/>
    <dgm:cxn modelId="{E3FD7178-0B97-574C-9DE9-DA10BC4D3528}" type="presOf" srcId="{FAE75A46-EAE5-427F-B879-3FE3025387D4}" destId="{7120FB81-9F2E-C549-8BF4-A38F1A404B6A}" srcOrd="0" destOrd="0" presId="urn:microsoft.com/office/officeart/2005/8/layout/default"/>
    <dgm:cxn modelId="{7D7F6E7B-E11D-484D-95A1-DA4DE9576F15}" srcId="{FAE75A46-EAE5-427F-B879-3FE3025387D4}" destId="{A45649CC-4B4C-43D4-8EB1-7E7B5372FC6B}" srcOrd="5" destOrd="0" parTransId="{08BE6EC0-F612-4C42-B015-BD41353D3BE2}" sibTransId="{2B4F6307-2C1B-406D-88A6-0951075A0C24}"/>
    <dgm:cxn modelId="{5D134482-6024-F347-9B4C-CE8037E8685E}" type="presOf" srcId="{A45649CC-4B4C-43D4-8EB1-7E7B5372FC6B}" destId="{7120FB81-9F2E-C549-8BF4-A38F1A404B6A}" srcOrd="0" destOrd="6" presId="urn:microsoft.com/office/officeart/2005/8/layout/default"/>
    <dgm:cxn modelId="{F124418D-65D8-064F-B437-120F179D9C7E}" type="presOf" srcId="{FF5F99B3-388B-4C5C-9096-B42C52B67955}" destId="{7120FB81-9F2E-C549-8BF4-A38F1A404B6A}" srcOrd="0" destOrd="5" presId="urn:microsoft.com/office/officeart/2005/8/layout/default"/>
    <dgm:cxn modelId="{3102C3A1-F107-3148-8B59-FD9FC82C0AD3}" srcId="{FAE75A46-EAE5-427F-B879-3FE3025387D4}" destId="{8F6C0EF4-A92A-1C49-B5E0-D4657929DBB3}" srcOrd="2" destOrd="0" parTransId="{831B7133-3481-AC4B-9C8E-A8AB051E1295}" sibTransId="{0BCE81DB-ABDB-B24A-BBCC-0BB4F7A29C53}"/>
    <dgm:cxn modelId="{EE228DA3-ED7A-7E43-9870-12E3CF5B1B40}" srcId="{FAE75A46-EAE5-427F-B879-3FE3025387D4}" destId="{03CD0C5B-3752-484D-B4C9-F31810EFB882}" srcOrd="1" destOrd="0" parTransId="{A1786D05-005D-9C47-9EE9-844192553092}" sibTransId="{AA524D4C-619A-4C42-94D9-748563297684}"/>
    <dgm:cxn modelId="{DBC141A9-E0F5-440E-B1AF-4BC0956F72C6}" srcId="{FAE75A46-EAE5-427F-B879-3FE3025387D4}" destId="{205D1EB3-8656-42FD-8431-D33D98ABAE5A}" srcOrd="0" destOrd="0" parTransId="{64339F0E-B03B-4E1C-9864-CD3D76C4C9A7}" sibTransId="{058F0329-DF13-42DF-B40A-341946A2E8FF}"/>
    <dgm:cxn modelId="{B74CECB8-C6AB-4CB8-859B-83E7E1935194}" srcId="{FAE75A46-EAE5-427F-B879-3FE3025387D4}" destId="{1CC94413-1DE7-4572-A793-0E9D987AB8EF}" srcOrd="8" destOrd="0" parTransId="{12357D26-42E4-4D96-B12D-0C6895FA9072}" sibTransId="{B097D255-3289-436D-BDC0-D121D8570B2D}"/>
    <dgm:cxn modelId="{60BBF5C6-1CB1-4D5D-A845-F09560E47A91}" srcId="{EE448662-D4AF-4251-8EC1-B921C302067A}" destId="{FAE75A46-EAE5-427F-B879-3FE3025387D4}" srcOrd="0" destOrd="0" parTransId="{C0AAEDCB-6003-4629-8C79-AEA11A8AB9DB}" sibTransId="{FFA59881-7F22-4E3A-93EB-B2073C210929}"/>
    <dgm:cxn modelId="{3EC6E5DD-B10A-4C16-9A91-42E64948E76F}" srcId="{FAE75A46-EAE5-427F-B879-3FE3025387D4}" destId="{8F22B586-20F3-420B-8D1B-E68763F1FD31}" srcOrd="6" destOrd="0" parTransId="{97345F0D-3BD8-4941-AD8C-F106917D6468}" sibTransId="{A470B6D2-B5AB-444D-9849-03DAAA6A3688}"/>
    <dgm:cxn modelId="{F4387CE5-F4AF-ED47-85D8-A86F2A91A38D}" type="presOf" srcId="{03CD0C5B-3752-484D-B4C9-F31810EFB882}" destId="{7120FB81-9F2E-C549-8BF4-A38F1A404B6A}" srcOrd="0" destOrd="2" presId="urn:microsoft.com/office/officeart/2005/8/layout/default"/>
    <dgm:cxn modelId="{5D2ACAF2-8685-45A4-94E4-4535C58C59B6}" srcId="{FAE75A46-EAE5-427F-B879-3FE3025387D4}" destId="{8506DAFB-FE45-425B-8D4A-EA478116C417}" srcOrd="3" destOrd="0" parTransId="{01B4A75C-A586-4971-95FD-D5437020C3E5}" sibTransId="{A2EE1146-30F8-42D1-8ED8-E07ECA8F9EB7}"/>
    <dgm:cxn modelId="{247929F4-BDF4-364D-9754-D52D7A030E25}" type="presOf" srcId="{8F22B586-20F3-420B-8D1B-E68763F1FD31}" destId="{7120FB81-9F2E-C549-8BF4-A38F1A404B6A}" srcOrd="0" destOrd="7" presId="urn:microsoft.com/office/officeart/2005/8/layout/default"/>
    <dgm:cxn modelId="{B45599F7-E543-B249-8C58-FF6631C2CCF7}" type="presOf" srcId="{0DADA594-E026-4320-BA34-B3A927C4A2C4}" destId="{7120FB81-9F2E-C549-8BF4-A38F1A404B6A}" srcOrd="0" destOrd="8" presId="urn:microsoft.com/office/officeart/2005/8/layout/default"/>
    <dgm:cxn modelId="{22D985FE-ACBB-5347-A490-571BF201729B}" type="presOf" srcId="{8506DAFB-FE45-425B-8D4A-EA478116C417}" destId="{7120FB81-9F2E-C549-8BF4-A38F1A404B6A}" srcOrd="0" destOrd="4" presId="urn:microsoft.com/office/officeart/2005/8/layout/default"/>
    <dgm:cxn modelId="{199E4269-4979-2142-8726-D8429DF2EA59}" type="presParOf" srcId="{14C10E6C-AD78-984A-BD62-DC54DA29612B}" destId="{7120FB81-9F2E-C549-8BF4-A38F1A404B6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903362-6BBE-4C91-B9C9-3241637A82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997B45-B623-4D0C-B7CB-96E666AE4D67}">
      <dgm:prSet custT="1"/>
      <dgm:spPr/>
      <dgm:t>
        <a:bodyPr/>
        <a:lstStyle/>
        <a:p>
          <a:r>
            <a:rPr lang="en-US" sz="2400" dirty="0"/>
            <a:t>Rejected Clementi-style reforms</a:t>
          </a:r>
        </a:p>
      </dgm:t>
    </dgm:pt>
    <dgm:pt modelId="{397D7607-635F-4014-9769-8B7440668FDC}" type="parTrans" cxnId="{5AC3E1BA-7A9C-4904-80F4-F278993648B0}">
      <dgm:prSet/>
      <dgm:spPr/>
      <dgm:t>
        <a:bodyPr/>
        <a:lstStyle/>
        <a:p>
          <a:endParaRPr lang="en-US"/>
        </a:p>
      </dgm:t>
    </dgm:pt>
    <dgm:pt modelId="{400933A3-1E9F-4172-B881-4974B54288FB}" type="sibTrans" cxnId="{5AC3E1BA-7A9C-4904-80F4-F278993648B0}">
      <dgm:prSet/>
      <dgm:spPr/>
      <dgm:t>
        <a:bodyPr/>
        <a:lstStyle/>
        <a:p>
          <a:endParaRPr lang="en-US"/>
        </a:p>
      </dgm:t>
    </dgm:pt>
    <dgm:pt modelId="{5C15620B-662C-4638-BFCA-F6D2560A9595}">
      <dgm:prSet custT="1"/>
      <dgm:spPr/>
      <dgm:t>
        <a:bodyPr/>
        <a:lstStyle/>
        <a:p>
          <a:r>
            <a:rPr lang="en-US" sz="2000" dirty="0"/>
            <a:t>Regulator remains the Law Society of Scotland (LSS) for education and other professional purposes</a:t>
          </a:r>
        </a:p>
      </dgm:t>
    </dgm:pt>
    <dgm:pt modelId="{5A4A6C70-6A34-44CE-8B34-6ADCECC98956}" type="parTrans" cxnId="{71377BBE-66B1-4B69-AE41-0BF3AE6D7344}">
      <dgm:prSet/>
      <dgm:spPr/>
      <dgm:t>
        <a:bodyPr/>
        <a:lstStyle/>
        <a:p>
          <a:endParaRPr lang="en-US"/>
        </a:p>
      </dgm:t>
    </dgm:pt>
    <dgm:pt modelId="{D64091E7-7C34-49D8-A2C9-5E5F37D044A9}" type="sibTrans" cxnId="{71377BBE-66B1-4B69-AE41-0BF3AE6D7344}">
      <dgm:prSet/>
      <dgm:spPr/>
      <dgm:t>
        <a:bodyPr/>
        <a:lstStyle/>
        <a:p>
          <a:endParaRPr lang="en-US"/>
        </a:p>
      </dgm:t>
    </dgm:pt>
    <dgm:pt modelId="{0795C10F-2A82-4709-A435-64C529A4A0FF}">
      <dgm:prSet custT="1"/>
      <dgm:spPr/>
      <dgm:t>
        <a:bodyPr/>
        <a:lstStyle/>
        <a:p>
          <a:r>
            <a:rPr lang="en-US" sz="2000" dirty="0"/>
            <a:t>LSS shaping its own path… </a:t>
          </a:r>
        </a:p>
      </dgm:t>
    </dgm:pt>
    <dgm:pt modelId="{5B3C1E58-5E61-450D-A95F-9DA39CD708D6}" type="parTrans" cxnId="{D065AC4F-EE2F-47A1-B68D-949D6EA842A2}">
      <dgm:prSet/>
      <dgm:spPr/>
      <dgm:t>
        <a:bodyPr/>
        <a:lstStyle/>
        <a:p>
          <a:endParaRPr lang="en-US"/>
        </a:p>
      </dgm:t>
    </dgm:pt>
    <dgm:pt modelId="{28390D4E-18C6-471B-A813-0582ECF47983}" type="sibTrans" cxnId="{D065AC4F-EE2F-47A1-B68D-949D6EA842A2}">
      <dgm:prSet/>
      <dgm:spPr/>
      <dgm:t>
        <a:bodyPr/>
        <a:lstStyle/>
        <a:p>
          <a:endParaRPr lang="en-US"/>
        </a:p>
      </dgm:t>
    </dgm:pt>
    <dgm:pt modelId="{C29F5925-5D9F-4645-9056-8B032B8B56D3}">
      <dgm:prSet custT="1"/>
      <dgm:spPr/>
      <dgm:t>
        <a:bodyPr/>
        <a:lstStyle/>
        <a:p>
          <a:r>
            <a:rPr lang="en-US" sz="2000" dirty="0"/>
            <a:t>Review of professional education on the Diploma in Legal Practice completed in 1999</a:t>
          </a:r>
        </a:p>
      </dgm:t>
    </dgm:pt>
    <dgm:pt modelId="{AA233F3F-6410-4D91-952D-EC4C69414598}" type="parTrans" cxnId="{2EEE5E0B-60CA-490F-A16E-DD9B99184FD9}">
      <dgm:prSet/>
      <dgm:spPr/>
      <dgm:t>
        <a:bodyPr/>
        <a:lstStyle/>
        <a:p>
          <a:endParaRPr lang="en-US"/>
        </a:p>
      </dgm:t>
    </dgm:pt>
    <dgm:pt modelId="{8CD4D6FA-C6AD-4840-8522-A66DBCB587FC}" type="sibTrans" cxnId="{2EEE5E0B-60CA-490F-A16E-DD9B99184FD9}">
      <dgm:prSet/>
      <dgm:spPr/>
      <dgm:t>
        <a:bodyPr/>
        <a:lstStyle/>
        <a:p>
          <a:endParaRPr lang="en-US"/>
        </a:p>
      </dgm:t>
    </dgm:pt>
    <dgm:pt modelId="{A67AE010-D356-4C5C-8D86-4AE5835DB655}">
      <dgm:prSet custT="1"/>
      <dgm:spPr/>
      <dgm:t>
        <a:bodyPr/>
        <a:lstStyle/>
        <a:p>
          <a:r>
            <a:rPr lang="en-US" sz="2000" dirty="0"/>
            <a:t>Professional Competence Course – attempted, rejected</a:t>
          </a:r>
        </a:p>
      </dgm:t>
    </dgm:pt>
    <dgm:pt modelId="{77A16042-4C57-4310-8120-7BF71866090B}" type="parTrans" cxnId="{BF0C5F0E-76C1-48D5-829F-022D4822E3BF}">
      <dgm:prSet/>
      <dgm:spPr/>
      <dgm:t>
        <a:bodyPr/>
        <a:lstStyle/>
        <a:p>
          <a:endParaRPr lang="en-US"/>
        </a:p>
      </dgm:t>
    </dgm:pt>
    <dgm:pt modelId="{E001C955-C2F6-4CE3-8923-31B0A34ABCD0}" type="sibTrans" cxnId="{BF0C5F0E-76C1-48D5-829F-022D4822E3BF}">
      <dgm:prSet/>
      <dgm:spPr/>
      <dgm:t>
        <a:bodyPr/>
        <a:lstStyle/>
        <a:p>
          <a:endParaRPr lang="en-US"/>
        </a:p>
      </dgm:t>
    </dgm:pt>
    <dgm:pt modelId="{7BD0D8D5-142A-4BD9-9A08-C115C9212970}">
      <dgm:prSet custT="1"/>
      <dgm:spPr/>
      <dgm:t>
        <a:bodyPr/>
        <a:lstStyle/>
        <a:p>
          <a:r>
            <a:rPr lang="en-US" sz="2000" dirty="0"/>
            <a:t>Full review of professional legal education in 2008:</a:t>
          </a:r>
        </a:p>
      </dgm:t>
    </dgm:pt>
    <dgm:pt modelId="{9EC81041-8785-4336-BBDD-622AE37144BA}" type="parTrans" cxnId="{412EB9F6-D083-4B3F-8D48-BDA7054CDEA5}">
      <dgm:prSet/>
      <dgm:spPr/>
      <dgm:t>
        <a:bodyPr/>
        <a:lstStyle/>
        <a:p>
          <a:endParaRPr lang="en-US"/>
        </a:p>
      </dgm:t>
    </dgm:pt>
    <dgm:pt modelId="{5CE5EDA8-18D9-455D-A053-6D42820C615C}" type="sibTrans" cxnId="{412EB9F6-D083-4B3F-8D48-BDA7054CDEA5}">
      <dgm:prSet/>
      <dgm:spPr/>
      <dgm:t>
        <a:bodyPr/>
        <a:lstStyle/>
        <a:p>
          <a:endParaRPr lang="en-US"/>
        </a:p>
      </dgm:t>
    </dgm:pt>
    <dgm:pt modelId="{8748CA4D-A3E1-4805-A53E-D2E77696F6AC}">
      <dgm:prSet custT="1"/>
      <dgm:spPr/>
      <dgm:t>
        <a:bodyPr/>
        <a:lstStyle/>
        <a:p>
          <a:r>
            <a:rPr lang="en-US" sz="2000" dirty="0"/>
            <a:t>PEAT 1 &amp; 2</a:t>
          </a:r>
        </a:p>
      </dgm:t>
    </dgm:pt>
    <dgm:pt modelId="{65638215-1B62-4E23-8F7F-4DA098AEC378}" type="parTrans" cxnId="{772D2594-2011-4026-AB3E-525368FA6EE7}">
      <dgm:prSet/>
      <dgm:spPr/>
      <dgm:t>
        <a:bodyPr/>
        <a:lstStyle/>
        <a:p>
          <a:endParaRPr lang="en-US"/>
        </a:p>
      </dgm:t>
    </dgm:pt>
    <dgm:pt modelId="{CA14935A-FCEB-439F-BBF0-3144ABCF31C7}" type="sibTrans" cxnId="{772D2594-2011-4026-AB3E-525368FA6EE7}">
      <dgm:prSet/>
      <dgm:spPr/>
      <dgm:t>
        <a:bodyPr/>
        <a:lstStyle/>
        <a:p>
          <a:endParaRPr lang="en-US"/>
        </a:p>
      </dgm:t>
    </dgm:pt>
    <dgm:pt modelId="{E373A1E3-EBB7-4B52-90E6-678A8C53098B}">
      <dgm:prSet custT="1"/>
      <dgm:spPr/>
      <dgm:t>
        <a:bodyPr/>
        <a:lstStyle/>
        <a:p>
          <a:r>
            <a:rPr lang="en-US" sz="2000" dirty="0"/>
            <a:t>Expansion of routes into the profession beyond the academy</a:t>
          </a:r>
        </a:p>
      </dgm:t>
    </dgm:pt>
    <dgm:pt modelId="{0BBFB4E1-479D-4FCA-AE56-BAC42E19A292}" type="parTrans" cxnId="{E4FB98AD-1B5B-4685-B2C2-FF00618BFCB0}">
      <dgm:prSet/>
      <dgm:spPr/>
      <dgm:t>
        <a:bodyPr/>
        <a:lstStyle/>
        <a:p>
          <a:endParaRPr lang="en-US"/>
        </a:p>
      </dgm:t>
    </dgm:pt>
    <dgm:pt modelId="{ED0B4696-DF08-4A17-B387-445E290ADEF9}" type="sibTrans" cxnId="{E4FB98AD-1B5B-4685-B2C2-FF00618BFCB0}">
      <dgm:prSet/>
      <dgm:spPr/>
      <dgm:t>
        <a:bodyPr/>
        <a:lstStyle/>
        <a:p>
          <a:endParaRPr lang="en-US"/>
        </a:p>
      </dgm:t>
    </dgm:pt>
    <dgm:pt modelId="{73714CD3-D01A-3045-B342-40489177D739}">
      <dgm:prSet custT="1"/>
      <dgm:spPr/>
      <dgm:t>
        <a:bodyPr/>
        <a:lstStyle/>
        <a:p>
          <a:r>
            <a:rPr lang="en-US" sz="2000" dirty="0"/>
            <a:t>Test of Professional Competence – attempted, rejected</a:t>
          </a:r>
        </a:p>
      </dgm:t>
    </dgm:pt>
    <dgm:pt modelId="{D661DF59-2EC6-EF4C-B5C4-B17C55BE7450}" type="parTrans" cxnId="{F33ADE1C-778E-FD4C-9A82-B6DBF123BDA6}">
      <dgm:prSet/>
      <dgm:spPr/>
      <dgm:t>
        <a:bodyPr/>
        <a:lstStyle/>
        <a:p>
          <a:endParaRPr lang="en-GB"/>
        </a:p>
      </dgm:t>
    </dgm:pt>
    <dgm:pt modelId="{C04D6BFE-DBE5-094E-B734-40E094FA88A1}" type="sibTrans" cxnId="{F33ADE1C-778E-FD4C-9A82-B6DBF123BDA6}">
      <dgm:prSet/>
      <dgm:spPr/>
      <dgm:t>
        <a:bodyPr/>
        <a:lstStyle/>
        <a:p>
          <a:endParaRPr lang="en-GB"/>
        </a:p>
      </dgm:t>
    </dgm:pt>
    <dgm:pt modelId="{CE0961F2-107E-2B4D-A57E-DD7BD27FAA78}" type="pres">
      <dgm:prSet presAssocID="{B1903362-6BBE-4C91-B9C9-3241637A82DA}" presName="linear" presStyleCnt="0">
        <dgm:presLayoutVars>
          <dgm:animLvl val="lvl"/>
          <dgm:resizeHandles val="exact"/>
        </dgm:presLayoutVars>
      </dgm:prSet>
      <dgm:spPr/>
    </dgm:pt>
    <dgm:pt modelId="{D66943F2-ADB3-964E-A038-11F2292808F5}" type="pres">
      <dgm:prSet presAssocID="{29997B45-B623-4D0C-B7CB-96E666AE4D67}" presName="parentText" presStyleLbl="node1" presStyleIdx="0" presStyleCnt="3">
        <dgm:presLayoutVars>
          <dgm:chMax val="0"/>
          <dgm:bulletEnabled val="1"/>
        </dgm:presLayoutVars>
      </dgm:prSet>
      <dgm:spPr/>
    </dgm:pt>
    <dgm:pt modelId="{CD82B2FC-3C05-A546-A9C5-3046728C6B55}" type="pres">
      <dgm:prSet presAssocID="{400933A3-1E9F-4172-B881-4974B54288FB}" presName="spacer" presStyleCnt="0"/>
      <dgm:spPr/>
    </dgm:pt>
    <dgm:pt modelId="{FFD66D54-8C32-D84B-BEED-685153E05A00}" type="pres">
      <dgm:prSet presAssocID="{5C15620B-662C-4638-BFCA-F6D2560A9595}" presName="parentText" presStyleLbl="node1" presStyleIdx="1" presStyleCnt="3">
        <dgm:presLayoutVars>
          <dgm:chMax val="0"/>
          <dgm:bulletEnabled val="1"/>
        </dgm:presLayoutVars>
      </dgm:prSet>
      <dgm:spPr/>
    </dgm:pt>
    <dgm:pt modelId="{F328A635-E5D8-0249-A9AB-59D15C36803E}" type="pres">
      <dgm:prSet presAssocID="{D64091E7-7C34-49D8-A2C9-5E5F37D044A9}" presName="spacer" presStyleCnt="0"/>
      <dgm:spPr/>
    </dgm:pt>
    <dgm:pt modelId="{CDC351CC-D855-4143-8009-23DBF8DF8EA6}" type="pres">
      <dgm:prSet presAssocID="{0795C10F-2A82-4709-A435-64C529A4A0FF}" presName="parentText" presStyleLbl="node1" presStyleIdx="2" presStyleCnt="3">
        <dgm:presLayoutVars>
          <dgm:chMax val="0"/>
          <dgm:bulletEnabled val="1"/>
        </dgm:presLayoutVars>
      </dgm:prSet>
      <dgm:spPr/>
    </dgm:pt>
    <dgm:pt modelId="{E86A3E52-21ED-8A45-B53A-B12BD9AB5C66}" type="pres">
      <dgm:prSet presAssocID="{0795C10F-2A82-4709-A435-64C529A4A0FF}" presName="childText" presStyleLbl="revTx" presStyleIdx="0" presStyleCnt="1">
        <dgm:presLayoutVars>
          <dgm:bulletEnabled val="1"/>
        </dgm:presLayoutVars>
      </dgm:prSet>
      <dgm:spPr/>
    </dgm:pt>
  </dgm:ptLst>
  <dgm:cxnLst>
    <dgm:cxn modelId="{2EEE5E0B-60CA-490F-A16E-DD9B99184FD9}" srcId="{0795C10F-2A82-4709-A435-64C529A4A0FF}" destId="{C29F5925-5D9F-4645-9056-8B032B8B56D3}" srcOrd="0" destOrd="0" parTransId="{AA233F3F-6410-4D91-952D-EC4C69414598}" sibTransId="{8CD4D6FA-C6AD-4840-8522-A66DBCB587FC}"/>
    <dgm:cxn modelId="{6AEA8A0D-7D21-A144-8FA5-A8B1822ED813}" type="presOf" srcId="{7BD0D8D5-142A-4BD9-9A08-C115C9212970}" destId="{E86A3E52-21ED-8A45-B53A-B12BD9AB5C66}" srcOrd="0" destOrd="3" presId="urn:microsoft.com/office/officeart/2005/8/layout/vList2"/>
    <dgm:cxn modelId="{BF0C5F0E-76C1-48D5-829F-022D4822E3BF}" srcId="{0795C10F-2A82-4709-A435-64C529A4A0FF}" destId="{A67AE010-D356-4C5C-8D86-4AE5835DB655}" srcOrd="2" destOrd="0" parTransId="{77A16042-4C57-4310-8120-7BF71866090B}" sibTransId="{E001C955-C2F6-4CE3-8923-31B0A34ABCD0}"/>
    <dgm:cxn modelId="{DABE720E-6C51-0940-9CE9-81F25090FEF7}" type="presOf" srcId="{B1903362-6BBE-4C91-B9C9-3241637A82DA}" destId="{CE0961F2-107E-2B4D-A57E-DD7BD27FAA78}" srcOrd="0" destOrd="0" presId="urn:microsoft.com/office/officeart/2005/8/layout/vList2"/>
    <dgm:cxn modelId="{F33ADE1C-778E-FD4C-9A82-B6DBF123BDA6}" srcId="{0795C10F-2A82-4709-A435-64C529A4A0FF}" destId="{73714CD3-D01A-3045-B342-40489177D739}" srcOrd="1" destOrd="0" parTransId="{D661DF59-2EC6-EF4C-B5C4-B17C55BE7450}" sibTransId="{C04D6BFE-DBE5-094E-B734-40E094FA88A1}"/>
    <dgm:cxn modelId="{65880A2B-1BF0-934A-A3F7-05E81C39CF7F}" type="presOf" srcId="{E373A1E3-EBB7-4B52-90E6-678A8C53098B}" destId="{E86A3E52-21ED-8A45-B53A-B12BD9AB5C66}" srcOrd="0" destOrd="5" presId="urn:microsoft.com/office/officeart/2005/8/layout/vList2"/>
    <dgm:cxn modelId="{A5509135-5F0F-F24E-BBA0-170E2BA1D9C1}" type="presOf" srcId="{C29F5925-5D9F-4645-9056-8B032B8B56D3}" destId="{E86A3E52-21ED-8A45-B53A-B12BD9AB5C66}" srcOrd="0" destOrd="0" presId="urn:microsoft.com/office/officeart/2005/8/layout/vList2"/>
    <dgm:cxn modelId="{D065AC4F-EE2F-47A1-B68D-949D6EA842A2}" srcId="{B1903362-6BBE-4C91-B9C9-3241637A82DA}" destId="{0795C10F-2A82-4709-A435-64C529A4A0FF}" srcOrd="2" destOrd="0" parTransId="{5B3C1E58-5E61-450D-A95F-9DA39CD708D6}" sibTransId="{28390D4E-18C6-471B-A813-0582ECF47983}"/>
    <dgm:cxn modelId="{37075273-713F-9445-8A3E-6CD7AE8ABF41}" type="presOf" srcId="{29997B45-B623-4D0C-B7CB-96E666AE4D67}" destId="{D66943F2-ADB3-964E-A038-11F2292808F5}" srcOrd="0" destOrd="0" presId="urn:microsoft.com/office/officeart/2005/8/layout/vList2"/>
    <dgm:cxn modelId="{41EAA07D-B840-D944-A52C-E74550F435B1}" type="presOf" srcId="{73714CD3-D01A-3045-B342-40489177D739}" destId="{E86A3E52-21ED-8A45-B53A-B12BD9AB5C66}" srcOrd="0" destOrd="1" presId="urn:microsoft.com/office/officeart/2005/8/layout/vList2"/>
    <dgm:cxn modelId="{772D2594-2011-4026-AB3E-525368FA6EE7}" srcId="{7BD0D8D5-142A-4BD9-9A08-C115C9212970}" destId="{8748CA4D-A3E1-4805-A53E-D2E77696F6AC}" srcOrd="0" destOrd="0" parTransId="{65638215-1B62-4E23-8F7F-4DA098AEC378}" sibTransId="{CA14935A-FCEB-439F-BBF0-3144ABCF31C7}"/>
    <dgm:cxn modelId="{E4FB98AD-1B5B-4685-B2C2-FF00618BFCB0}" srcId="{7BD0D8D5-142A-4BD9-9A08-C115C9212970}" destId="{E373A1E3-EBB7-4B52-90E6-678A8C53098B}" srcOrd="1" destOrd="0" parTransId="{0BBFB4E1-479D-4FCA-AE56-BAC42E19A292}" sibTransId="{ED0B4696-DF08-4A17-B387-445E290ADEF9}"/>
    <dgm:cxn modelId="{5AC3E1BA-7A9C-4904-80F4-F278993648B0}" srcId="{B1903362-6BBE-4C91-B9C9-3241637A82DA}" destId="{29997B45-B623-4D0C-B7CB-96E666AE4D67}" srcOrd="0" destOrd="0" parTransId="{397D7607-635F-4014-9769-8B7440668FDC}" sibTransId="{400933A3-1E9F-4172-B881-4974B54288FB}"/>
    <dgm:cxn modelId="{71377BBE-66B1-4B69-AE41-0BF3AE6D7344}" srcId="{B1903362-6BBE-4C91-B9C9-3241637A82DA}" destId="{5C15620B-662C-4638-BFCA-F6D2560A9595}" srcOrd="1" destOrd="0" parTransId="{5A4A6C70-6A34-44CE-8B34-6ADCECC98956}" sibTransId="{D64091E7-7C34-49D8-A2C9-5E5F37D044A9}"/>
    <dgm:cxn modelId="{7A2BC6C1-6EF6-1048-ACB0-B40F5F4FE8BD}" type="presOf" srcId="{5C15620B-662C-4638-BFCA-F6D2560A9595}" destId="{FFD66D54-8C32-D84B-BEED-685153E05A00}" srcOrd="0" destOrd="0" presId="urn:microsoft.com/office/officeart/2005/8/layout/vList2"/>
    <dgm:cxn modelId="{92647AC3-E52A-F04C-AB31-99DC9FE93B85}" type="presOf" srcId="{8748CA4D-A3E1-4805-A53E-D2E77696F6AC}" destId="{E86A3E52-21ED-8A45-B53A-B12BD9AB5C66}" srcOrd="0" destOrd="4" presId="urn:microsoft.com/office/officeart/2005/8/layout/vList2"/>
    <dgm:cxn modelId="{1C3810D3-3D02-D540-BAA5-DD6A43B1C433}" type="presOf" srcId="{0795C10F-2A82-4709-A435-64C529A4A0FF}" destId="{CDC351CC-D855-4143-8009-23DBF8DF8EA6}" srcOrd="0" destOrd="0" presId="urn:microsoft.com/office/officeart/2005/8/layout/vList2"/>
    <dgm:cxn modelId="{EDE8BCE0-093F-4943-A96D-1471D2A4063D}" type="presOf" srcId="{A67AE010-D356-4C5C-8D86-4AE5835DB655}" destId="{E86A3E52-21ED-8A45-B53A-B12BD9AB5C66}" srcOrd="0" destOrd="2" presId="urn:microsoft.com/office/officeart/2005/8/layout/vList2"/>
    <dgm:cxn modelId="{412EB9F6-D083-4B3F-8D48-BDA7054CDEA5}" srcId="{0795C10F-2A82-4709-A435-64C529A4A0FF}" destId="{7BD0D8D5-142A-4BD9-9A08-C115C9212970}" srcOrd="3" destOrd="0" parTransId="{9EC81041-8785-4336-BBDD-622AE37144BA}" sibTransId="{5CE5EDA8-18D9-455D-A053-6D42820C615C}"/>
    <dgm:cxn modelId="{6772A21C-0D87-F34A-AD6A-C63B19BFB8F5}" type="presParOf" srcId="{CE0961F2-107E-2B4D-A57E-DD7BD27FAA78}" destId="{D66943F2-ADB3-964E-A038-11F2292808F5}" srcOrd="0" destOrd="0" presId="urn:microsoft.com/office/officeart/2005/8/layout/vList2"/>
    <dgm:cxn modelId="{2160A5AC-FE6A-4C48-A903-687E24F1B0E7}" type="presParOf" srcId="{CE0961F2-107E-2B4D-A57E-DD7BD27FAA78}" destId="{CD82B2FC-3C05-A546-A9C5-3046728C6B55}" srcOrd="1" destOrd="0" presId="urn:microsoft.com/office/officeart/2005/8/layout/vList2"/>
    <dgm:cxn modelId="{A31DE535-DFBE-EE4C-8850-FD49CAB33E98}" type="presParOf" srcId="{CE0961F2-107E-2B4D-A57E-DD7BD27FAA78}" destId="{FFD66D54-8C32-D84B-BEED-685153E05A00}" srcOrd="2" destOrd="0" presId="urn:microsoft.com/office/officeart/2005/8/layout/vList2"/>
    <dgm:cxn modelId="{7B507118-3763-894F-BDA1-D3BC17897BBE}" type="presParOf" srcId="{CE0961F2-107E-2B4D-A57E-DD7BD27FAA78}" destId="{F328A635-E5D8-0249-A9AB-59D15C36803E}" srcOrd="3" destOrd="0" presId="urn:microsoft.com/office/officeart/2005/8/layout/vList2"/>
    <dgm:cxn modelId="{B5B9E78D-B7B4-9E48-82E0-9743C10ADC36}" type="presParOf" srcId="{CE0961F2-107E-2B4D-A57E-DD7BD27FAA78}" destId="{CDC351CC-D855-4143-8009-23DBF8DF8EA6}" srcOrd="4" destOrd="0" presId="urn:microsoft.com/office/officeart/2005/8/layout/vList2"/>
    <dgm:cxn modelId="{C1DCDA9A-FBF4-EF4B-8754-F81CB9032847}" type="presParOf" srcId="{CE0961F2-107E-2B4D-A57E-DD7BD27FAA78}" destId="{E86A3E52-21ED-8A45-B53A-B12BD9AB5C6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151D18-F0A5-40C5-8B87-2357E0B9756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AAD159E-9402-46BE-9F75-7A4A46ECCAEB}">
      <dgm:prSet/>
      <dgm:spPr/>
      <dgm:t>
        <a:bodyPr/>
        <a:lstStyle/>
        <a:p>
          <a:r>
            <a:rPr lang="en-US" b="1" dirty="0"/>
            <a:t>Doctrinal analysis</a:t>
          </a:r>
          <a:endParaRPr lang="en-US" dirty="0"/>
        </a:p>
      </dgm:t>
    </dgm:pt>
    <dgm:pt modelId="{B025E4E5-DD92-4FF2-B6CF-2110AE03421B}" type="parTrans" cxnId="{2284E55E-ABB8-45C9-AF94-4A62CE9C1914}">
      <dgm:prSet/>
      <dgm:spPr/>
      <dgm:t>
        <a:bodyPr/>
        <a:lstStyle/>
        <a:p>
          <a:endParaRPr lang="en-US"/>
        </a:p>
      </dgm:t>
    </dgm:pt>
    <dgm:pt modelId="{2D6DA44A-1F30-4041-8671-BE97BF423239}" type="sibTrans" cxnId="{2284E55E-ABB8-45C9-AF94-4A62CE9C1914}">
      <dgm:prSet/>
      <dgm:spPr/>
      <dgm:t>
        <a:bodyPr/>
        <a:lstStyle/>
        <a:p>
          <a:endParaRPr lang="en-US"/>
        </a:p>
      </dgm:t>
    </dgm:pt>
    <dgm:pt modelId="{F7716298-0E2A-42C8-AC76-0BCEEB7B3F49}">
      <dgm:prSet/>
      <dgm:spPr/>
      <dgm:t>
        <a:bodyPr/>
        <a:lstStyle/>
        <a:p>
          <a:r>
            <a:rPr lang="en-US" b="1" dirty="0"/>
            <a:t>Socio‑legal inquiry</a:t>
          </a:r>
          <a:endParaRPr lang="en-US" dirty="0"/>
        </a:p>
      </dgm:t>
    </dgm:pt>
    <dgm:pt modelId="{CF9F79BE-C779-41C0-8810-5F669377CE74}" type="parTrans" cxnId="{9F36E2F6-D68E-473A-92A6-F6B3D3D83D20}">
      <dgm:prSet/>
      <dgm:spPr/>
      <dgm:t>
        <a:bodyPr/>
        <a:lstStyle/>
        <a:p>
          <a:endParaRPr lang="en-US"/>
        </a:p>
      </dgm:t>
    </dgm:pt>
    <dgm:pt modelId="{1CD0F5EB-C0D9-4EE2-A7AD-E6385C8A7BEC}" type="sibTrans" cxnId="{9F36E2F6-D68E-473A-92A6-F6B3D3D83D20}">
      <dgm:prSet/>
      <dgm:spPr/>
      <dgm:t>
        <a:bodyPr/>
        <a:lstStyle/>
        <a:p>
          <a:endParaRPr lang="en-US"/>
        </a:p>
      </dgm:t>
    </dgm:pt>
    <dgm:pt modelId="{D5B53947-5B9A-4519-90A2-B5F3A0D36DBB}">
      <dgm:prSet/>
      <dgm:spPr/>
      <dgm:t>
        <a:bodyPr/>
        <a:lstStyle/>
        <a:p>
          <a:r>
            <a:rPr lang="en-US" b="1" dirty="0"/>
            <a:t>Policy and pedagogy</a:t>
          </a:r>
          <a:endParaRPr lang="en-US" dirty="0"/>
        </a:p>
      </dgm:t>
    </dgm:pt>
    <dgm:pt modelId="{B1481E04-65EA-4C8A-B056-91C3AD59686B}" type="parTrans" cxnId="{BE97B0F4-7A2E-4165-B926-9424E597F566}">
      <dgm:prSet/>
      <dgm:spPr/>
      <dgm:t>
        <a:bodyPr/>
        <a:lstStyle/>
        <a:p>
          <a:endParaRPr lang="en-US"/>
        </a:p>
      </dgm:t>
    </dgm:pt>
    <dgm:pt modelId="{008A9E00-404A-4B57-874F-CE807E9CDDB1}" type="sibTrans" cxnId="{BE97B0F4-7A2E-4165-B926-9424E597F566}">
      <dgm:prSet/>
      <dgm:spPr/>
      <dgm:t>
        <a:bodyPr/>
        <a:lstStyle/>
        <a:p>
          <a:endParaRPr lang="en-US"/>
        </a:p>
      </dgm:t>
    </dgm:pt>
    <dgm:pt modelId="{A189B263-E2F8-4C5F-B6A0-1B994A77F0DE}" type="pres">
      <dgm:prSet presAssocID="{77151D18-F0A5-40C5-8B87-2357E0B97564}" presName="linear" presStyleCnt="0">
        <dgm:presLayoutVars>
          <dgm:animLvl val="lvl"/>
          <dgm:resizeHandles val="exact"/>
        </dgm:presLayoutVars>
      </dgm:prSet>
      <dgm:spPr/>
    </dgm:pt>
    <dgm:pt modelId="{1B8266BE-8624-46EF-A824-A39242202DED}" type="pres">
      <dgm:prSet presAssocID="{0AAD159E-9402-46BE-9F75-7A4A46ECCAEB}" presName="parentText" presStyleLbl="node1" presStyleIdx="0" presStyleCnt="3">
        <dgm:presLayoutVars>
          <dgm:chMax val="0"/>
          <dgm:bulletEnabled val="1"/>
        </dgm:presLayoutVars>
      </dgm:prSet>
      <dgm:spPr/>
    </dgm:pt>
    <dgm:pt modelId="{60FCC042-46E2-43E0-A2D8-0C3A52CD770D}" type="pres">
      <dgm:prSet presAssocID="{2D6DA44A-1F30-4041-8671-BE97BF423239}" presName="spacer" presStyleCnt="0"/>
      <dgm:spPr/>
    </dgm:pt>
    <dgm:pt modelId="{D86F5832-0B59-4124-8395-01F7A78AB2FB}" type="pres">
      <dgm:prSet presAssocID="{F7716298-0E2A-42C8-AC76-0BCEEB7B3F49}" presName="parentText" presStyleLbl="node1" presStyleIdx="1" presStyleCnt="3">
        <dgm:presLayoutVars>
          <dgm:chMax val="0"/>
          <dgm:bulletEnabled val="1"/>
        </dgm:presLayoutVars>
      </dgm:prSet>
      <dgm:spPr/>
    </dgm:pt>
    <dgm:pt modelId="{3C5D01B1-BD59-4B3B-859B-80B783D24FD0}" type="pres">
      <dgm:prSet presAssocID="{1CD0F5EB-C0D9-4EE2-A7AD-E6385C8A7BEC}" presName="spacer" presStyleCnt="0"/>
      <dgm:spPr/>
    </dgm:pt>
    <dgm:pt modelId="{8E7D2261-6A20-4496-BC3F-6492E63BAC34}" type="pres">
      <dgm:prSet presAssocID="{D5B53947-5B9A-4519-90A2-B5F3A0D36DBB}" presName="parentText" presStyleLbl="node1" presStyleIdx="2" presStyleCnt="3">
        <dgm:presLayoutVars>
          <dgm:chMax val="0"/>
          <dgm:bulletEnabled val="1"/>
        </dgm:presLayoutVars>
      </dgm:prSet>
      <dgm:spPr/>
    </dgm:pt>
  </dgm:ptLst>
  <dgm:cxnLst>
    <dgm:cxn modelId="{55233E33-D46C-4318-B2FA-28D4C01BDE7E}" type="presOf" srcId="{77151D18-F0A5-40C5-8B87-2357E0B97564}" destId="{A189B263-E2F8-4C5F-B6A0-1B994A77F0DE}" srcOrd="0" destOrd="0" presId="urn:microsoft.com/office/officeart/2005/8/layout/vList2"/>
    <dgm:cxn modelId="{95A7644F-2823-4A5A-AE5B-7D7EFDC0057F}" type="presOf" srcId="{0AAD159E-9402-46BE-9F75-7A4A46ECCAEB}" destId="{1B8266BE-8624-46EF-A824-A39242202DED}" srcOrd="0" destOrd="0" presId="urn:microsoft.com/office/officeart/2005/8/layout/vList2"/>
    <dgm:cxn modelId="{2284E55E-ABB8-45C9-AF94-4A62CE9C1914}" srcId="{77151D18-F0A5-40C5-8B87-2357E0B97564}" destId="{0AAD159E-9402-46BE-9F75-7A4A46ECCAEB}" srcOrd="0" destOrd="0" parTransId="{B025E4E5-DD92-4FF2-B6CF-2110AE03421B}" sibTransId="{2D6DA44A-1F30-4041-8671-BE97BF423239}"/>
    <dgm:cxn modelId="{8C790996-D557-4B93-B998-96CEE8943833}" type="presOf" srcId="{F7716298-0E2A-42C8-AC76-0BCEEB7B3F49}" destId="{D86F5832-0B59-4124-8395-01F7A78AB2FB}" srcOrd="0" destOrd="0" presId="urn:microsoft.com/office/officeart/2005/8/layout/vList2"/>
    <dgm:cxn modelId="{BE97B0F4-7A2E-4165-B926-9424E597F566}" srcId="{77151D18-F0A5-40C5-8B87-2357E0B97564}" destId="{D5B53947-5B9A-4519-90A2-B5F3A0D36DBB}" srcOrd="2" destOrd="0" parTransId="{B1481E04-65EA-4C8A-B056-91C3AD59686B}" sibTransId="{008A9E00-404A-4B57-874F-CE807E9CDDB1}"/>
    <dgm:cxn modelId="{9F36E2F6-D68E-473A-92A6-F6B3D3D83D20}" srcId="{77151D18-F0A5-40C5-8B87-2357E0B97564}" destId="{F7716298-0E2A-42C8-AC76-0BCEEB7B3F49}" srcOrd="1" destOrd="0" parTransId="{CF9F79BE-C779-41C0-8810-5F669377CE74}" sibTransId="{1CD0F5EB-C0D9-4EE2-A7AD-E6385C8A7BEC}"/>
    <dgm:cxn modelId="{7773FDF8-DA33-423C-AC90-71BEAA630D5A}" type="presOf" srcId="{D5B53947-5B9A-4519-90A2-B5F3A0D36DBB}" destId="{8E7D2261-6A20-4496-BC3F-6492E63BAC34}" srcOrd="0" destOrd="0" presId="urn:microsoft.com/office/officeart/2005/8/layout/vList2"/>
    <dgm:cxn modelId="{764BBF01-E29E-472E-973C-EE405E4869ED}" type="presParOf" srcId="{A189B263-E2F8-4C5F-B6A0-1B994A77F0DE}" destId="{1B8266BE-8624-46EF-A824-A39242202DED}" srcOrd="0" destOrd="0" presId="urn:microsoft.com/office/officeart/2005/8/layout/vList2"/>
    <dgm:cxn modelId="{F6E5C520-CC45-4420-9C7D-5D4B7542E510}" type="presParOf" srcId="{A189B263-E2F8-4C5F-B6A0-1B994A77F0DE}" destId="{60FCC042-46E2-43E0-A2D8-0C3A52CD770D}" srcOrd="1" destOrd="0" presId="urn:microsoft.com/office/officeart/2005/8/layout/vList2"/>
    <dgm:cxn modelId="{9D1116F8-7F5F-4F87-81AE-37CBA352D0FF}" type="presParOf" srcId="{A189B263-E2F8-4C5F-B6A0-1B994A77F0DE}" destId="{D86F5832-0B59-4124-8395-01F7A78AB2FB}" srcOrd="2" destOrd="0" presId="urn:microsoft.com/office/officeart/2005/8/layout/vList2"/>
    <dgm:cxn modelId="{3ACC43A6-A190-4C6C-8227-D334F45D09AD}" type="presParOf" srcId="{A189B263-E2F8-4C5F-B6A0-1B994A77F0DE}" destId="{3C5D01B1-BD59-4B3B-859B-80B783D24FD0}" srcOrd="3" destOrd="0" presId="urn:microsoft.com/office/officeart/2005/8/layout/vList2"/>
    <dgm:cxn modelId="{6E3C4BD5-21D6-47E9-8854-D9FCCA5B47B1}" type="presParOf" srcId="{A189B263-E2F8-4C5F-B6A0-1B994A77F0DE}" destId="{8E7D2261-6A20-4496-BC3F-6492E63BAC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DDBCC37-3E88-4639-ADB0-5D27BE88750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B774DDAD-03E4-45F7-BD3C-9560B1EE0F01}">
      <dgm:prSet/>
      <dgm:spPr/>
      <dgm:t>
        <a:bodyPr/>
        <a:lstStyle/>
        <a:p>
          <a:r>
            <a:rPr lang="en-US"/>
            <a:t>Re‑centring small jurisdictions within comparative debates, challenging scale‑biased hierarchies;</a:t>
          </a:r>
        </a:p>
      </dgm:t>
    </dgm:pt>
    <dgm:pt modelId="{AE70AA22-443E-4867-B558-34B5C40C496B}" type="parTrans" cxnId="{D552F899-A256-47B2-A209-CB30C9558E0A}">
      <dgm:prSet/>
      <dgm:spPr/>
      <dgm:t>
        <a:bodyPr/>
        <a:lstStyle/>
        <a:p>
          <a:endParaRPr lang="en-US"/>
        </a:p>
      </dgm:t>
    </dgm:pt>
    <dgm:pt modelId="{AAE5063C-8CC4-4319-BADE-BC3986452549}" type="sibTrans" cxnId="{D552F899-A256-47B2-A209-CB30C9558E0A}">
      <dgm:prSet/>
      <dgm:spPr/>
      <dgm:t>
        <a:bodyPr/>
        <a:lstStyle/>
        <a:p>
          <a:endParaRPr lang="en-US"/>
        </a:p>
      </dgm:t>
    </dgm:pt>
    <dgm:pt modelId="{E0F1412E-C0F7-461A-B17D-64D97D5ED932}">
      <dgm:prSet/>
      <dgm:spPr/>
      <dgm:t>
        <a:bodyPr/>
        <a:lstStyle/>
        <a:p>
          <a:r>
            <a:rPr lang="en-US"/>
            <a:t>Operationalising rhizomatic mapping as a portable methodology that integrates doctrinal, conceptual and socio‑legal perspectives; and</a:t>
          </a:r>
        </a:p>
      </dgm:t>
    </dgm:pt>
    <dgm:pt modelId="{23CE959E-FF65-429B-BAA3-080BA8E88C24}" type="parTrans" cxnId="{2DB99BCF-4D18-4E40-AC05-C67AFF4A5458}">
      <dgm:prSet/>
      <dgm:spPr/>
      <dgm:t>
        <a:bodyPr/>
        <a:lstStyle/>
        <a:p>
          <a:endParaRPr lang="en-US"/>
        </a:p>
      </dgm:t>
    </dgm:pt>
    <dgm:pt modelId="{4860B265-E8F1-44DC-8281-99E5EBFACD91}" type="sibTrans" cxnId="{2DB99BCF-4D18-4E40-AC05-C67AFF4A5458}">
      <dgm:prSet/>
      <dgm:spPr/>
      <dgm:t>
        <a:bodyPr/>
        <a:lstStyle/>
        <a:p>
          <a:endParaRPr lang="en-US"/>
        </a:p>
      </dgm:t>
    </dgm:pt>
    <dgm:pt modelId="{D0FDEBFB-E0F4-446B-B498-F0BF66634819}">
      <dgm:prSet/>
      <dgm:spPr/>
      <dgm:t>
        <a:bodyPr/>
        <a:lstStyle/>
        <a:p>
          <a:r>
            <a:rPr lang="en-US"/>
            <a:t>Demonstrating how size‑sensitive, assemblage‑based comparison can inform broader discussions on decolonisation, digitalisation and professional ethics in legal education.</a:t>
          </a:r>
        </a:p>
      </dgm:t>
    </dgm:pt>
    <dgm:pt modelId="{56C53EFE-C6DC-4A4E-A569-8379D0994908}" type="parTrans" cxnId="{0011A2CD-4236-4324-851A-1D8801852679}">
      <dgm:prSet/>
      <dgm:spPr/>
      <dgm:t>
        <a:bodyPr/>
        <a:lstStyle/>
        <a:p>
          <a:endParaRPr lang="en-US"/>
        </a:p>
      </dgm:t>
    </dgm:pt>
    <dgm:pt modelId="{F33310DF-FACD-4FD3-8525-6483541F919E}" type="sibTrans" cxnId="{0011A2CD-4236-4324-851A-1D8801852679}">
      <dgm:prSet/>
      <dgm:spPr/>
      <dgm:t>
        <a:bodyPr/>
        <a:lstStyle/>
        <a:p>
          <a:endParaRPr lang="en-US"/>
        </a:p>
      </dgm:t>
    </dgm:pt>
    <dgm:pt modelId="{CCD5BAC3-33A2-4520-95D6-D6E75F17B262}" type="pres">
      <dgm:prSet presAssocID="{1DDBCC37-3E88-4639-ADB0-5D27BE887504}" presName="outerComposite" presStyleCnt="0">
        <dgm:presLayoutVars>
          <dgm:chMax val="5"/>
          <dgm:dir/>
          <dgm:resizeHandles val="exact"/>
        </dgm:presLayoutVars>
      </dgm:prSet>
      <dgm:spPr/>
    </dgm:pt>
    <dgm:pt modelId="{51F5B7FD-67F1-4D40-8FC5-FD5EB25385A9}" type="pres">
      <dgm:prSet presAssocID="{1DDBCC37-3E88-4639-ADB0-5D27BE887504}" presName="dummyMaxCanvas" presStyleCnt="0">
        <dgm:presLayoutVars/>
      </dgm:prSet>
      <dgm:spPr/>
    </dgm:pt>
    <dgm:pt modelId="{47A5BEA8-78B9-4EA5-B195-097A22C4D192}" type="pres">
      <dgm:prSet presAssocID="{1DDBCC37-3E88-4639-ADB0-5D27BE887504}" presName="ThreeNodes_1" presStyleLbl="node1" presStyleIdx="0" presStyleCnt="3">
        <dgm:presLayoutVars>
          <dgm:bulletEnabled val="1"/>
        </dgm:presLayoutVars>
      </dgm:prSet>
      <dgm:spPr/>
    </dgm:pt>
    <dgm:pt modelId="{D2C2E4B0-391A-4498-B01B-2E80EC207CE6}" type="pres">
      <dgm:prSet presAssocID="{1DDBCC37-3E88-4639-ADB0-5D27BE887504}" presName="ThreeNodes_2" presStyleLbl="node1" presStyleIdx="1" presStyleCnt="3">
        <dgm:presLayoutVars>
          <dgm:bulletEnabled val="1"/>
        </dgm:presLayoutVars>
      </dgm:prSet>
      <dgm:spPr/>
    </dgm:pt>
    <dgm:pt modelId="{176B3894-61E1-44DF-BBCC-98AB888FDF68}" type="pres">
      <dgm:prSet presAssocID="{1DDBCC37-3E88-4639-ADB0-5D27BE887504}" presName="ThreeNodes_3" presStyleLbl="node1" presStyleIdx="2" presStyleCnt="3">
        <dgm:presLayoutVars>
          <dgm:bulletEnabled val="1"/>
        </dgm:presLayoutVars>
      </dgm:prSet>
      <dgm:spPr/>
    </dgm:pt>
    <dgm:pt modelId="{576A6764-07E5-4594-8B1E-224FA1F440B3}" type="pres">
      <dgm:prSet presAssocID="{1DDBCC37-3E88-4639-ADB0-5D27BE887504}" presName="ThreeConn_1-2" presStyleLbl="fgAccFollowNode1" presStyleIdx="0" presStyleCnt="2">
        <dgm:presLayoutVars>
          <dgm:bulletEnabled val="1"/>
        </dgm:presLayoutVars>
      </dgm:prSet>
      <dgm:spPr/>
    </dgm:pt>
    <dgm:pt modelId="{820DAFF2-5439-46C6-8394-FB3491166CF7}" type="pres">
      <dgm:prSet presAssocID="{1DDBCC37-3E88-4639-ADB0-5D27BE887504}" presName="ThreeConn_2-3" presStyleLbl="fgAccFollowNode1" presStyleIdx="1" presStyleCnt="2">
        <dgm:presLayoutVars>
          <dgm:bulletEnabled val="1"/>
        </dgm:presLayoutVars>
      </dgm:prSet>
      <dgm:spPr/>
    </dgm:pt>
    <dgm:pt modelId="{09D379FB-48EE-4C8F-A1C7-B73CBACCB377}" type="pres">
      <dgm:prSet presAssocID="{1DDBCC37-3E88-4639-ADB0-5D27BE887504}" presName="ThreeNodes_1_text" presStyleLbl="node1" presStyleIdx="2" presStyleCnt="3">
        <dgm:presLayoutVars>
          <dgm:bulletEnabled val="1"/>
        </dgm:presLayoutVars>
      </dgm:prSet>
      <dgm:spPr/>
    </dgm:pt>
    <dgm:pt modelId="{3E25159C-F3C8-4B2F-92A4-7CC0A490E8BE}" type="pres">
      <dgm:prSet presAssocID="{1DDBCC37-3E88-4639-ADB0-5D27BE887504}" presName="ThreeNodes_2_text" presStyleLbl="node1" presStyleIdx="2" presStyleCnt="3">
        <dgm:presLayoutVars>
          <dgm:bulletEnabled val="1"/>
        </dgm:presLayoutVars>
      </dgm:prSet>
      <dgm:spPr/>
    </dgm:pt>
    <dgm:pt modelId="{8B60B10E-C7DE-4377-A120-6BFCB1BDD516}" type="pres">
      <dgm:prSet presAssocID="{1DDBCC37-3E88-4639-ADB0-5D27BE887504}" presName="ThreeNodes_3_text" presStyleLbl="node1" presStyleIdx="2" presStyleCnt="3">
        <dgm:presLayoutVars>
          <dgm:bulletEnabled val="1"/>
        </dgm:presLayoutVars>
      </dgm:prSet>
      <dgm:spPr/>
    </dgm:pt>
  </dgm:ptLst>
  <dgm:cxnLst>
    <dgm:cxn modelId="{A86A2F04-50DF-48FF-B121-BDB1F9D6844E}" type="presOf" srcId="{4860B265-E8F1-44DC-8281-99E5EBFACD91}" destId="{820DAFF2-5439-46C6-8394-FB3491166CF7}" srcOrd="0" destOrd="0" presId="urn:microsoft.com/office/officeart/2005/8/layout/vProcess5"/>
    <dgm:cxn modelId="{E1A05832-DA62-49EF-9FA6-ABA5C3B4B0B6}" type="presOf" srcId="{1DDBCC37-3E88-4639-ADB0-5D27BE887504}" destId="{CCD5BAC3-33A2-4520-95D6-D6E75F17B262}" srcOrd="0" destOrd="0" presId="urn:microsoft.com/office/officeart/2005/8/layout/vProcess5"/>
    <dgm:cxn modelId="{0FF2AD58-EFEE-4A9F-B732-A562F145F9D9}" type="presOf" srcId="{E0F1412E-C0F7-461A-B17D-64D97D5ED932}" destId="{D2C2E4B0-391A-4498-B01B-2E80EC207CE6}" srcOrd="0" destOrd="0" presId="urn:microsoft.com/office/officeart/2005/8/layout/vProcess5"/>
    <dgm:cxn modelId="{5AA80E7A-E219-4DB0-B500-606D0146FC42}" type="presOf" srcId="{E0F1412E-C0F7-461A-B17D-64D97D5ED932}" destId="{3E25159C-F3C8-4B2F-92A4-7CC0A490E8BE}" srcOrd="1" destOrd="0" presId="urn:microsoft.com/office/officeart/2005/8/layout/vProcess5"/>
    <dgm:cxn modelId="{B2CC777B-9120-4C2B-8F07-43700048FA3D}" type="presOf" srcId="{AAE5063C-8CC4-4319-BADE-BC3986452549}" destId="{576A6764-07E5-4594-8B1E-224FA1F440B3}" srcOrd="0" destOrd="0" presId="urn:microsoft.com/office/officeart/2005/8/layout/vProcess5"/>
    <dgm:cxn modelId="{A9046C98-4D12-41E7-80F1-15984C50B703}" type="presOf" srcId="{B774DDAD-03E4-45F7-BD3C-9560B1EE0F01}" destId="{09D379FB-48EE-4C8F-A1C7-B73CBACCB377}" srcOrd="1" destOrd="0" presId="urn:microsoft.com/office/officeart/2005/8/layout/vProcess5"/>
    <dgm:cxn modelId="{D552F899-A256-47B2-A209-CB30C9558E0A}" srcId="{1DDBCC37-3E88-4639-ADB0-5D27BE887504}" destId="{B774DDAD-03E4-45F7-BD3C-9560B1EE0F01}" srcOrd="0" destOrd="0" parTransId="{AE70AA22-443E-4867-B558-34B5C40C496B}" sibTransId="{AAE5063C-8CC4-4319-BADE-BC3986452549}"/>
    <dgm:cxn modelId="{B456ECAE-18B0-4DEF-9105-2997435AAEA4}" type="presOf" srcId="{B774DDAD-03E4-45F7-BD3C-9560B1EE0F01}" destId="{47A5BEA8-78B9-4EA5-B195-097A22C4D192}" srcOrd="0" destOrd="0" presId="urn:microsoft.com/office/officeart/2005/8/layout/vProcess5"/>
    <dgm:cxn modelId="{0011A2CD-4236-4324-851A-1D8801852679}" srcId="{1DDBCC37-3E88-4639-ADB0-5D27BE887504}" destId="{D0FDEBFB-E0F4-446B-B498-F0BF66634819}" srcOrd="2" destOrd="0" parTransId="{56C53EFE-C6DC-4A4E-A569-8379D0994908}" sibTransId="{F33310DF-FACD-4FD3-8525-6483541F919E}"/>
    <dgm:cxn modelId="{2DB99BCF-4D18-4E40-AC05-C67AFF4A5458}" srcId="{1DDBCC37-3E88-4639-ADB0-5D27BE887504}" destId="{E0F1412E-C0F7-461A-B17D-64D97D5ED932}" srcOrd="1" destOrd="0" parTransId="{23CE959E-FF65-429B-BAA3-080BA8E88C24}" sibTransId="{4860B265-E8F1-44DC-8281-99E5EBFACD91}"/>
    <dgm:cxn modelId="{6EEDCAD7-19C7-47D1-BFBF-AE69F1046838}" type="presOf" srcId="{D0FDEBFB-E0F4-446B-B498-F0BF66634819}" destId="{8B60B10E-C7DE-4377-A120-6BFCB1BDD516}" srcOrd="1" destOrd="0" presId="urn:microsoft.com/office/officeart/2005/8/layout/vProcess5"/>
    <dgm:cxn modelId="{B59C23F5-E0D4-4681-B466-F18E351867EE}" type="presOf" srcId="{D0FDEBFB-E0F4-446B-B498-F0BF66634819}" destId="{176B3894-61E1-44DF-BBCC-98AB888FDF68}" srcOrd="0" destOrd="0" presId="urn:microsoft.com/office/officeart/2005/8/layout/vProcess5"/>
    <dgm:cxn modelId="{4D91F41F-7328-456C-BCA2-4A604ED0FE30}" type="presParOf" srcId="{CCD5BAC3-33A2-4520-95D6-D6E75F17B262}" destId="{51F5B7FD-67F1-4D40-8FC5-FD5EB25385A9}" srcOrd="0" destOrd="0" presId="urn:microsoft.com/office/officeart/2005/8/layout/vProcess5"/>
    <dgm:cxn modelId="{769D7009-BACB-4C56-B548-80DAEF49BFA1}" type="presParOf" srcId="{CCD5BAC3-33A2-4520-95D6-D6E75F17B262}" destId="{47A5BEA8-78B9-4EA5-B195-097A22C4D192}" srcOrd="1" destOrd="0" presId="urn:microsoft.com/office/officeart/2005/8/layout/vProcess5"/>
    <dgm:cxn modelId="{6A17814D-7ADB-4B48-A435-51DDA671F274}" type="presParOf" srcId="{CCD5BAC3-33A2-4520-95D6-D6E75F17B262}" destId="{D2C2E4B0-391A-4498-B01B-2E80EC207CE6}" srcOrd="2" destOrd="0" presId="urn:microsoft.com/office/officeart/2005/8/layout/vProcess5"/>
    <dgm:cxn modelId="{AE961F3A-9D87-43E2-ABEE-BA8F250D42E1}" type="presParOf" srcId="{CCD5BAC3-33A2-4520-95D6-D6E75F17B262}" destId="{176B3894-61E1-44DF-BBCC-98AB888FDF68}" srcOrd="3" destOrd="0" presId="urn:microsoft.com/office/officeart/2005/8/layout/vProcess5"/>
    <dgm:cxn modelId="{8CFBDCDA-75C9-4CB8-8FD3-471D84C43E7A}" type="presParOf" srcId="{CCD5BAC3-33A2-4520-95D6-D6E75F17B262}" destId="{576A6764-07E5-4594-8B1E-224FA1F440B3}" srcOrd="4" destOrd="0" presId="urn:microsoft.com/office/officeart/2005/8/layout/vProcess5"/>
    <dgm:cxn modelId="{69A6389C-B21E-4062-BC74-EBE559D9987F}" type="presParOf" srcId="{CCD5BAC3-33A2-4520-95D6-D6E75F17B262}" destId="{820DAFF2-5439-46C6-8394-FB3491166CF7}" srcOrd="5" destOrd="0" presId="urn:microsoft.com/office/officeart/2005/8/layout/vProcess5"/>
    <dgm:cxn modelId="{2BDCD818-BBFD-4B66-938B-C1BE64F3800F}" type="presParOf" srcId="{CCD5BAC3-33A2-4520-95D6-D6E75F17B262}" destId="{09D379FB-48EE-4C8F-A1C7-B73CBACCB377}" srcOrd="6" destOrd="0" presId="urn:microsoft.com/office/officeart/2005/8/layout/vProcess5"/>
    <dgm:cxn modelId="{F212365C-660A-431B-8B1B-E53C8F89DBB1}" type="presParOf" srcId="{CCD5BAC3-33A2-4520-95D6-D6E75F17B262}" destId="{3E25159C-F3C8-4B2F-92A4-7CC0A490E8BE}" srcOrd="7" destOrd="0" presId="urn:microsoft.com/office/officeart/2005/8/layout/vProcess5"/>
    <dgm:cxn modelId="{31CA28FC-06EC-4C1C-A606-CAC14451439C}" type="presParOf" srcId="{CCD5BAC3-33A2-4520-95D6-D6E75F17B262}" destId="{8B60B10E-C7DE-4377-A120-6BFCB1BDD51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5047D9-AC8E-49DB-A0AC-50B8E4A2A4E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3DA234A-CB89-41A6-99BD-DA7CB1489A3C}">
      <dgm:prSet/>
      <dgm:spPr/>
      <dgm:t>
        <a:bodyPr/>
        <a:lstStyle/>
        <a:p>
          <a:r>
            <a:rPr lang="en-US"/>
            <a:t>Under‑represented in legal education discourse</a:t>
          </a:r>
        </a:p>
      </dgm:t>
    </dgm:pt>
    <dgm:pt modelId="{16CC7959-6128-4EBD-8CA9-5694F29F642F}" type="parTrans" cxnId="{9787F23B-4EFC-4558-AADB-B26F25034CCD}">
      <dgm:prSet/>
      <dgm:spPr/>
      <dgm:t>
        <a:bodyPr/>
        <a:lstStyle/>
        <a:p>
          <a:endParaRPr lang="en-US"/>
        </a:p>
      </dgm:t>
    </dgm:pt>
    <dgm:pt modelId="{A0FE0169-29CB-42AE-A840-8917ECC9C68C}" type="sibTrans" cxnId="{9787F23B-4EFC-4558-AADB-B26F25034CCD}">
      <dgm:prSet/>
      <dgm:spPr/>
      <dgm:t>
        <a:bodyPr/>
        <a:lstStyle/>
        <a:p>
          <a:endParaRPr lang="en-US"/>
        </a:p>
      </dgm:t>
    </dgm:pt>
    <dgm:pt modelId="{0A29D5F5-73F7-41F3-863A-EDDA375A157C}">
      <dgm:prSet/>
      <dgm:spPr/>
      <dgm:t>
        <a:bodyPr/>
        <a:lstStyle/>
        <a:p>
          <a:r>
            <a:rPr lang="en-US"/>
            <a:t>Dominance of large, wealthy jurisdictions skews comparisons</a:t>
          </a:r>
        </a:p>
      </dgm:t>
    </dgm:pt>
    <dgm:pt modelId="{F71841EE-EC0E-4E76-9566-B1C2917ECE11}" type="parTrans" cxnId="{4738A0DC-C860-4547-A319-A5E5C68CF835}">
      <dgm:prSet/>
      <dgm:spPr/>
      <dgm:t>
        <a:bodyPr/>
        <a:lstStyle/>
        <a:p>
          <a:endParaRPr lang="en-US"/>
        </a:p>
      </dgm:t>
    </dgm:pt>
    <dgm:pt modelId="{0CAD4A39-250F-4170-9F46-13BE7766B338}" type="sibTrans" cxnId="{4738A0DC-C860-4547-A319-A5E5C68CF835}">
      <dgm:prSet/>
      <dgm:spPr/>
      <dgm:t>
        <a:bodyPr/>
        <a:lstStyle/>
        <a:p>
          <a:endParaRPr lang="en-US"/>
        </a:p>
      </dgm:t>
    </dgm:pt>
    <dgm:pt modelId="{D1A14061-5556-41A9-A27A-AB2915AF4FC6}">
      <dgm:prSet/>
      <dgm:spPr/>
      <dgm:t>
        <a:bodyPr/>
        <a:lstStyle/>
        <a:p>
          <a:r>
            <a:rPr lang="en-US"/>
            <a:t>Limited understanding of sociocultural contexts</a:t>
          </a:r>
        </a:p>
      </dgm:t>
    </dgm:pt>
    <dgm:pt modelId="{BF3B4C78-3154-44A6-808B-B982DD177A32}" type="parTrans" cxnId="{9A64A854-6955-480A-8A29-961F58A23D62}">
      <dgm:prSet/>
      <dgm:spPr/>
      <dgm:t>
        <a:bodyPr/>
        <a:lstStyle/>
        <a:p>
          <a:endParaRPr lang="en-US"/>
        </a:p>
      </dgm:t>
    </dgm:pt>
    <dgm:pt modelId="{612FA4A5-AB97-4966-B908-CE762112004A}" type="sibTrans" cxnId="{9A64A854-6955-480A-8A29-961F58A23D62}">
      <dgm:prSet/>
      <dgm:spPr/>
      <dgm:t>
        <a:bodyPr/>
        <a:lstStyle/>
        <a:p>
          <a:endParaRPr lang="en-US"/>
        </a:p>
      </dgm:t>
    </dgm:pt>
    <dgm:pt modelId="{A1301236-F0EE-4D63-96DC-75472ED55FA8}">
      <dgm:prSet/>
      <dgm:spPr/>
      <dgm:t>
        <a:bodyPr/>
        <a:lstStyle/>
        <a:p>
          <a:r>
            <a:rPr lang="en-GB"/>
            <a:t>H</a:t>
          </a:r>
          <a:r>
            <a:rPr lang="en-US"/>
            <a:t>ow can a focus on small jurisdictions enrich theory &amp; practice</a:t>
          </a:r>
          <a:r>
            <a:rPr lang="en-GB"/>
            <a:t> in legal education</a:t>
          </a:r>
          <a:r>
            <a:rPr lang="en-US"/>
            <a:t>?</a:t>
          </a:r>
        </a:p>
      </dgm:t>
    </dgm:pt>
    <dgm:pt modelId="{C0A704D9-D8D2-442E-861C-DA974C43C664}" type="parTrans" cxnId="{70DD8A5F-148A-4F47-80CD-B24DC8712174}">
      <dgm:prSet/>
      <dgm:spPr/>
      <dgm:t>
        <a:bodyPr/>
        <a:lstStyle/>
        <a:p>
          <a:endParaRPr lang="en-US"/>
        </a:p>
      </dgm:t>
    </dgm:pt>
    <dgm:pt modelId="{C6F5B8A0-5AAA-49FA-9759-462F73A5EAE5}" type="sibTrans" cxnId="{70DD8A5F-148A-4F47-80CD-B24DC8712174}">
      <dgm:prSet/>
      <dgm:spPr/>
      <dgm:t>
        <a:bodyPr/>
        <a:lstStyle/>
        <a:p>
          <a:endParaRPr lang="en-US"/>
        </a:p>
      </dgm:t>
    </dgm:pt>
    <dgm:pt modelId="{81DAC7CF-FDF8-4242-B46D-44BB996E2948}" type="pres">
      <dgm:prSet presAssocID="{FD5047D9-AC8E-49DB-A0AC-50B8E4A2A4EF}" presName="vert0" presStyleCnt="0">
        <dgm:presLayoutVars>
          <dgm:dir/>
          <dgm:animOne val="branch"/>
          <dgm:animLvl val="lvl"/>
        </dgm:presLayoutVars>
      </dgm:prSet>
      <dgm:spPr/>
    </dgm:pt>
    <dgm:pt modelId="{1B06C0E8-C70F-4780-9866-2EAD2620A34C}" type="pres">
      <dgm:prSet presAssocID="{33DA234A-CB89-41A6-99BD-DA7CB1489A3C}" presName="thickLine" presStyleLbl="alignNode1" presStyleIdx="0" presStyleCnt="4"/>
      <dgm:spPr/>
    </dgm:pt>
    <dgm:pt modelId="{87CE39C0-8D49-4985-A39A-6B1E22E7C73D}" type="pres">
      <dgm:prSet presAssocID="{33DA234A-CB89-41A6-99BD-DA7CB1489A3C}" presName="horz1" presStyleCnt="0"/>
      <dgm:spPr/>
    </dgm:pt>
    <dgm:pt modelId="{5237A0DC-5806-4846-A586-DCA4E26011CC}" type="pres">
      <dgm:prSet presAssocID="{33DA234A-CB89-41A6-99BD-DA7CB1489A3C}" presName="tx1" presStyleLbl="revTx" presStyleIdx="0" presStyleCnt="4"/>
      <dgm:spPr/>
    </dgm:pt>
    <dgm:pt modelId="{AC74C6E1-6EC6-44A8-9471-B407330529AB}" type="pres">
      <dgm:prSet presAssocID="{33DA234A-CB89-41A6-99BD-DA7CB1489A3C}" presName="vert1" presStyleCnt="0"/>
      <dgm:spPr/>
    </dgm:pt>
    <dgm:pt modelId="{82691ECC-923B-4112-A9FC-4AB6572434DA}" type="pres">
      <dgm:prSet presAssocID="{0A29D5F5-73F7-41F3-863A-EDDA375A157C}" presName="thickLine" presStyleLbl="alignNode1" presStyleIdx="1" presStyleCnt="4"/>
      <dgm:spPr/>
    </dgm:pt>
    <dgm:pt modelId="{DBBE99A0-A062-4562-ADA1-6A6440B82B9C}" type="pres">
      <dgm:prSet presAssocID="{0A29D5F5-73F7-41F3-863A-EDDA375A157C}" presName="horz1" presStyleCnt="0"/>
      <dgm:spPr/>
    </dgm:pt>
    <dgm:pt modelId="{5D105DA4-9592-4341-AAAD-E34064D28E8F}" type="pres">
      <dgm:prSet presAssocID="{0A29D5F5-73F7-41F3-863A-EDDA375A157C}" presName="tx1" presStyleLbl="revTx" presStyleIdx="1" presStyleCnt="4"/>
      <dgm:spPr/>
    </dgm:pt>
    <dgm:pt modelId="{7601B75D-7433-4CE9-98C8-44E0A737D104}" type="pres">
      <dgm:prSet presAssocID="{0A29D5F5-73F7-41F3-863A-EDDA375A157C}" presName="vert1" presStyleCnt="0"/>
      <dgm:spPr/>
    </dgm:pt>
    <dgm:pt modelId="{A9B9168A-5351-4596-8AC5-07F780B4AAE4}" type="pres">
      <dgm:prSet presAssocID="{D1A14061-5556-41A9-A27A-AB2915AF4FC6}" presName="thickLine" presStyleLbl="alignNode1" presStyleIdx="2" presStyleCnt="4"/>
      <dgm:spPr/>
    </dgm:pt>
    <dgm:pt modelId="{14CEDBC9-7075-476C-9D4E-8EC2B74988F0}" type="pres">
      <dgm:prSet presAssocID="{D1A14061-5556-41A9-A27A-AB2915AF4FC6}" presName="horz1" presStyleCnt="0"/>
      <dgm:spPr/>
    </dgm:pt>
    <dgm:pt modelId="{DA3143E5-1392-45FA-91F4-4BC96E628BB7}" type="pres">
      <dgm:prSet presAssocID="{D1A14061-5556-41A9-A27A-AB2915AF4FC6}" presName="tx1" presStyleLbl="revTx" presStyleIdx="2" presStyleCnt="4"/>
      <dgm:spPr/>
    </dgm:pt>
    <dgm:pt modelId="{B6FF5285-634D-4A48-83CA-EDABB7838CA9}" type="pres">
      <dgm:prSet presAssocID="{D1A14061-5556-41A9-A27A-AB2915AF4FC6}" presName="vert1" presStyleCnt="0"/>
      <dgm:spPr/>
    </dgm:pt>
    <dgm:pt modelId="{7EBF1437-0948-4E9B-A3FB-DD830ADCBC80}" type="pres">
      <dgm:prSet presAssocID="{A1301236-F0EE-4D63-96DC-75472ED55FA8}" presName="thickLine" presStyleLbl="alignNode1" presStyleIdx="3" presStyleCnt="4"/>
      <dgm:spPr/>
    </dgm:pt>
    <dgm:pt modelId="{5EF938CD-B081-41BC-8DDD-0F85DF593000}" type="pres">
      <dgm:prSet presAssocID="{A1301236-F0EE-4D63-96DC-75472ED55FA8}" presName="horz1" presStyleCnt="0"/>
      <dgm:spPr/>
    </dgm:pt>
    <dgm:pt modelId="{07B4B209-9298-4A33-AEF4-100AA225D11E}" type="pres">
      <dgm:prSet presAssocID="{A1301236-F0EE-4D63-96DC-75472ED55FA8}" presName="tx1" presStyleLbl="revTx" presStyleIdx="3" presStyleCnt="4"/>
      <dgm:spPr/>
    </dgm:pt>
    <dgm:pt modelId="{5A1BEF01-58AD-4D33-9C1F-1C0675C82352}" type="pres">
      <dgm:prSet presAssocID="{A1301236-F0EE-4D63-96DC-75472ED55FA8}" presName="vert1" presStyleCnt="0"/>
      <dgm:spPr/>
    </dgm:pt>
  </dgm:ptLst>
  <dgm:cxnLst>
    <dgm:cxn modelId="{F6448031-D863-48A9-9AA7-B117627E9CC3}" type="presOf" srcId="{D1A14061-5556-41A9-A27A-AB2915AF4FC6}" destId="{DA3143E5-1392-45FA-91F4-4BC96E628BB7}" srcOrd="0" destOrd="0" presId="urn:microsoft.com/office/officeart/2008/layout/LinedList"/>
    <dgm:cxn modelId="{9787F23B-4EFC-4558-AADB-B26F25034CCD}" srcId="{FD5047D9-AC8E-49DB-A0AC-50B8E4A2A4EF}" destId="{33DA234A-CB89-41A6-99BD-DA7CB1489A3C}" srcOrd="0" destOrd="0" parTransId="{16CC7959-6128-4EBD-8CA9-5694F29F642F}" sibTransId="{A0FE0169-29CB-42AE-A840-8917ECC9C68C}"/>
    <dgm:cxn modelId="{9A64A854-6955-480A-8A29-961F58A23D62}" srcId="{FD5047D9-AC8E-49DB-A0AC-50B8E4A2A4EF}" destId="{D1A14061-5556-41A9-A27A-AB2915AF4FC6}" srcOrd="2" destOrd="0" parTransId="{BF3B4C78-3154-44A6-808B-B982DD177A32}" sibTransId="{612FA4A5-AB97-4966-B908-CE762112004A}"/>
    <dgm:cxn modelId="{70DD8A5F-148A-4F47-80CD-B24DC8712174}" srcId="{FD5047D9-AC8E-49DB-A0AC-50B8E4A2A4EF}" destId="{A1301236-F0EE-4D63-96DC-75472ED55FA8}" srcOrd="3" destOrd="0" parTransId="{C0A704D9-D8D2-442E-861C-DA974C43C664}" sibTransId="{C6F5B8A0-5AAA-49FA-9759-462F73A5EAE5}"/>
    <dgm:cxn modelId="{355DF160-2B94-46E9-9000-2957C0B250EB}" type="presOf" srcId="{A1301236-F0EE-4D63-96DC-75472ED55FA8}" destId="{07B4B209-9298-4A33-AEF4-100AA225D11E}" srcOrd="0" destOrd="0" presId="urn:microsoft.com/office/officeart/2008/layout/LinedList"/>
    <dgm:cxn modelId="{E18F9A7A-B50E-4C85-AF4E-95ADAC2D1844}" type="presOf" srcId="{FD5047D9-AC8E-49DB-A0AC-50B8E4A2A4EF}" destId="{81DAC7CF-FDF8-4242-B46D-44BB996E2948}" srcOrd="0" destOrd="0" presId="urn:microsoft.com/office/officeart/2008/layout/LinedList"/>
    <dgm:cxn modelId="{18DD4AB7-46FB-4CCE-A97E-79C097C1F531}" type="presOf" srcId="{33DA234A-CB89-41A6-99BD-DA7CB1489A3C}" destId="{5237A0DC-5806-4846-A586-DCA4E26011CC}" srcOrd="0" destOrd="0" presId="urn:microsoft.com/office/officeart/2008/layout/LinedList"/>
    <dgm:cxn modelId="{4738A0DC-C860-4547-A319-A5E5C68CF835}" srcId="{FD5047D9-AC8E-49DB-A0AC-50B8E4A2A4EF}" destId="{0A29D5F5-73F7-41F3-863A-EDDA375A157C}" srcOrd="1" destOrd="0" parTransId="{F71841EE-EC0E-4E76-9566-B1C2917ECE11}" sibTransId="{0CAD4A39-250F-4170-9F46-13BE7766B338}"/>
    <dgm:cxn modelId="{534D7EF7-5513-4457-B9C3-9F0484A0C0C2}" type="presOf" srcId="{0A29D5F5-73F7-41F3-863A-EDDA375A157C}" destId="{5D105DA4-9592-4341-AAAD-E34064D28E8F}" srcOrd="0" destOrd="0" presId="urn:microsoft.com/office/officeart/2008/layout/LinedList"/>
    <dgm:cxn modelId="{FF6491D2-1B19-4C21-B5A9-03F84863E77C}" type="presParOf" srcId="{81DAC7CF-FDF8-4242-B46D-44BB996E2948}" destId="{1B06C0E8-C70F-4780-9866-2EAD2620A34C}" srcOrd="0" destOrd="0" presId="urn:microsoft.com/office/officeart/2008/layout/LinedList"/>
    <dgm:cxn modelId="{B6C7C669-F51B-4210-84E5-62F6CFC40F52}" type="presParOf" srcId="{81DAC7CF-FDF8-4242-B46D-44BB996E2948}" destId="{87CE39C0-8D49-4985-A39A-6B1E22E7C73D}" srcOrd="1" destOrd="0" presId="urn:microsoft.com/office/officeart/2008/layout/LinedList"/>
    <dgm:cxn modelId="{F4A5F885-4658-4525-B29C-AD9032664622}" type="presParOf" srcId="{87CE39C0-8D49-4985-A39A-6B1E22E7C73D}" destId="{5237A0DC-5806-4846-A586-DCA4E26011CC}" srcOrd="0" destOrd="0" presId="urn:microsoft.com/office/officeart/2008/layout/LinedList"/>
    <dgm:cxn modelId="{B84872B8-15DD-47B3-8490-997EB5D28AE1}" type="presParOf" srcId="{87CE39C0-8D49-4985-A39A-6B1E22E7C73D}" destId="{AC74C6E1-6EC6-44A8-9471-B407330529AB}" srcOrd="1" destOrd="0" presId="urn:microsoft.com/office/officeart/2008/layout/LinedList"/>
    <dgm:cxn modelId="{4204E36F-219A-4A0B-AA7F-AA0FBA01E89D}" type="presParOf" srcId="{81DAC7CF-FDF8-4242-B46D-44BB996E2948}" destId="{82691ECC-923B-4112-A9FC-4AB6572434DA}" srcOrd="2" destOrd="0" presId="urn:microsoft.com/office/officeart/2008/layout/LinedList"/>
    <dgm:cxn modelId="{BEE3A863-ECA8-4E61-BB28-FB9104E5159A}" type="presParOf" srcId="{81DAC7CF-FDF8-4242-B46D-44BB996E2948}" destId="{DBBE99A0-A062-4562-ADA1-6A6440B82B9C}" srcOrd="3" destOrd="0" presId="urn:microsoft.com/office/officeart/2008/layout/LinedList"/>
    <dgm:cxn modelId="{98B069DD-9691-4C5E-AB98-310B5EA55AFA}" type="presParOf" srcId="{DBBE99A0-A062-4562-ADA1-6A6440B82B9C}" destId="{5D105DA4-9592-4341-AAAD-E34064D28E8F}" srcOrd="0" destOrd="0" presId="urn:microsoft.com/office/officeart/2008/layout/LinedList"/>
    <dgm:cxn modelId="{9262C938-F901-48BB-B288-755CE738EFE2}" type="presParOf" srcId="{DBBE99A0-A062-4562-ADA1-6A6440B82B9C}" destId="{7601B75D-7433-4CE9-98C8-44E0A737D104}" srcOrd="1" destOrd="0" presId="urn:microsoft.com/office/officeart/2008/layout/LinedList"/>
    <dgm:cxn modelId="{C0EADECA-8292-426F-BD71-D3CDED303464}" type="presParOf" srcId="{81DAC7CF-FDF8-4242-B46D-44BB996E2948}" destId="{A9B9168A-5351-4596-8AC5-07F780B4AAE4}" srcOrd="4" destOrd="0" presId="urn:microsoft.com/office/officeart/2008/layout/LinedList"/>
    <dgm:cxn modelId="{7E770862-8671-4300-AD21-B47BC4C7F32B}" type="presParOf" srcId="{81DAC7CF-FDF8-4242-B46D-44BB996E2948}" destId="{14CEDBC9-7075-476C-9D4E-8EC2B74988F0}" srcOrd="5" destOrd="0" presId="urn:microsoft.com/office/officeart/2008/layout/LinedList"/>
    <dgm:cxn modelId="{C84EBA0E-9E37-42D1-B842-5D60B7A8DCFE}" type="presParOf" srcId="{14CEDBC9-7075-476C-9D4E-8EC2B74988F0}" destId="{DA3143E5-1392-45FA-91F4-4BC96E628BB7}" srcOrd="0" destOrd="0" presId="urn:microsoft.com/office/officeart/2008/layout/LinedList"/>
    <dgm:cxn modelId="{EC8F6F16-C077-449D-85E6-BDBC75E1ED43}" type="presParOf" srcId="{14CEDBC9-7075-476C-9D4E-8EC2B74988F0}" destId="{B6FF5285-634D-4A48-83CA-EDABB7838CA9}" srcOrd="1" destOrd="0" presId="urn:microsoft.com/office/officeart/2008/layout/LinedList"/>
    <dgm:cxn modelId="{2D767FE2-6CC3-42AF-AD25-04DA8F2BDE71}" type="presParOf" srcId="{81DAC7CF-FDF8-4242-B46D-44BB996E2948}" destId="{7EBF1437-0948-4E9B-A3FB-DD830ADCBC80}" srcOrd="6" destOrd="0" presId="urn:microsoft.com/office/officeart/2008/layout/LinedList"/>
    <dgm:cxn modelId="{ECA18DEA-4F49-4990-B0FE-2827E4CF1DD3}" type="presParOf" srcId="{81DAC7CF-FDF8-4242-B46D-44BB996E2948}" destId="{5EF938CD-B081-41BC-8DDD-0F85DF593000}" srcOrd="7" destOrd="0" presId="urn:microsoft.com/office/officeart/2008/layout/LinedList"/>
    <dgm:cxn modelId="{03E5B3F4-1BEE-4407-88BB-6F00D12E93C9}" type="presParOf" srcId="{5EF938CD-B081-41BC-8DDD-0F85DF593000}" destId="{07B4B209-9298-4A33-AEF4-100AA225D11E}" srcOrd="0" destOrd="0" presId="urn:microsoft.com/office/officeart/2008/layout/LinedList"/>
    <dgm:cxn modelId="{50A86354-A3AC-4E5C-9587-A8A4ACF42429}" type="presParOf" srcId="{5EF938CD-B081-41BC-8DDD-0F85DF593000}" destId="{5A1BEF01-58AD-4D33-9C1F-1C0675C823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9884EB-EDF3-49FF-8005-39B36F0C5B0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3B747E4-9CFE-42E7-9B30-88160D1DB09B}">
      <dgm:prSet/>
      <dgm:spPr/>
      <dgm:t>
        <a:bodyPr/>
        <a:lstStyle/>
        <a:p>
          <a:r>
            <a:rPr lang="en-US"/>
            <a:t>Most research = single‑case or 2‑3 jurisdiction comparisons</a:t>
          </a:r>
        </a:p>
      </dgm:t>
    </dgm:pt>
    <dgm:pt modelId="{FDDF8A19-BB60-41C6-B35A-4F179C467F33}" type="parTrans" cxnId="{91392A3E-A167-4094-A168-D5A328B5178B}">
      <dgm:prSet/>
      <dgm:spPr/>
      <dgm:t>
        <a:bodyPr/>
        <a:lstStyle/>
        <a:p>
          <a:endParaRPr lang="en-US"/>
        </a:p>
      </dgm:t>
    </dgm:pt>
    <dgm:pt modelId="{3F836013-E6D0-4571-B4B3-64C612370ED1}" type="sibTrans" cxnId="{91392A3E-A167-4094-A168-D5A328B5178B}">
      <dgm:prSet/>
      <dgm:spPr/>
      <dgm:t>
        <a:bodyPr/>
        <a:lstStyle/>
        <a:p>
          <a:endParaRPr lang="en-US"/>
        </a:p>
      </dgm:t>
    </dgm:pt>
    <dgm:pt modelId="{919902FE-CFB1-422B-8185-4EB2F5A6929B}">
      <dgm:prSet/>
      <dgm:spPr/>
      <dgm:t>
        <a:bodyPr/>
        <a:lstStyle/>
        <a:p>
          <a:r>
            <a:rPr lang="en-US"/>
            <a:t>Example: Ireland’s ‘internationalising’ pathway (Gopalan &amp; Paris, 2016)</a:t>
          </a:r>
        </a:p>
      </dgm:t>
    </dgm:pt>
    <dgm:pt modelId="{B5A585C9-6D76-442F-8AAD-556324B7821B}" type="parTrans" cxnId="{D7278F8A-531A-43B4-9B0E-4DDAE197A34D}">
      <dgm:prSet/>
      <dgm:spPr/>
      <dgm:t>
        <a:bodyPr/>
        <a:lstStyle/>
        <a:p>
          <a:endParaRPr lang="en-US"/>
        </a:p>
      </dgm:t>
    </dgm:pt>
    <dgm:pt modelId="{DA00345C-BAF7-4B89-B84B-C768AC4D3395}" type="sibTrans" cxnId="{D7278F8A-531A-43B4-9B0E-4DDAE197A34D}">
      <dgm:prSet/>
      <dgm:spPr/>
      <dgm:t>
        <a:bodyPr/>
        <a:lstStyle/>
        <a:p>
          <a:endParaRPr lang="en-US"/>
        </a:p>
      </dgm:t>
    </dgm:pt>
    <dgm:pt modelId="{AB880E80-B60E-49AF-B9B1-0F2715D12A38}">
      <dgm:prSet/>
      <dgm:spPr/>
      <dgm:t>
        <a:bodyPr/>
        <a:lstStyle/>
        <a:p>
          <a:r>
            <a:rPr lang="en-US"/>
            <a:t>Need for broader, multi‑site studies focusing on smallness itself</a:t>
          </a:r>
        </a:p>
      </dgm:t>
    </dgm:pt>
    <dgm:pt modelId="{EB6E47F9-C592-43CF-816F-F3FEAE96E9E2}" type="parTrans" cxnId="{DC6214D4-12EF-412C-811C-36BBB916DFAC}">
      <dgm:prSet/>
      <dgm:spPr/>
      <dgm:t>
        <a:bodyPr/>
        <a:lstStyle/>
        <a:p>
          <a:endParaRPr lang="en-US"/>
        </a:p>
      </dgm:t>
    </dgm:pt>
    <dgm:pt modelId="{2AA2CEEC-5294-4474-9158-25332DB396F1}" type="sibTrans" cxnId="{DC6214D4-12EF-412C-811C-36BBB916DFAC}">
      <dgm:prSet/>
      <dgm:spPr/>
      <dgm:t>
        <a:bodyPr/>
        <a:lstStyle/>
        <a:p>
          <a:endParaRPr lang="en-US"/>
        </a:p>
      </dgm:t>
    </dgm:pt>
    <dgm:pt modelId="{F61F58D7-1BF0-4E8F-A593-914877BB7BC2}" type="pres">
      <dgm:prSet presAssocID="{FC9884EB-EDF3-49FF-8005-39B36F0C5B0F}" presName="linear" presStyleCnt="0">
        <dgm:presLayoutVars>
          <dgm:animLvl val="lvl"/>
          <dgm:resizeHandles val="exact"/>
        </dgm:presLayoutVars>
      </dgm:prSet>
      <dgm:spPr/>
    </dgm:pt>
    <dgm:pt modelId="{80B2F071-7135-4F54-AF51-70330EB2282F}" type="pres">
      <dgm:prSet presAssocID="{33B747E4-9CFE-42E7-9B30-88160D1DB09B}" presName="parentText" presStyleLbl="node1" presStyleIdx="0" presStyleCnt="3">
        <dgm:presLayoutVars>
          <dgm:chMax val="0"/>
          <dgm:bulletEnabled val="1"/>
        </dgm:presLayoutVars>
      </dgm:prSet>
      <dgm:spPr/>
    </dgm:pt>
    <dgm:pt modelId="{04B2562D-0958-4CE0-B172-82CC4E166383}" type="pres">
      <dgm:prSet presAssocID="{3F836013-E6D0-4571-B4B3-64C612370ED1}" presName="spacer" presStyleCnt="0"/>
      <dgm:spPr/>
    </dgm:pt>
    <dgm:pt modelId="{66F13CF6-F54B-4D96-8589-4F2BFD7F1F10}" type="pres">
      <dgm:prSet presAssocID="{919902FE-CFB1-422B-8185-4EB2F5A6929B}" presName="parentText" presStyleLbl="node1" presStyleIdx="1" presStyleCnt="3">
        <dgm:presLayoutVars>
          <dgm:chMax val="0"/>
          <dgm:bulletEnabled val="1"/>
        </dgm:presLayoutVars>
      </dgm:prSet>
      <dgm:spPr/>
    </dgm:pt>
    <dgm:pt modelId="{3D982F77-50D4-4F49-A40B-FF6621416CDF}" type="pres">
      <dgm:prSet presAssocID="{DA00345C-BAF7-4B89-B84B-C768AC4D3395}" presName="spacer" presStyleCnt="0"/>
      <dgm:spPr/>
    </dgm:pt>
    <dgm:pt modelId="{BA2D758A-5365-4BBE-BA20-019937E7AF9C}" type="pres">
      <dgm:prSet presAssocID="{AB880E80-B60E-49AF-B9B1-0F2715D12A38}" presName="parentText" presStyleLbl="node1" presStyleIdx="2" presStyleCnt="3">
        <dgm:presLayoutVars>
          <dgm:chMax val="0"/>
          <dgm:bulletEnabled val="1"/>
        </dgm:presLayoutVars>
      </dgm:prSet>
      <dgm:spPr/>
    </dgm:pt>
  </dgm:ptLst>
  <dgm:cxnLst>
    <dgm:cxn modelId="{91392A3E-A167-4094-A168-D5A328B5178B}" srcId="{FC9884EB-EDF3-49FF-8005-39B36F0C5B0F}" destId="{33B747E4-9CFE-42E7-9B30-88160D1DB09B}" srcOrd="0" destOrd="0" parTransId="{FDDF8A19-BB60-41C6-B35A-4F179C467F33}" sibTransId="{3F836013-E6D0-4571-B4B3-64C612370ED1}"/>
    <dgm:cxn modelId="{6B642666-9967-49B1-9CF5-529F5812A5CB}" type="presOf" srcId="{FC9884EB-EDF3-49FF-8005-39B36F0C5B0F}" destId="{F61F58D7-1BF0-4E8F-A593-914877BB7BC2}" srcOrd="0" destOrd="0" presId="urn:microsoft.com/office/officeart/2005/8/layout/vList2"/>
    <dgm:cxn modelId="{7D901778-599A-4474-9687-A49EF46A4257}" type="presOf" srcId="{33B747E4-9CFE-42E7-9B30-88160D1DB09B}" destId="{80B2F071-7135-4F54-AF51-70330EB2282F}" srcOrd="0" destOrd="0" presId="urn:microsoft.com/office/officeart/2005/8/layout/vList2"/>
    <dgm:cxn modelId="{D7278F8A-531A-43B4-9B0E-4DDAE197A34D}" srcId="{FC9884EB-EDF3-49FF-8005-39B36F0C5B0F}" destId="{919902FE-CFB1-422B-8185-4EB2F5A6929B}" srcOrd="1" destOrd="0" parTransId="{B5A585C9-6D76-442F-8AAD-556324B7821B}" sibTransId="{DA00345C-BAF7-4B89-B84B-C768AC4D3395}"/>
    <dgm:cxn modelId="{D149F1A8-5E4C-467C-B30E-80A64ACA38D5}" type="presOf" srcId="{919902FE-CFB1-422B-8185-4EB2F5A6929B}" destId="{66F13CF6-F54B-4D96-8589-4F2BFD7F1F10}" srcOrd="0" destOrd="0" presId="urn:microsoft.com/office/officeart/2005/8/layout/vList2"/>
    <dgm:cxn modelId="{F3A70DC9-E4C9-4EB5-9A8F-7B29F058F63A}" type="presOf" srcId="{AB880E80-B60E-49AF-B9B1-0F2715D12A38}" destId="{BA2D758A-5365-4BBE-BA20-019937E7AF9C}" srcOrd="0" destOrd="0" presId="urn:microsoft.com/office/officeart/2005/8/layout/vList2"/>
    <dgm:cxn modelId="{DC6214D4-12EF-412C-811C-36BBB916DFAC}" srcId="{FC9884EB-EDF3-49FF-8005-39B36F0C5B0F}" destId="{AB880E80-B60E-49AF-B9B1-0F2715D12A38}" srcOrd="2" destOrd="0" parTransId="{EB6E47F9-C592-43CF-816F-F3FEAE96E9E2}" sibTransId="{2AA2CEEC-5294-4474-9158-25332DB396F1}"/>
    <dgm:cxn modelId="{64BBB3FE-3AD4-443F-B68D-1FD339A1811A}" type="presParOf" srcId="{F61F58D7-1BF0-4E8F-A593-914877BB7BC2}" destId="{80B2F071-7135-4F54-AF51-70330EB2282F}" srcOrd="0" destOrd="0" presId="urn:microsoft.com/office/officeart/2005/8/layout/vList2"/>
    <dgm:cxn modelId="{51EE7775-7332-46FC-8F6E-A1B2985D5014}" type="presParOf" srcId="{F61F58D7-1BF0-4E8F-A593-914877BB7BC2}" destId="{04B2562D-0958-4CE0-B172-82CC4E166383}" srcOrd="1" destOrd="0" presId="urn:microsoft.com/office/officeart/2005/8/layout/vList2"/>
    <dgm:cxn modelId="{AE90062A-807A-479A-83AB-139977550E55}" type="presParOf" srcId="{F61F58D7-1BF0-4E8F-A593-914877BB7BC2}" destId="{66F13CF6-F54B-4D96-8589-4F2BFD7F1F10}" srcOrd="2" destOrd="0" presId="urn:microsoft.com/office/officeart/2005/8/layout/vList2"/>
    <dgm:cxn modelId="{C70D150B-63B1-443C-800B-A1FDCE6D675B}" type="presParOf" srcId="{F61F58D7-1BF0-4E8F-A593-914877BB7BC2}" destId="{3D982F77-50D4-4F49-A40B-FF6621416CDF}" srcOrd="3" destOrd="0" presId="urn:microsoft.com/office/officeart/2005/8/layout/vList2"/>
    <dgm:cxn modelId="{2038EFF5-64E2-43F0-BF56-488DCCC6C1F0}" type="presParOf" srcId="{F61F58D7-1BF0-4E8F-A593-914877BB7BC2}" destId="{BA2D758A-5365-4BBE-BA20-019937E7AF9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85E7FB-4F27-4F6D-B060-562017E83F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06AA6BC-311C-42E1-AB0F-C90FBEB3D4D0}">
      <dgm:prSet/>
      <dgm:spPr/>
      <dgm:t>
        <a:bodyPr/>
        <a:lstStyle/>
        <a:p>
          <a:r>
            <a:rPr lang="en-US"/>
            <a:t>World Bank: &lt;1.5 m pop. (but exceptions)</a:t>
          </a:r>
        </a:p>
      </dgm:t>
    </dgm:pt>
    <dgm:pt modelId="{9714D152-FB08-40F0-8723-4DE0B40B666A}" type="parTrans" cxnId="{6941155C-E3E8-4F0B-B6DF-EEC0653138F9}">
      <dgm:prSet/>
      <dgm:spPr/>
      <dgm:t>
        <a:bodyPr/>
        <a:lstStyle/>
        <a:p>
          <a:endParaRPr lang="en-US"/>
        </a:p>
      </dgm:t>
    </dgm:pt>
    <dgm:pt modelId="{80AC8E86-0104-4197-85E7-A1CF522E8291}" type="sibTrans" cxnId="{6941155C-E3E8-4F0B-B6DF-EEC0653138F9}">
      <dgm:prSet/>
      <dgm:spPr/>
      <dgm:t>
        <a:bodyPr/>
        <a:lstStyle/>
        <a:p>
          <a:endParaRPr lang="en-US"/>
        </a:p>
      </dgm:t>
    </dgm:pt>
    <dgm:pt modelId="{4B0E7F00-56B0-44E7-AF71-0781F9D479EA}">
      <dgm:prSet/>
      <dgm:spPr/>
      <dgm:t>
        <a:bodyPr/>
        <a:lstStyle/>
        <a:p>
          <a:r>
            <a:rPr lang="en-US"/>
            <a:t>Maass (2017): conceptual flexibility over rigid definition</a:t>
          </a:r>
        </a:p>
      </dgm:t>
    </dgm:pt>
    <dgm:pt modelId="{E93D4A80-D912-4C82-8013-CFDA4A282139}" type="parTrans" cxnId="{B70A18AC-756D-4F66-B9AC-844F939A4FE7}">
      <dgm:prSet/>
      <dgm:spPr/>
      <dgm:t>
        <a:bodyPr/>
        <a:lstStyle/>
        <a:p>
          <a:endParaRPr lang="en-US"/>
        </a:p>
      </dgm:t>
    </dgm:pt>
    <dgm:pt modelId="{1CFAA8C8-5286-4E10-ADB6-A885D5CADCA1}" type="sibTrans" cxnId="{B70A18AC-756D-4F66-B9AC-844F939A4FE7}">
      <dgm:prSet/>
      <dgm:spPr/>
      <dgm:t>
        <a:bodyPr/>
        <a:lstStyle/>
        <a:p>
          <a:endParaRPr lang="en-US"/>
        </a:p>
      </dgm:t>
    </dgm:pt>
    <dgm:pt modelId="{4CD990E3-5A8C-45B0-BEE6-7B71B929B9DF}">
      <dgm:prSet/>
      <dgm:spPr/>
      <dgm:t>
        <a:bodyPr/>
        <a:lstStyle/>
        <a:p>
          <a:r>
            <a:rPr lang="en-US"/>
            <a:t>This study: focus on jurisdictionality, not sovereignty</a:t>
          </a:r>
        </a:p>
      </dgm:t>
    </dgm:pt>
    <dgm:pt modelId="{220BEAFB-CECA-41A3-BFAC-1E8210DCD8F3}" type="parTrans" cxnId="{CF2B8072-8CE4-4D2D-BE56-C6510BFF89B5}">
      <dgm:prSet/>
      <dgm:spPr/>
      <dgm:t>
        <a:bodyPr/>
        <a:lstStyle/>
        <a:p>
          <a:endParaRPr lang="en-US"/>
        </a:p>
      </dgm:t>
    </dgm:pt>
    <dgm:pt modelId="{71C17B9E-E2E7-4524-9055-185A08280EC5}" type="sibTrans" cxnId="{CF2B8072-8CE4-4D2D-BE56-C6510BFF89B5}">
      <dgm:prSet/>
      <dgm:spPr/>
      <dgm:t>
        <a:bodyPr/>
        <a:lstStyle/>
        <a:p>
          <a:endParaRPr lang="en-US"/>
        </a:p>
      </dgm:t>
    </dgm:pt>
    <dgm:pt modelId="{38D03B45-4E39-4D16-88EF-C22143F2F981}">
      <dgm:prSet/>
      <dgm:spPr/>
      <dgm:t>
        <a:bodyPr/>
        <a:lstStyle/>
        <a:p>
          <a:r>
            <a:rPr lang="en-US"/>
            <a:t>Embrace ‘hazy edges’ to allow exploratory analysis</a:t>
          </a:r>
        </a:p>
      </dgm:t>
    </dgm:pt>
    <dgm:pt modelId="{845557A3-BC9A-4B71-9CF5-A16816B05597}" type="parTrans" cxnId="{E3DC6634-EBFA-4A1E-ADD0-D9835F3D9BE9}">
      <dgm:prSet/>
      <dgm:spPr/>
      <dgm:t>
        <a:bodyPr/>
        <a:lstStyle/>
        <a:p>
          <a:endParaRPr lang="en-US"/>
        </a:p>
      </dgm:t>
    </dgm:pt>
    <dgm:pt modelId="{5548D5D7-E43E-4CFA-9999-984D138AE134}" type="sibTrans" cxnId="{E3DC6634-EBFA-4A1E-ADD0-D9835F3D9BE9}">
      <dgm:prSet/>
      <dgm:spPr/>
      <dgm:t>
        <a:bodyPr/>
        <a:lstStyle/>
        <a:p>
          <a:endParaRPr lang="en-US"/>
        </a:p>
      </dgm:t>
    </dgm:pt>
    <dgm:pt modelId="{B43BF853-B6FE-46AA-8CB5-34ABDC1F1198}" type="pres">
      <dgm:prSet presAssocID="{D185E7FB-4F27-4F6D-B060-562017E83F45}" presName="root" presStyleCnt="0">
        <dgm:presLayoutVars>
          <dgm:dir/>
          <dgm:resizeHandles val="exact"/>
        </dgm:presLayoutVars>
      </dgm:prSet>
      <dgm:spPr/>
    </dgm:pt>
    <dgm:pt modelId="{A1F74406-1E82-4D02-A0BB-57716A181383}" type="pres">
      <dgm:prSet presAssocID="{006AA6BC-311C-42E1-AB0F-C90FBEB3D4D0}" presName="compNode" presStyleCnt="0"/>
      <dgm:spPr/>
    </dgm:pt>
    <dgm:pt modelId="{CED9FC3F-1C6F-4008-B4DD-8B28C5778948}" type="pres">
      <dgm:prSet presAssocID="{006AA6BC-311C-42E1-AB0F-C90FBEB3D4D0}" presName="bgRect" presStyleLbl="bgShp" presStyleIdx="0" presStyleCnt="4"/>
      <dgm:spPr/>
    </dgm:pt>
    <dgm:pt modelId="{8F99AE01-FA2B-480D-BFBA-104DC5565301}" type="pres">
      <dgm:prSet presAssocID="{006AA6BC-311C-42E1-AB0F-C90FBEB3D4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DDFF16A1-8FDF-4D45-B563-FD6AD1E83243}" type="pres">
      <dgm:prSet presAssocID="{006AA6BC-311C-42E1-AB0F-C90FBEB3D4D0}" presName="spaceRect" presStyleCnt="0"/>
      <dgm:spPr/>
    </dgm:pt>
    <dgm:pt modelId="{62587DDF-4A19-44FF-8582-44E2D28E983A}" type="pres">
      <dgm:prSet presAssocID="{006AA6BC-311C-42E1-AB0F-C90FBEB3D4D0}" presName="parTx" presStyleLbl="revTx" presStyleIdx="0" presStyleCnt="4">
        <dgm:presLayoutVars>
          <dgm:chMax val="0"/>
          <dgm:chPref val="0"/>
        </dgm:presLayoutVars>
      </dgm:prSet>
      <dgm:spPr/>
    </dgm:pt>
    <dgm:pt modelId="{219215CA-9FDA-4F49-978F-B9B7A09D37EE}" type="pres">
      <dgm:prSet presAssocID="{80AC8E86-0104-4197-85E7-A1CF522E8291}" presName="sibTrans" presStyleCnt="0"/>
      <dgm:spPr/>
    </dgm:pt>
    <dgm:pt modelId="{27EE2A04-D51F-403E-8584-1C90AE828282}" type="pres">
      <dgm:prSet presAssocID="{4B0E7F00-56B0-44E7-AF71-0781F9D479EA}" presName="compNode" presStyleCnt="0"/>
      <dgm:spPr/>
    </dgm:pt>
    <dgm:pt modelId="{4E525136-E222-4434-8824-27025260A9F1}" type="pres">
      <dgm:prSet presAssocID="{4B0E7F00-56B0-44E7-AF71-0781F9D479EA}" presName="bgRect" presStyleLbl="bgShp" presStyleIdx="1" presStyleCnt="4"/>
      <dgm:spPr/>
    </dgm:pt>
    <dgm:pt modelId="{EAA86C79-5645-45C2-935D-FA2C1B64FC5A}" type="pres">
      <dgm:prSet presAssocID="{4B0E7F00-56B0-44E7-AF71-0781F9D479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nsfer"/>
        </a:ext>
      </dgm:extLst>
    </dgm:pt>
    <dgm:pt modelId="{AEBAF701-EB26-45B0-A054-DE85C3FEC5EA}" type="pres">
      <dgm:prSet presAssocID="{4B0E7F00-56B0-44E7-AF71-0781F9D479EA}" presName="spaceRect" presStyleCnt="0"/>
      <dgm:spPr/>
    </dgm:pt>
    <dgm:pt modelId="{A492C728-76A5-4374-A750-5D46AF692CFA}" type="pres">
      <dgm:prSet presAssocID="{4B0E7F00-56B0-44E7-AF71-0781F9D479EA}" presName="parTx" presStyleLbl="revTx" presStyleIdx="1" presStyleCnt="4">
        <dgm:presLayoutVars>
          <dgm:chMax val="0"/>
          <dgm:chPref val="0"/>
        </dgm:presLayoutVars>
      </dgm:prSet>
      <dgm:spPr/>
    </dgm:pt>
    <dgm:pt modelId="{9C7DC4DE-24FF-4913-B2C4-ED8710A0E03B}" type="pres">
      <dgm:prSet presAssocID="{1CFAA8C8-5286-4E10-ADB6-A885D5CADCA1}" presName="sibTrans" presStyleCnt="0"/>
      <dgm:spPr/>
    </dgm:pt>
    <dgm:pt modelId="{CB7D5125-AE3E-4E9C-BD7B-6676E0CE9695}" type="pres">
      <dgm:prSet presAssocID="{4CD990E3-5A8C-45B0-BEE6-7B71B929B9DF}" presName="compNode" presStyleCnt="0"/>
      <dgm:spPr/>
    </dgm:pt>
    <dgm:pt modelId="{099F1E92-FF59-4F02-9575-440CB9C5F5EE}" type="pres">
      <dgm:prSet presAssocID="{4CD990E3-5A8C-45B0-BEE6-7B71B929B9DF}" presName="bgRect" presStyleLbl="bgShp" presStyleIdx="2" presStyleCnt="4"/>
      <dgm:spPr/>
    </dgm:pt>
    <dgm:pt modelId="{9B3E1ED4-4465-4587-9B76-80D7FC8467BA}" type="pres">
      <dgm:prSet presAssocID="{4CD990E3-5A8C-45B0-BEE6-7B71B929B9D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4147EED7-9012-4B17-80E2-7CE04B43741A}" type="pres">
      <dgm:prSet presAssocID="{4CD990E3-5A8C-45B0-BEE6-7B71B929B9DF}" presName="spaceRect" presStyleCnt="0"/>
      <dgm:spPr/>
    </dgm:pt>
    <dgm:pt modelId="{C0D29244-41D8-4F58-974C-026D11658E14}" type="pres">
      <dgm:prSet presAssocID="{4CD990E3-5A8C-45B0-BEE6-7B71B929B9DF}" presName="parTx" presStyleLbl="revTx" presStyleIdx="2" presStyleCnt="4">
        <dgm:presLayoutVars>
          <dgm:chMax val="0"/>
          <dgm:chPref val="0"/>
        </dgm:presLayoutVars>
      </dgm:prSet>
      <dgm:spPr/>
    </dgm:pt>
    <dgm:pt modelId="{3E4CB0E7-F355-41DA-8B72-06B71A434E5A}" type="pres">
      <dgm:prSet presAssocID="{71C17B9E-E2E7-4524-9055-185A08280EC5}" presName="sibTrans" presStyleCnt="0"/>
      <dgm:spPr/>
    </dgm:pt>
    <dgm:pt modelId="{87968E64-013F-4F7C-8A1E-7B4C9792F810}" type="pres">
      <dgm:prSet presAssocID="{38D03B45-4E39-4D16-88EF-C22143F2F981}" presName="compNode" presStyleCnt="0"/>
      <dgm:spPr/>
    </dgm:pt>
    <dgm:pt modelId="{7D3D18BB-BC95-49A0-9731-6E48C363ED3C}" type="pres">
      <dgm:prSet presAssocID="{38D03B45-4E39-4D16-88EF-C22143F2F981}" presName="bgRect" presStyleLbl="bgShp" presStyleIdx="3" presStyleCnt="4"/>
      <dgm:spPr/>
    </dgm:pt>
    <dgm:pt modelId="{0362ECEC-7CEB-47A1-879E-B4F26251956C}" type="pres">
      <dgm:prSet presAssocID="{38D03B45-4E39-4D16-88EF-C22143F2F9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noculars"/>
        </a:ext>
      </dgm:extLst>
    </dgm:pt>
    <dgm:pt modelId="{E9ED11FF-4F59-4F7D-BE42-69E242F76496}" type="pres">
      <dgm:prSet presAssocID="{38D03B45-4E39-4D16-88EF-C22143F2F981}" presName="spaceRect" presStyleCnt="0"/>
      <dgm:spPr/>
    </dgm:pt>
    <dgm:pt modelId="{9D5A5AD7-9C3A-48DB-9D25-59A5BEB65B89}" type="pres">
      <dgm:prSet presAssocID="{38D03B45-4E39-4D16-88EF-C22143F2F981}" presName="parTx" presStyleLbl="revTx" presStyleIdx="3" presStyleCnt="4">
        <dgm:presLayoutVars>
          <dgm:chMax val="0"/>
          <dgm:chPref val="0"/>
        </dgm:presLayoutVars>
      </dgm:prSet>
      <dgm:spPr/>
    </dgm:pt>
  </dgm:ptLst>
  <dgm:cxnLst>
    <dgm:cxn modelId="{4E26C527-C66A-4770-BCC9-A2B961C748A7}" type="presOf" srcId="{4B0E7F00-56B0-44E7-AF71-0781F9D479EA}" destId="{A492C728-76A5-4374-A750-5D46AF692CFA}" srcOrd="0" destOrd="0" presId="urn:microsoft.com/office/officeart/2018/2/layout/IconVerticalSolidList"/>
    <dgm:cxn modelId="{E3DC6634-EBFA-4A1E-ADD0-D9835F3D9BE9}" srcId="{D185E7FB-4F27-4F6D-B060-562017E83F45}" destId="{38D03B45-4E39-4D16-88EF-C22143F2F981}" srcOrd="3" destOrd="0" parTransId="{845557A3-BC9A-4B71-9CF5-A16816B05597}" sibTransId="{5548D5D7-E43E-4CFA-9999-984D138AE134}"/>
    <dgm:cxn modelId="{6941155C-E3E8-4F0B-B6DF-EEC0653138F9}" srcId="{D185E7FB-4F27-4F6D-B060-562017E83F45}" destId="{006AA6BC-311C-42E1-AB0F-C90FBEB3D4D0}" srcOrd="0" destOrd="0" parTransId="{9714D152-FB08-40F0-8723-4DE0B40B666A}" sibTransId="{80AC8E86-0104-4197-85E7-A1CF522E8291}"/>
    <dgm:cxn modelId="{BE145761-A6D4-4057-A97C-0D0DB61E5F24}" type="presOf" srcId="{D185E7FB-4F27-4F6D-B060-562017E83F45}" destId="{B43BF853-B6FE-46AA-8CB5-34ABDC1F1198}" srcOrd="0" destOrd="0" presId="urn:microsoft.com/office/officeart/2018/2/layout/IconVerticalSolidList"/>
    <dgm:cxn modelId="{CF2B8072-8CE4-4D2D-BE56-C6510BFF89B5}" srcId="{D185E7FB-4F27-4F6D-B060-562017E83F45}" destId="{4CD990E3-5A8C-45B0-BEE6-7B71B929B9DF}" srcOrd="2" destOrd="0" parTransId="{220BEAFB-CECA-41A3-BFAC-1E8210DCD8F3}" sibTransId="{71C17B9E-E2E7-4524-9055-185A08280EC5}"/>
    <dgm:cxn modelId="{B70A18AC-756D-4F66-B9AC-844F939A4FE7}" srcId="{D185E7FB-4F27-4F6D-B060-562017E83F45}" destId="{4B0E7F00-56B0-44E7-AF71-0781F9D479EA}" srcOrd="1" destOrd="0" parTransId="{E93D4A80-D912-4C82-8013-CFDA4A282139}" sibTransId="{1CFAA8C8-5286-4E10-ADB6-A885D5CADCA1}"/>
    <dgm:cxn modelId="{364E8FBE-ACAE-4C74-AD45-AE6938A9C69E}" type="presOf" srcId="{4CD990E3-5A8C-45B0-BEE6-7B71B929B9DF}" destId="{C0D29244-41D8-4F58-974C-026D11658E14}" srcOrd="0" destOrd="0" presId="urn:microsoft.com/office/officeart/2018/2/layout/IconVerticalSolidList"/>
    <dgm:cxn modelId="{E210B7EF-D275-4E75-BDE3-4C5D70A35F10}" type="presOf" srcId="{38D03B45-4E39-4D16-88EF-C22143F2F981}" destId="{9D5A5AD7-9C3A-48DB-9D25-59A5BEB65B89}" srcOrd="0" destOrd="0" presId="urn:microsoft.com/office/officeart/2018/2/layout/IconVerticalSolidList"/>
    <dgm:cxn modelId="{194400F2-95F9-435C-ABD1-43A3A867B906}" type="presOf" srcId="{006AA6BC-311C-42E1-AB0F-C90FBEB3D4D0}" destId="{62587DDF-4A19-44FF-8582-44E2D28E983A}" srcOrd="0" destOrd="0" presId="urn:microsoft.com/office/officeart/2018/2/layout/IconVerticalSolidList"/>
    <dgm:cxn modelId="{9808C5B4-AA39-4303-85F1-731197DBAA9F}" type="presParOf" srcId="{B43BF853-B6FE-46AA-8CB5-34ABDC1F1198}" destId="{A1F74406-1E82-4D02-A0BB-57716A181383}" srcOrd="0" destOrd="0" presId="urn:microsoft.com/office/officeart/2018/2/layout/IconVerticalSolidList"/>
    <dgm:cxn modelId="{41C20A20-CC48-4A65-8CBC-020D0DB878FA}" type="presParOf" srcId="{A1F74406-1E82-4D02-A0BB-57716A181383}" destId="{CED9FC3F-1C6F-4008-B4DD-8B28C5778948}" srcOrd="0" destOrd="0" presId="urn:microsoft.com/office/officeart/2018/2/layout/IconVerticalSolidList"/>
    <dgm:cxn modelId="{54AF5035-23D1-416C-A692-859C4BB9015F}" type="presParOf" srcId="{A1F74406-1E82-4D02-A0BB-57716A181383}" destId="{8F99AE01-FA2B-480D-BFBA-104DC5565301}" srcOrd="1" destOrd="0" presId="urn:microsoft.com/office/officeart/2018/2/layout/IconVerticalSolidList"/>
    <dgm:cxn modelId="{1C1BAF9D-79E4-43BE-9A86-1F21C323C550}" type="presParOf" srcId="{A1F74406-1E82-4D02-A0BB-57716A181383}" destId="{DDFF16A1-8FDF-4D45-B563-FD6AD1E83243}" srcOrd="2" destOrd="0" presId="urn:microsoft.com/office/officeart/2018/2/layout/IconVerticalSolidList"/>
    <dgm:cxn modelId="{DA84FFF6-0582-456F-9BDF-7F5B08BBF455}" type="presParOf" srcId="{A1F74406-1E82-4D02-A0BB-57716A181383}" destId="{62587DDF-4A19-44FF-8582-44E2D28E983A}" srcOrd="3" destOrd="0" presId="urn:microsoft.com/office/officeart/2018/2/layout/IconVerticalSolidList"/>
    <dgm:cxn modelId="{E66D5AF9-7288-47EA-91DF-F5F31BA7DADF}" type="presParOf" srcId="{B43BF853-B6FE-46AA-8CB5-34ABDC1F1198}" destId="{219215CA-9FDA-4F49-978F-B9B7A09D37EE}" srcOrd="1" destOrd="0" presId="urn:microsoft.com/office/officeart/2018/2/layout/IconVerticalSolidList"/>
    <dgm:cxn modelId="{4E31580C-3B2E-4952-8779-FBAC01CCD501}" type="presParOf" srcId="{B43BF853-B6FE-46AA-8CB5-34ABDC1F1198}" destId="{27EE2A04-D51F-403E-8584-1C90AE828282}" srcOrd="2" destOrd="0" presId="urn:microsoft.com/office/officeart/2018/2/layout/IconVerticalSolidList"/>
    <dgm:cxn modelId="{588C85FA-DACE-409F-9EAF-2F4D29DE64D7}" type="presParOf" srcId="{27EE2A04-D51F-403E-8584-1C90AE828282}" destId="{4E525136-E222-4434-8824-27025260A9F1}" srcOrd="0" destOrd="0" presId="urn:microsoft.com/office/officeart/2018/2/layout/IconVerticalSolidList"/>
    <dgm:cxn modelId="{B6A46D04-E981-4108-8169-B0A1B9DE3EDF}" type="presParOf" srcId="{27EE2A04-D51F-403E-8584-1C90AE828282}" destId="{EAA86C79-5645-45C2-935D-FA2C1B64FC5A}" srcOrd="1" destOrd="0" presId="urn:microsoft.com/office/officeart/2018/2/layout/IconVerticalSolidList"/>
    <dgm:cxn modelId="{66714CFD-00A1-46CC-B820-361E5ADEB8B4}" type="presParOf" srcId="{27EE2A04-D51F-403E-8584-1C90AE828282}" destId="{AEBAF701-EB26-45B0-A054-DE85C3FEC5EA}" srcOrd="2" destOrd="0" presId="urn:microsoft.com/office/officeart/2018/2/layout/IconVerticalSolidList"/>
    <dgm:cxn modelId="{C81B17BE-3291-4968-A17F-52B996025B84}" type="presParOf" srcId="{27EE2A04-D51F-403E-8584-1C90AE828282}" destId="{A492C728-76A5-4374-A750-5D46AF692CFA}" srcOrd="3" destOrd="0" presId="urn:microsoft.com/office/officeart/2018/2/layout/IconVerticalSolidList"/>
    <dgm:cxn modelId="{6945362D-845A-44BF-AB39-0576A3C9786B}" type="presParOf" srcId="{B43BF853-B6FE-46AA-8CB5-34ABDC1F1198}" destId="{9C7DC4DE-24FF-4913-B2C4-ED8710A0E03B}" srcOrd="3" destOrd="0" presId="urn:microsoft.com/office/officeart/2018/2/layout/IconVerticalSolidList"/>
    <dgm:cxn modelId="{621EA195-FE9D-4006-9364-847461ADCFD5}" type="presParOf" srcId="{B43BF853-B6FE-46AA-8CB5-34ABDC1F1198}" destId="{CB7D5125-AE3E-4E9C-BD7B-6676E0CE9695}" srcOrd="4" destOrd="0" presId="urn:microsoft.com/office/officeart/2018/2/layout/IconVerticalSolidList"/>
    <dgm:cxn modelId="{957FE628-C017-4B7A-9678-AD3D7B7ED0A4}" type="presParOf" srcId="{CB7D5125-AE3E-4E9C-BD7B-6676E0CE9695}" destId="{099F1E92-FF59-4F02-9575-440CB9C5F5EE}" srcOrd="0" destOrd="0" presId="urn:microsoft.com/office/officeart/2018/2/layout/IconVerticalSolidList"/>
    <dgm:cxn modelId="{93D48F1B-E3C3-41A5-9C72-9697A6480973}" type="presParOf" srcId="{CB7D5125-AE3E-4E9C-BD7B-6676E0CE9695}" destId="{9B3E1ED4-4465-4587-9B76-80D7FC8467BA}" srcOrd="1" destOrd="0" presId="urn:microsoft.com/office/officeart/2018/2/layout/IconVerticalSolidList"/>
    <dgm:cxn modelId="{EF08F7B6-12B1-4331-9B8B-A619FAC3A992}" type="presParOf" srcId="{CB7D5125-AE3E-4E9C-BD7B-6676E0CE9695}" destId="{4147EED7-9012-4B17-80E2-7CE04B43741A}" srcOrd="2" destOrd="0" presId="urn:microsoft.com/office/officeart/2018/2/layout/IconVerticalSolidList"/>
    <dgm:cxn modelId="{836F7086-FEB1-43C2-A1C7-1A3900B10EB9}" type="presParOf" srcId="{CB7D5125-AE3E-4E9C-BD7B-6676E0CE9695}" destId="{C0D29244-41D8-4F58-974C-026D11658E14}" srcOrd="3" destOrd="0" presId="urn:microsoft.com/office/officeart/2018/2/layout/IconVerticalSolidList"/>
    <dgm:cxn modelId="{9B3A6DD7-2565-40A6-9B24-9C6BCADC84FC}" type="presParOf" srcId="{B43BF853-B6FE-46AA-8CB5-34ABDC1F1198}" destId="{3E4CB0E7-F355-41DA-8B72-06B71A434E5A}" srcOrd="5" destOrd="0" presId="urn:microsoft.com/office/officeart/2018/2/layout/IconVerticalSolidList"/>
    <dgm:cxn modelId="{CCFC7FA7-80DC-469D-9703-C166F00F09B3}" type="presParOf" srcId="{B43BF853-B6FE-46AA-8CB5-34ABDC1F1198}" destId="{87968E64-013F-4F7C-8A1E-7B4C9792F810}" srcOrd="6" destOrd="0" presId="urn:microsoft.com/office/officeart/2018/2/layout/IconVerticalSolidList"/>
    <dgm:cxn modelId="{D208A16B-E775-4046-9726-433EE866F93C}" type="presParOf" srcId="{87968E64-013F-4F7C-8A1E-7B4C9792F810}" destId="{7D3D18BB-BC95-49A0-9731-6E48C363ED3C}" srcOrd="0" destOrd="0" presId="urn:microsoft.com/office/officeart/2018/2/layout/IconVerticalSolidList"/>
    <dgm:cxn modelId="{8ED3378C-3008-4946-A314-DC1980D56452}" type="presParOf" srcId="{87968E64-013F-4F7C-8A1E-7B4C9792F810}" destId="{0362ECEC-7CEB-47A1-879E-B4F26251956C}" srcOrd="1" destOrd="0" presId="urn:microsoft.com/office/officeart/2018/2/layout/IconVerticalSolidList"/>
    <dgm:cxn modelId="{4613B54B-2BA5-4BBB-96CD-7B26DDFAF522}" type="presParOf" srcId="{87968E64-013F-4F7C-8A1E-7B4C9792F810}" destId="{E9ED11FF-4F59-4F7D-BE42-69E242F76496}" srcOrd="2" destOrd="0" presId="urn:microsoft.com/office/officeart/2018/2/layout/IconVerticalSolidList"/>
    <dgm:cxn modelId="{D3C6AB05-5A76-4099-B018-C8B7FFC20114}" type="presParOf" srcId="{87968E64-013F-4F7C-8A1E-7B4C9792F810}" destId="{9D5A5AD7-9C3A-48DB-9D25-59A5BEB65B8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07156E-FA00-43E2-8C97-A47CD5A8BD8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7DE4117-BBEE-4BAB-9889-5035B95839A0}">
      <dgm:prSet/>
      <dgm:spPr/>
      <dgm:t>
        <a:bodyPr/>
        <a:lstStyle/>
        <a:p>
          <a:r>
            <a:rPr lang="en-US"/>
            <a:t>Scarcity of local scholars &amp; resources</a:t>
          </a:r>
        </a:p>
      </dgm:t>
    </dgm:pt>
    <dgm:pt modelId="{8A8A3656-4A6F-408E-9738-77464E161DC0}" type="parTrans" cxnId="{F3F9497E-A124-42FC-BFAA-1AF9217C4FB8}">
      <dgm:prSet/>
      <dgm:spPr/>
      <dgm:t>
        <a:bodyPr/>
        <a:lstStyle/>
        <a:p>
          <a:endParaRPr lang="en-US"/>
        </a:p>
      </dgm:t>
    </dgm:pt>
    <dgm:pt modelId="{EC665494-0814-499A-9ABC-CFCC3A31E6AF}" type="sibTrans" cxnId="{F3F9497E-A124-42FC-BFAA-1AF9217C4FB8}">
      <dgm:prSet/>
      <dgm:spPr/>
      <dgm:t>
        <a:bodyPr/>
        <a:lstStyle/>
        <a:p>
          <a:endParaRPr lang="en-US"/>
        </a:p>
      </dgm:t>
    </dgm:pt>
    <dgm:pt modelId="{D336442C-E8C5-4D94-B6F8-2C087B46035C}">
      <dgm:prSet/>
      <dgm:spPr/>
      <dgm:t>
        <a:bodyPr/>
        <a:lstStyle/>
        <a:p>
          <a:r>
            <a:rPr lang="en-US"/>
            <a:t>Regulatory literature of large jurisdictions crowds discourse</a:t>
          </a:r>
        </a:p>
      </dgm:t>
    </dgm:pt>
    <dgm:pt modelId="{93038685-F3FD-4ADA-95B6-1EBCFA271C63}" type="parTrans" cxnId="{8F453FE5-1BF8-42D5-B9B4-3234D0791D51}">
      <dgm:prSet/>
      <dgm:spPr/>
      <dgm:t>
        <a:bodyPr/>
        <a:lstStyle/>
        <a:p>
          <a:endParaRPr lang="en-US"/>
        </a:p>
      </dgm:t>
    </dgm:pt>
    <dgm:pt modelId="{A0A9596E-CBA9-4B9F-8F2C-406E7219095E}" type="sibTrans" cxnId="{8F453FE5-1BF8-42D5-B9B4-3234D0791D51}">
      <dgm:prSet/>
      <dgm:spPr/>
      <dgm:t>
        <a:bodyPr/>
        <a:lstStyle/>
        <a:p>
          <a:endParaRPr lang="en-US"/>
        </a:p>
      </dgm:t>
    </dgm:pt>
    <dgm:pt modelId="{177C954A-DCC6-4439-95A7-F83CD5D448C6}" type="pres">
      <dgm:prSet presAssocID="{2307156E-FA00-43E2-8C97-A47CD5A8BD88}" presName="hierChild1" presStyleCnt="0">
        <dgm:presLayoutVars>
          <dgm:chPref val="1"/>
          <dgm:dir/>
          <dgm:animOne val="branch"/>
          <dgm:animLvl val="lvl"/>
          <dgm:resizeHandles/>
        </dgm:presLayoutVars>
      </dgm:prSet>
      <dgm:spPr/>
    </dgm:pt>
    <dgm:pt modelId="{C9BB7E45-722D-498F-8AD9-F7FD9CB030E9}" type="pres">
      <dgm:prSet presAssocID="{F7DE4117-BBEE-4BAB-9889-5035B95839A0}" presName="hierRoot1" presStyleCnt="0"/>
      <dgm:spPr/>
    </dgm:pt>
    <dgm:pt modelId="{33340C04-9DD3-478F-959A-0C856EC05160}" type="pres">
      <dgm:prSet presAssocID="{F7DE4117-BBEE-4BAB-9889-5035B95839A0}" presName="composite" presStyleCnt="0"/>
      <dgm:spPr/>
    </dgm:pt>
    <dgm:pt modelId="{2D823875-39B2-403C-A6EF-4AD9BC378A48}" type="pres">
      <dgm:prSet presAssocID="{F7DE4117-BBEE-4BAB-9889-5035B95839A0}" presName="background" presStyleLbl="node0" presStyleIdx="0" presStyleCnt="2"/>
      <dgm:spPr/>
    </dgm:pt>
    <dgm:pt modelId="{AFE52FB9-4C2F-40B1-B149-AA772896D2C1}" type="pres">
      <dgm:prSet presAssocID="{F7DE4117-BBEE-4BAB-9889-5035B95839A0}" presName="text" presStyleLbl="fgAcc0" presStyleIdx="0" presStyleCnt="2">
        <dgm:presLayoutVars>
          <dgm:chPref val="3"/>
        </dgm:presLayoutVars>
      </dgm:prSet>
      <dgm:spPr/>
    </dgm:pt>
    <dgm:pt modelId="{AD20610C-C56D-43DB-9473-58062C526B81}" type="pres">
      <dgm:prSet presAssocID="{F7DE4117-BBEE-4BAB-9889-5035B95839A0}" presName="hierChild2" presStyleCnt="0"/>
      <dgm:spPr/>
    </dgm:pt>
    <dgm:pt modelId="{A79585E0-36DB-49A2-B523-C5916938353B}" type="pres">
      <dgm:prSet presAssocID="{D336442C-E8C5-4D94-B6F8-2C087B46035C}" presName="hierRoot1" presStyleCnt="0"/>
      <dgm:spPr/>
    </dgm:pt>
    <dgm:pt modelId="{976318F6-F14F-4728-9B13-D6A65B8287F0}" type="pres">
      <dgm:prSet presAssocID="{D336442C-E8C5-4D94-B6F8-2C087B46035C}" presName="composite" presStyleCnt="0"/>
      <dgm:spPr/>
    </dgm:pt>
    <dgm:pt modelId="{AD1C0D2D-097E-4E0A-8DCD-E290F0A129B0}" type="pres">
      <dgm:prSet presAssocID="{D336442C-E8C5-4D94-B6F8-2C087B46035C}" presName="background" presStyleLbl="node0" presStyleIdx="1" presStyleCnt="2"/>
      <dgm:spPr/>
    </dgm:pt>
    <dgm:pt modelId="{A72DBFE5-8FAF-42C5-A0D7-C0CB83360432}" type="pres">
      <dgm:prSet presAssocID="{D336442C-E8C5-4D94-B6F8-2C087B46035C}" presName="text" presStyleLbl="fgAcc0" presStyleIdx="1" presStyleCnt="2">
        <dgm:presLayoutVars>
          <dgm:chPref val="3"/>
        </dgm:presLayoutVars>
      </dgm:prSet>
      <dgm:spPr/>
    </dgm:pt>
    <dgm:pt modelId="{5F4AC1EB-48FB-4817-9434-9996031A4D49}" type="pres">
      <dgm:prSet presAssocID="{D336442C-E8C5-4D94-B6F8-2C087B46035C}" presName="hierChild2" presStyleCnt="0"/>
      <dgm:spPr/>
    </dgm:pt>
  </dgm:ptLst>
  <dgm:cxnLst>
    <dgm:cxn modelId="{D43F1126-CB71-4DC3-8AD9-F7F2915A6F0C}" type="presOf" srcId="{F7DE4117-BBEE-4BAB-9889-5035B95839A0}" destId="{AFE52FB9-4C2F-40B1-B149-AA772896D2C1}" srcOrd="0" destOrd="0" presId="urn:microsoft.com/office/officeart/2005/8/layout/hierarchy1"/>
    <dgm:cxn modelId="{8FFD0956-0A65-4DC3-B7D0-D2C0D530D5B2}" type="presOf" srcId="{D336442C-E8C5-4D94-B6F8-2C087B46035C}" destId="{A72DBFE5-8FAF-42C5-A0D7-C0CB83360432}" srcOrd="0" destOrd="0" presId="urn:microsoft.com/office/officeart/2005/8/layout/hierarchy1"/>
    <dgm:cxn modelId="{F3F9497E-A124-42FC-BFAA-1AF9217C4FB8}" srcId="{2307156E-FA00-43E2-8C97-A47CD5A8BD88}" destId="{F7DE4117-BBEE-4BAB-9889-5035B95839A0}" srcOrd="0" destOrd="0" parTransId="{8A8A3656-4A6F-408E-9738-77464E161DC0}" sibTransId="{EC665494-0814-499A-9ABC-CFCC3A31E6AF}"/>
    <dgm:cxn modelId="{8F453FE5-1BF8-42D5-B9B4-3234D0791D51}" srcId="{2307156E-FA00-43E2-8C97-A47CD5A8BD88}" destId="{D336442C-E8C5-4D94-B6F8-2C087B46035C}" srcOrd="1" destOrd="0" parTransId="{93038685-F3FD-4ADA-95B6-1EBCFA271C63}" sibTransId="{A0A9596E-CBA9-4B9F-8F2C-406E7219095E}"/>
    <dgm:cxn modelId="{48F83EFD-E07E-4266-B5A2-AE483529CF5A}" type="presOf" srcId="{2307156E-FA00-43E2-8C97-A47CD5A8BD88}" destId="{177C954A-DCC6-4439-95A7-F83CD5D448C6}" srcOrd="0" destOrd="0" presId="urn:microsoft.com/office/officeart/2005/8/layout/hierarchy1"/>
    <dgm:cxn modelId="{2878CEE0-3547-40C1-A4E8-9937DB9CC51C}" type="presParOf" srcId="{177C954A-DCC6-4439-95A7-F83CD5D448C6}" destId="{C9BB7E45-722D-498F-8AD9-F7FD9CB030E9}" srcOrd="0" destOrd="0" presId="urn:microsoft.com/office/officeart/2005/8/layout/hierarchy1"/>
    <dgm:cxn modelId="{344F54A2-AB22-4CF0-9F0F-0C3ED6392943}" type="presParOf" srcId="{C9BB7E45-722D-498F-8AD9-F7FD9CB030E9}" destId="{33340C04-9DD3-478F-959A-0C856EC05160}" srcOrd="0" destOrd="0" presId="urn:microsoft.com/office/officeart/2005/8/layout/hierarchy1"/>
    <dgm:cxn modelId="{F71D64A1-CBA4-45AA-B79C-7B16EC1A5FBC}" type="presParOf" srcId="{33340C04-9DD3-478F-959A-0C856EC05160}" destId="{2D823875-39B2-403C-A6EF-4AD9BC378A48}" srcOrd="0" destOrd="0" presId="urn:microsoft.com/office/officeart/2005/8/layout/hierarchy1"/>
    <dgm:cxn modelId="{FC518214-DD88-461E-804F-1FAA08906602}" type="presParOf" srcId="{33340C04-9DD3-478F-959A-0C856EC05160}" destId="{AFE52FB9-4C2F-40B1-B149-AA772896D2C1}" srcOrd="1" destOrd="0" presId="urn:microsoft.com/office/officeart/2005/8/layout/hierarchy1"/>
    <dgm:cxn modelId="{3C6BD168-D800-4692-B320-4EA184855ED5}" type="presParOf" srcId="{C9BB7E45-722D-498F-8AD9-F7FD9CB030E9}" destId="{AD20610C-C56D-43DB-9473-58062C526B81}" srcOrd="1" destOrd="0" presId="urn:microsoft.com/office/officeart/2005/8/layout/hierarchy1"/>
    <dgm:cxn modelId="{308CFA0E-1A39-41FF-BBB2-95A284F80985}" type="presParOf" srcId="{177C954A-DCC6-4439-95A7-F83CD5D448C6}" destId="{A79585E0-36DB-49A2-B523-C5916938353B}" srcOrd="1" destOrd="0" presId="urn:microsoft.com/office/officeart/2005/8/layout/hierarchy1"/>
    <dgm:cxn modelId="{C0E3B70C-6751-485E-86EA-34D95DAA6B2B}" type="presParOf" srcId="{A79585E0-36DB-49A2-B523-C5916938353B}" destId="{976318F6-F14F-4728-9B13-D6A65B8287F0}" srcOrd="0" destOrd="0" presId="urn:microsoft.com/office/officeart/2005/8/layout/hierarchy1"/>
    <dgm:cxn modelId="{7230A1F6-79E1-44C2-BB9A-C2645952E9BE}" type="presParOf" srcId="{976318F6-F14F-4728-9B13-D6A65B8287F0}" destId="{AD1C0D2D-097E-4E0A-8DCD-E290F0A129B0}" srcOrd="0" destOrd="0" presId="urn:microsoft.com/office/officeart/2005/8/layout/hierarchy1"/>
    <dgm:cxn modelId="{D385CE70-2617-45A5-A6BC-71CC051A9004}" type="presParOf" srcId="{976318F6-F14F-4728-9B13-D6A65B8287F0}" destId="{A72DBFE5-8FAF-42C5-A0D7-C0CB83360432}" srcOrd="1" destOrd="0" presId="urn:microsoft.com/office/officeart/2005/8/layout/hierarchy1"/>
    <dgm:cxn modelId="{AA954058-BF9C-48DA-94C1-FC411ACB7011}" type="presParOf" srcId="{A79585E0-36DB-49A2-B523-C5916938353B}" destId="{5F4AC1EB-48FB-4817-9434-9996031A4D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94D8D1-CB00-4091-9B0B-6D16D5E8645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5D7879-3C80-4654-8808-354726E2BEF3}">
      <dgm:prSet/>
      <dgm:spPr/>
      <dgm:t>
        <a:bodyPr/>
        <a:lstStyle/>
        <a:p>
          <a:r>
            <a:rPr lang="en-US"/>
            <a:t>Faroe Islands: autonomous yet non‑sovereign</a:t>
          </a:r>
        </a:p>
      </dgm:t>
    </dgm:pt>
    <dgm:pt modelId="{4EF6A265-DD63-4732-8BBF-FF7F045655E4}" type="parTrans" cxnId="{4AE76BA9-0019-43AF-A678-FAF4E3253F69}">
      <dgm:prSet/>
      <dgm:spPr/>
      <dgm:t>
        <a:bodyPr/>
        <a:lstStyle/>
        <a:p>
          <a:endParaRPr lang="en-US"/>
        </a:p>
      </dgm:t>
    </dgm:pt>
    <dgm:pt modelId="{1B217EFB-4783-4F0C-9103-5AE2C4566F72}" type="sibTrans" cxnId="{4AE76BA9-0019-43AF-A678-FAF4E3253F69}">
      <dgm:prSet/>
      <dgm:spPr/>
      <dgm:t>
        <a:bodyPr/>
        <a:lstStyle/>
        <a:p>
          <a:endParaRPr lang="en-US"/>
        </a:p>
      </dgm:t>
    </dgm:pt>
    <dgm:pt modelId="{F791F460-0F27-4B07-A1E0-68FB68234A36}">
      <dgm:prSet/>
      <dgm:spPr/>
      <dgm:t>
        <a:bodyPr/>
        <a:lstStyle/>
        <a:p>
          <a:r>
            <a:rPr lang="en-US"/>
            <a:t>Scotland: devolved nation with distinct legal tradition</a:t>
          </a:r>
        </a:p>
      </dgm:t>
    </dgm:pt>
    <dgm:pt modelId="{4E9BDE5B-C248-407F-99FF-9766FFCA604D}" type="parTrans" cxnId="{4E9D2E97-54FD-4754-9034-3E4F1CB7A648}">
      <dgm:prSet/>
      <dgm:spPr/>
      <dgm:t>
        <a:bodyPr/>
        <a:lstStyle/>
        <a:p>
          <a:endParaRPr lang="en-US"/>
        </a:p>
      </dgm:t>
    </dgm:pt>
    <dgm:pt modelId="{ED6B7BDF-1B8D-40B8-AC88-B17B96BB3332}" type="sibTrans" cxnId="{4E9D2E97-54FD-4754-9034-3E4F1CB7A648}">
      <dgm:prSet/>
      <dgm:spPr/>
      <dgm:t>
        <a:bodyPr/>
        <a:lstStyle/>
        <a:p>
          <a:endParaRPr lang="en-US"/>
        </a:p>
      </dgm:t>
    </dgm:pt>
    <dgm:pt modelId="{76A062D0-AA43-417B-81ED-0498A23D594E}">
      <dgm:prSet/>
      <dgm:spPr/>
      <dgm:t>
        <a:bodyPr/>
        <a:lstStyle/>
        <a:p>
          <a:r>
            <a:rPr lang="en-US"/>
            <a:t>Others: Malta, Jersey, Seychelles as crossroads</a:t>
          </a:r>
        </a:p>
      </dgm:t>
    </dgm:pt>
    <dgm:pt modelId="{8668435D-4F49-494D-BA18-21D54ABC1FCC}" type="parTrans" cxnId="{DA352E06-845D-4A7C-B8E6-6DCE4DBB6BB9}">
      <dgm:prSet/>
      <dgm:spPr/>
      <dgm:t>
        <a:bodyPr/>
        <a:lstStyle/>
        <a:p>
          <a:endParaRPr lang="en-US"/>
        </a:p>
      </dgm:t>
    </dgm:pt>
    <dgm:pt modelId="{23CC9862-8A6C-4391-A8AE-D0A81423AA7C}" type="sibTrans" cxnId="{DA352E06-845D-4A7C-B8E6-6DCE4DBB6BB9}">
      <dgm:prSet/>
      <dgm:spPr/>
      <dgm:t>
        <a:bodyPr/>
        <a:lstStyle/>
        <a:p>
          <a:endParaRPr lang="en-US"/>
        </a:p>
      </dgm:t>
    </dgm:pt>
    <dgm:pt modelId="{D59F12B9-2405-4C16-9142-5BD8BD9E69EE}">
      <dgm:prSet/>
      <dgm:spPr/>
      <dgm:t>
        <a:bodyPr/>
        <a:lstStyle/>
        <a:p>
          <a:r>
            <a:rPr lang="en-US"/>
            <a:t>Shadow effects of neighbouring ‘giants’ (eg., </a:t>
          </a:r>
          <a:r>
            <a:rPr lang="en-GB"/>
            <a:t>Denmark, </a:t>
          </a:r>
          <a:r>
            <a:rPr lang="en-US"/>
            <a:t>England)</a:t>
          </a:r>
        </a:p>
      </dgm:t>
    </dgm:pt>
    <dgm:pt modelId="{D3613BB3-7513-41E8-B214-26D7CDEED20B}" type="parTrans" cxnId="{318FD124-CCE8-42EE-9CB4-9EB03D5CEC74}">
      <dgm:prSet/>
      <dgm:spPr/>
      <dgm:t>
        <a:bodyPr/>
        <a:lstStyle/>
        <a:p>
          <a:endParaRPr lang="en-US"/>
        </a:p>
      </dgm:t>
    </dgm:pt>
    <dgm:pt modelId="{2E1BC07B-7881-4D6C-A6A7-B202B73ABFFE}" type="sibTrans" cxnId="{318FD124-CCE8-42EE-9CB4-9EB03D5CEC74}">
      <dgm:prSet/>
      <dgm:spPr/>
      <dgm:t>
        <a:bodyPr/>
        <a:lstStyle/>
        <a:p>
          <a:endParaRPr lang="en-US"/>
        </a:p>
      </dgm:t>
    </dgm:pt>
    <dgm:pt modelId="{27A227E6-A6CE-44F2-8974-C6E60F70B7EF}" type="pres">
      <dgm:prSet presAssocID="{B694D8D1-CB00-4091-9B0B-6D16D5E86456}" presName="linear" presStyleCnt="0">
        <dgm:presLayoutVars>
          <dgm:animLvl val="lvl"/>
          <dgm:resizeHandles val="exact"/>
        </dgm:presLayoutVars>
      </dgm:prSet>
      <dgm:spPr/>
    </dgm:pt>
    <dgm:pt modelId="{4D8E7442-F71A-4205-A7A4-59C0C7F964DC}" type="pres">
      <dgm:prSet presAssocID="{D15D7879-3C80-4654-8808-354726E2BEF3}" presName="parentText" presStyleLbl="node1" presStyleIdx="0" presStyleCnt="4">
        <dgm:presLayoutVars>
          <dgm:chMax val="0"/>
          <dgm:bulletEnabled val="1"/>
        </dgm:presLayoutVars>
      </dgm:prSet>
      <dgm:spPr/>
    </dgm:pt>
    <dgm:pt modelId="{5D7F296E-917F-40CD-B924-DE0D7D6F2728}" type="pres">
      <dgm:prSet presAssocID="{1B217EFB-4783-4F0C-9103-5AE2C4566F72}" presName="spacer" presStyleCnt="0"/>
      <dgm:spPr/>
    </dgm:pt>
    <dgm:pt modelId="{E269F675-87B0-4C5E-9895-C1967513E268}" type="pres">
      <dgm:prSet presAssocID="{F791F460-0F27-4B07-A1E0-68FB68234A36}" presName="parentText" presStyleLbl="node1" presStyleIdx="1" presStyleCnt="4">
        <dgm:presLayoutVars>
          <dgm:chMax val="0"/>
          <dgm:bulletEnabled val="1"/>
        </dgm:presLayoutVars>
      </dgm:prSet>
      <dgm:spPr/>
    </dgm:pt>
    <dgm:pt modelId="{2086A8E7-3471-4F1B-B739-ED97DB9EDBD0}" type="pres">
      <dgm:prSet presAssocID="{ED6B7BDF-1B8D-40B8-AC88-B17B96BB3332}" presName="spacer" presStyleCnt="0"/>
      <dgm:spPr/>
    </dgm:pt>
    <dgm:pt modelId="{A80A1B26-8C8D-4FC3-A35F-84FFCFBED7E8}" type="pres">
      <dgm:prSet presAssocID="{76A062D0-AA43-417B-81ED-0498A23D594E}" presName="parentText" presStyleLbl="node1" presStyleIdx="2" presStyleCnt="4">
        <dgm:presLayoutVars>
          <dgm:chMax val="0"/>
          <dgm:bulletEnabled val="1"/>
        </dgm:presLayoutVars>
      </dgm:prSet>
      <dgm:spPr/>
    </dgm:pt>
    <dgm:pt modelId="{ADCAB70D-B9DF-48DC-ABAA-314B26820B99}" type="pres">
      <dgm:prSet presAssocID="{23CC9862-8A6C-4391-A8AE-D0A81423AA7C}" presName="spacer" presStyleCnt="0"/>
      <dgm:spPr/>
    </dgm:pt>
    <dgm:pt modelId="{DF411891-4EDC-4449-9C71-2BA6502C6636}" type="pres">
      <dgm:prSet presAssocID="{D59F12B9-2405-4C16-9142-5BD8BD9E69EE}" presName="parentText" presStyleLbl="node1" presStyleIdx="3" presStyleCnt="4">
        <dgm:presLayoutVars>
          <dgm:chMax val="0"/>
          <dgm:bulletEnabled val="1"/>
        </dgm:presLayoutVars>
      </dgm:prSet>
      <dgm:spPr/>
    </dgm:pt>
  </dgm:ptLst>
  <dgm:cxnLst>
    <dgm:cxn modelId="{DA352E06-845D-4A7C-B8E6-6DCE4DBB6BB9}" srcId="{B694D8D1-CB00-4091-9B0B-6D16D5E86456}" destId="{76A062D0-AA43-417B-81ED-0498A23D594E}" srcOrd="2" destOrd="0" parTransId="{8668435D-4F49-494D-BA18-21D54ABC1FCC}" sibTransId="{23CC9862-8A6C-4391-A8AE-D0A81423AA7C}"/>
    <dgm:cxn modelId="{318FD124-CCE8-42EE-9CB4-9EB03D5CEC74}" srcId="{B694D8D1-CB00-4091-9B0B-6D16D5E86456}" destId="{D59F12B9-2405-4C16-9142-5BD8BD9E69EE}" srcOrd="3" destOrd="0" parTransId="{D3613BB3-7513-41E8-B214-26D7CDEED20B}" sibTransId="{2E1BC07B-7881-4D6C-A6A7-B202B73ABFFE}"/>
    <dgm:cxn modelId="{D9937073-036E-47ED-85AB-4EB622407F1F}" type="presOf" srcId="{F791F460-0F27-4B07-A1E0-68FB68234A36}" destId="{E269F675-87B0-4C5E-9895-C1967513E268}" srcOrd="0" destOrd="0" presId="urn:microsoft.com/office/officeart/2005/8/layout/vList2"/>
    <dgm:cxn modelId="{7ABCF481-9430-44F0-9DB2-EE9F9EB60D50}" type="presOf" srcId="{D59F12B9-2405-4C16-9142-5BD8BD9E69EE}" destId="{DF411891-4EDC-4449-9C71-2BA6502C6636}" srcOrd="0" destOrd="0" presId="urn:microsoft.com/office/officeart/2005/8/layout/vList2"/>
    <dgm:cxn modelId="{05D0CA84-8047-42ED-A37C-8222745A5B7B}" type="presOf" srcId="{D15D7879-3C80-4654-8808-354726E2BEF3}" destId="{4D8E7442-F71A-4205-A7A4-59C0C7F964DC}" srcOrd="0" destOrd="0" presId="urn:microsoft.com/office/officeart/2005/8/layout/vList2"/>
    <dgm:cxn modelId="{4E9D2E97-54FD-4754-9034-3E4F1CB7A648}" srcId="{B694D8D1-CB00-4091-9B0B-6D16D5E86456}" destId="{F791F460-0F27-4B07-A1E0-68FB68234A36}" srcOrd="1" destOrd="0" parTransId="{4E9BDE5B-C248-407F-99FF-9766FFCA604D}" sibTransId="{ED6B7BDF-1B8D-40B8-AC88-B17B96BB3332}"/>
    <dgm:cxn modelId="{44D172A7-DF3E-45D5-B289-66ADE92A3A0D}" type="presOf" srcId="{B694D8D1-CB00-4091-9B0B-6D16D5E86456}" destId="{27A227E6-A6CE-44F2-8974-C6E60F70B7EF}" srcOrd="0" destOrd="0" presId="urn:microsoft.com/office/officeart/2005/8/layout/vList2"/>
    <dgm:cxn modelId="{4AE76BA9-0019-43AF-A678-FAF4E3253F69}" srcId="{B694D8D1-CB00-4091-9B0B-6D16D5E86456}" destId="{D15D7879-3C80-4654-8808-354726E2BEF3}" srcOrd="0" destOrd="0" parTransId="{4EF6A265-DD63-4732-8BBF-FF7F045655E4}" sibTransId="{1B217EFB-4783-4F0C-9103-5AE2C4566F72}"/>
    <dgm:cxn modelId="{2B960DC3-1EB3-40B8-B3D4-9D5BE53C382F}" type="presOf" srcId="{76A062D0-AA43-417B-81ED-0498A23D594E}" destId="{A80A1B26-8C8D-4FC3-A35F-84FFCFBED7E8}" srcOrd="0" destOrd="0" presId="urn:microsoft.com/office/officeart/2005/8/layout/vList2"/>
    <dgm:cxn modelId="{1DF5538D-0C4F-4CFD-A160-742DFC8CDBCA}" type="presParOf" srcId="{27A227E6-A6CE-44F2-8974-C6E60F70B7EF}" destId="{4D8E7442-F71A-4205-A7A4-59C0C7F964DC}" srcOrd="0" destOrd="0" presId="urn:microsoft.com/office/officeart/2005/8/layout/vList2"/>
    <dgm:cxn modelId="{F1956954-F55E-4777-A47D-8781B629D85C}" type="presParOf" srcId="{27A227E6-A6CE-44F2-8974-C6E60F70B7EF}" destId="{5D7F296E-917F-40CD-B924-DE0D7D6F2728}" srcOrd="1" destOrd="0" presId="urn:microsoft.com/office/officeart/2005/8/layout/vList2"/>
    <dgm:cxn modelId="{6C8C6AC1-379A-49A9-9453-FBB9E8026F4C}" type="presParOf" srcId="{27A227E6-A6CE-44F2-8974-C6E60F70B7EF}" destId="{E269F675-87B0-4C5E-9895-C1967513E268}" srcOrd="2" destOrd="0" presId="urn:microsoft.com/office/officeart/2005/8/layout/vList2"/>
    <dgm:cxn modelId="{A3EC3366-2949-41C0-9DBC-9C4EC7E72E14}" type="presParOf" srcId="{27A227E6-A6CE-44F2-8974-C6E60F70B7EF}" destId="{2086A8E7-3471-4F1B-B739-ED97DB9EDBD0}" srcOrd="3" destOrd="0" presId="urn:microsoft.com/office/officeart/2005/8/layout/vList2"/>
    <dgm:cxn modelId="{20B69ED2-0BA2-41BC-8652-0B0CACC37B23}" type="presParOf" srcId="{27A227E6-A6CE-44F2-8974-C6E60F70B7EF}" destId="{A80A1B26-8C8D-4FC3-A35F-84FFCFBED7E8}" srcOrd="4" destOrd="0" presId="urn:microsoft.com/office/officeart/2005/8/layout/vList2"/>
    <dgm:cxn modelId="{29D8F6E0-1C1C-4918-88D8-EBA260D203D0}" type="presParOf" srcId="{27A227E6-A6CE-44F2-8974-C6E60F70B7EF}" destId="{ADCAB70D-B9DF-48DC-ABAA-314B26820B99}" srcOrd="5" destOrd="0" presId="urn:microsoft.com/office/officeart/2005/8/layout/vList2"/>
    <dgm:cxn modelId="{166AB632-9687-466E-9F18-2DF81F6ED362}" type="presParOf" srcId="{27A227E6-A6CE-44F2-8974-C6E60F70B7EF}" destId="{DF411891-4EDC-4449-9C71-2BA6502C663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C16F6B-38C9-4CC0-8F35-8CD923E0665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81C055A-5218-43C0-AC37-515A12F3C640}">
      <dgm:prSet/>
      <dgm:spPr/>
      <dgm:t>
        <a:bodyPr/>
        <a:lstStyle/>
        <a:p>
          <a:r>
            <a:rPr lang="en-US"/>
            <a:t>Fault‑lines, fractures, transplants, erasures</a:t>
          </a:r>
        </a:p>
      </dgm:t>
    </dgm:pt>
    <dgm:pt modelId="{B994D69A-371B-43B0-AB14-A9BC5A890C97}" type="parTrans" cxnId="{D6AB899D-500D-4634-913B-9DA9CA22B05B}">
      <dgm:prSet/>
      <dgm:spPr/>
      <dgm:t>
        <a:bodyPr/>
        <a:lstStyle/>
        <a:p>
          <a:endParaRPr lang="en-US"/>
        </a:p>
      </dgm:t>
    </dgm:pt>
    <dgm:pt modelId="{D8630F8E-FCFD-4AC4-A3EF-AB2459149CE5}" type="sibTrans" cxnId="{D6AB899D-500D-4634-913B-9DA9CA22B05B}">
      <dgm:prSet/>
      <dgm:spPr/>
      <dgm:t>
        <a:bodyPr/>
        <a:lstStyle/>
        <a:p>
          <a:endParaRPr lang="en-US"/>
        </a:p>
      </dgm:t>
    </dgm:pt>
    <dgm:pt modelId="{51DDFBBF-02A2-4866-97D9-1180D6053178}">
      <dgm:prSet/>
      <dgm:spPr/>
      <dgm:t>
        <a:bodyPr/>
        <a:lstStyle/>
        <a:p>
          <a:r>
            <a:rPr lang="en-US"/>
            <a:t>‘Legal irritants’ (Teubner, 1998) in small systems</a:t>
          </a:r>
        </a:p>
      </dgm:t>
    </dgm:pt>
    <dgm:pt modelId="{A77257C4-3A1F-436A-B841-FEE4B40481CD}" type="parTrans" cxnId="{981725CC-F48B-4CA4-868E-A2D83E48AB1C}">
      <dgm:prSet/>
      <dgm:spPr/>
      <dgm:t>
        <a:bodyPr/>
        <a:lstStyle/>
        <a:p>
          <a:endParaRPr lang="en-US"/>
        </a:p>
      </dgm:t>
    </dgm:pt>
    <dgm:pt modelId="{190C3B3E-6B70-4F06-BA5C-F61BF65C2C3C}" type="sibTrans" cxnId="{981725CC-F48B-4CA4-868E-A2D83E48AB1C}">
      <dgm:prSet/>
      <dgm:spPr/>
      <dgm:t>
        <a:bodyPr/>
        <a:lstStyle/>
        <a:p>
          <a:endParaRPr lang="en-US"/>
        </a:p>
      </dgm:t>
    </dgm:pt>
    <dgm:pt modelId="{19892F9D-FFD1-4037-9C18-B4BDF1075FA9}">
      <dgm:prSet/>
      <dgm:spPr/>
      <dgm:t>
        <a:bodyPr/>
        <a:lstStyle/>
        <a:p>
          <a:r>
            <a:rPr lang="en-US"/>
            <a:t>Need to surface hidden curricular &amp; cultural dynamics</a:t>
          </a:r>
        </a:p>
      </dgm:t>
    </dgm:pt>
    <dgm:pt modelId="{C8422C95-E9DD-4683-A121-51B086FB742E}" type="parTrans" cxnId="{8FD7AD16-8939-472B-B61D-90D38CAB37E4}">
      <dgm:prSet/>
      <dgm:spPr/>
      <dgm:t>
        <a:bodyPr/>
        <a:lstStyle/>
        <a:p>
          <a:endParaRPr lang="en-US"/>
        </a:p>
      </dgm:t>
    </dgm:pt>
    <dgm:pt modelId="{3B64518C-926D-4341-8C0F-7BAF94DA14CC}" type="sibTrans" cxnId="{8FD7AD16-8939-472B-B61D-90D38CAB37E4}">
      <dgm:prSet/>
      <dgm:spPr/>
      <dgm:t>
        <a:bodyPr/>
        <a:lstStyle/>
        <a:p>
          <a:endParaRPr lang="en-US"/>
        </a:p>
      </dgm:t>
    </dgm:pt>
    <dgm:pt modelId="{5109E670-8207-48A2-8284-53E257903511}" type="pres">
      <dgm:prSet presAssocID="{C2C16F6B-38C9-4CC0-8F35-8CD923E06653}" presName="linear" presStyleCnt="0">
        <dgm:presLayoutVars>
          <dgm:animLvl val="lvl"/>
          <dgm:resizeHandles val="exact"/>
        </dgm:presLayoutVars>
      </dgm:prSet>
      <dgm:spPr/>
    </dgm:pt>
    <dgm:pt modelId="{D43029FA-456B-4084-A102-1C8E83EAFEE1}" type="pres">
      <dgm:prSet presAssocID="{081C055A-5218-43C0-AC37-515A12F3C640}" presName="parentText" presStyleLbl="node1" presStyleIdx="0" presStyleCnt="3">
        <dgm:presLayoutVars>
          <dgm:chMax val="0"/>
          <dgm:bulletEnabled val="1"/>
        </dgm:presLayoutVars>
      </dgm:prSet>
      <dgm:spPr/>
    </dgm:pt>
    <dgm:pt modelId="{F8ABE05A-3A0B-43CE-B698-BA3E6DB57EEF}" type="pres">
      <dgm:prSet presAssocID="{D8630F8E-FCFD-4AC4-A3EF-AB2459149CE5}" presName="spacer" presStyleCnt="0"/>
      <dgm:spPr/>
    </dgm:pt>
    <dgm:pt modelId="{2C404428-679D-4E52-A8CE-EF01973B0EF9}" type="pres">
      <dgm:prSet presAssocID="{51DDFBBF-02A2-4866-97D9-1180D6053178}" presName="parentText" presStyleLbl="node1" presStyleIdx="1" presStyleCnt="3">
        <dgm:presLayoutVars>
          <dgm:chMax val="0"/>
          <dgm:bulletEnabled val="1"/>
        </dgm:presLayoutVars>
      </dgm:prSet>
      <dgm:spPr/>
    </dgm:pt>
    <dgm:pt modelId="{512D9BAC-9DD5-4A6C-97AC-2CC7CB42B63C}" type="pres">
      <dgm:prSet presAssocID="{190C3B3E-6B70-4F06-BA5C-F61BF65C2C3C}" presName="spacer" presStyleCnt="0"/>
      <dgm:spPr/>
    </dgm:pt>
    <dgm:pt modelId="{90B8A9D8-E192-4ADA-B07C-5B26581B030F}" type="pres">
      <dgm:prSet presAssocID="{19892F9D-FFD1-4037-9C18-B4BDF1075FA9}" presName="parentText" presStyleLbl="node1" presStyleIdx="2" presStyleCnt="3">
        <dgm:presLayoutVars>
          <dgm:chMax val="0"/>
          <dgm:bulletEnabled val="1"/>
        </dgm:presLayoutVars>
      </dgm:prSet>
      <dgm:spPr/>
    </dgm:pt>
  </dgm:ptLst>
  <dgm:cxnLst>
    <dgm:cxn modelId="{8FD7AD16-8939-472B-B61D-90D38CAB37E4}" srcId="{C2C16F6B-38C9-4CC0-8F35-8CD923E06653}" destId="{19892F9D-FFD1-4037-9C18-B4BDF1075FA9}" srcOrd="2" destOrd="0" parTransId="{C8422C95-E9DD-4683-A121-51B086FB742E}" sibTransId="{3B64518C-926D-4341-8C0F-7BAF94DA14CC}"/>
    <dgm:cxn modelId="{E266471A-8920-4A47-AD01-09616267ABBE}" type="presOf" srcId="{19892F9D-FFD1-4037-9C18-B4BDF1075FA9}" destId="{90B8A9D8-E192-4ADA-B07C-5B26581B030F}" srcOrd="0" destOrd="0" presId="urn:microsoft.com/office/officeart/2005/8/layout/vList2"/>
    <dgm:cxn modelId="{23C4F54A-7104-4257-8633-665A4B542753}" type="presOf" srcId="{081C055A-5218-43C0-AC37-515A12F3C640}" destId="{D43029FA-456B-4084-A102-1C8E83EAFEE1}" srcOrd="0" destOrd="0" presId="urn:microsoft.com/office/officeart/2005/8/layout/vList2"/>
    <dgm:cxn modelId="{D6AB899D-500D-4634-913B-9DA9CA22B05B}" srcId="{C2C16F6B-38C9-4CC0-8F35-8CD923E06653}" destId="{081C055A-5218-43C0-AC37-515A12F3C640}" srcOrd="0" destOrd="0" parTransId="{B994D69A-371B-43B0-AB14-A9BC5A890C97}" sibTransId="{D8630F8E-FCFD-4AC4-A3EF-AB2459149CE5}"/>
    <dgm:cxn modelId="{981725CC-F48B-4CA4-868E-A2D83E48AB1C}" srcId="{C2C16F6B-38C9-4CC0-8F35-8CD923E06653}" destId="{51DDFBBF-02A2-4866-97D9-1180D6053178}" srcOrd="1" destOrd="0" parTransId="{A77257C4-3A1F-436A-B841-FEE4B40481CD}" sibTransId="{190C3B3E-6B70-4F06-BA5C-F61BF65C2C3C}"/>
    <dgm:cxn modelId="{A41148E3-3B31-4F10-A67F-4F34BBE384B0}" type="presOf" srcId="{C2C16F6B-38C9-4CC0-8F35-8CD923E06653}" destId="{5109E670-8207-48A2-8284-53E257903511}" srcOrd="0" destOrd="0" presId="urn:microsoft.com/office/officeart/2005/8/layout/vList2"/>
    <dgm:cxn modelId="{4021A1E6-F4F0-4BEA-9B03-346F2A7EC318}" type="presOf" srcId="{51DDFBBF-02A2-4866-97D9-1180D6053178}" destId="{2C404428-679D-4E52-A8CE-EF01973B0EF9}" srcOrd="0" destOrd="0" presId="urn:microsoft.com/office/officeart/2005/8/layout/vList2"/>
    <dgm:cxn modelId="{C84FE572-7A37-420D-8963-AFE7317DAACD}" type="presParOf" srcId="{5109E670-8207-48A2-8284-53E257903511}" destId="{D43029FA-456B-4084-A102-1C8E83EAFEE1}" srcOrd="0" destOrd="0" presId="urn:microsoft.com/office/officeart/2005/8/layout/vList2"/>
    <dgm:cxn modelId="{6CCABE30-ABF5-444D-8C97-82ACE20FB3A2}" type="presParOf" srcId="{5109E670-8207-48A2-8284-53E257903511}" destId="{F8ABE05A-3A0B-43CE-B698-BA3E6DB57EEF}" srcOrd="1" destOrd="0" presId="urn:microsoft.com/office/officeart/2005/8/layout/vList2"/>
    <dgm:cxn modelId="{D14341D9-4C5F-4CA9-9976-0AA16122E0A1}" type="presParOf" srcId="{5109E670-8207-48A2-8284-53E257903511}" destId="{2C404428-679D-4E52-A8CE-EF01973B0EF9}" srcOrd="2" destOrd="0" presId="urn:microsoft.com/office/officeart/2005/8/layout/vList2"/>
    <dgm:cxn modelId="{94380558-E901-41B2-9FDB-18F6D0408093}" type="presParOf" srcId="{5109E670-8207-48A2-8284-53E257903511}" destId="{512D9BAC-9DD5-4A6C-97AC-2CC7CB42B63C}" srcOrd="3" destOrd="0" presId="urn:microsoft.com/office/officeart/2005/8/layout/vList2"/>
    <dgm:cxn modelId="{05890BC4-E163-464C-A7EF-55F338AE20D2}" type="presParOf" srcId="{5109E670-8207-48A2-8284-53E257903511}" destId="{90B8A9D8-E192-4ADA-B07C-5B26581B030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827EF5-DF91-48A4-90DF-4C0A6300CCE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AEA947B-EE92-4DDA-8102-96B627249AF7}">
      <dgm:prSet/>
      <dgm:spPr/>
      <dgm:t>
        <a:bodyPr/>
        <a:lstStyle/>
        <a:p>
          <a:r>
            <a:rPr lang="en-US" dirty="0"/>
            <a:t>Bray &amp; Thomas (1995) Cube: levels, aspects, non‑locational factors, but  overlooks regulation layers (</a:t>
          </a:r>
          <a:r>
            <a:rPr lang="en-US" dirty="0" err="1"/>
            <a:t>eg.</a:t>
          </a:r>
          <a:r>
            <a:rPr lang="en-US" dirty="0"/>
            <a:t> SRA)</a:t>
          </a:r>
        </a:p>
      </dgm:t>
    </dgm:pt>
    <dgm:pt modelId="{F27CDADE-6D6D-4BD9-80E2-CAB292991DB8}" type="parTrans" cxnId="{FFCDED57-5910-48AB-9C03-F3BA28072A3D}">
      <dgm:prSet/>
      <dgm:spPr/>
      <dgm:t>
        <a:bodyPr/>
        <a:lstStyle/>
        <a:p>
          <a:endParaRPr lang="en-US"/>
        </a:p>
      </dgm:t>
    </dgm:pt>
    <dgm:pt modelId="{59F41FCD-576B-4C2A-AE42-4A5519C86B4D}" type="sibTrans" cxnId="{FFCDED57-5910-48AB-9C03-F3BA28072A3D}">
      <dgm:prSet/>
      <dgm:spPr/>
      <dgm:t>
        <a:bodyPr/>
        <a:lstStyle/>
        <a:p>
          <a:endParaRPr lang="en-US"/>
        </a:p>
      </dgm:t>
    </dgm:pt>
    <dgm:pt modelId="{E0ED66C1-0F79-4B53-81AE-6E5BD4A5FCD8}">
      <dgm:prSet/>
      <dgm:spPr/>
      <dgm:t>
        <a:bodyPr/>
        <a:lstStyle/>
        <a:p>
          <a:r>
            <a:rPr lang="en-US"/>
            <a:t>Digital revolution reshapes comparative space</a:t>
          </a:r>
        </a:p>
      </dgm:t>
    </dgm:pt>
    <dgm:pt modelId="{7A6609E5-8D14-4AC0-9396-F98C6AD2B688}" type="parTrans" cxnId="{93F978B4-38E3-4720-926B-1DA6818ECD71}">
      <dgm:prSet/>
      <dgm:spPr/>
      <dgm:t>
        <a:bodyPr/>
        <a:lstStyle/>
        <a:p>
          <a:endParaRPr lang="en-US"/>
        </a:p>
      </dgm:t>
    </dgm:pt>
    <dgm:pt modelId="{74D7F870-93F0-4ECD-8CB0-265CF39A320B}" type="sibTrans" cxnId="{93F978B4-38E3-4720-926B-1DA6818ECD71}">
      <dgm:prSet/>
      <dgm:spPr/>
      <dgm:t>
        <a:bodyPr/>
        <a:lstStyle/>
        <a:p>
          <a:endParaRPr lang="en-US"/>
        </a:p>
      </dgm:t>
    </dgm:pt>
    <dgm:pt modelId="{F667263D-5DEE-4394-9964-D3CF6A8F54FF}">
      <dgm:prSet/>
      <dgm:spPr/>
      <dgm:t>
        <a:bodyPr/>
        <a:lstStyle/>
        <a:p>
          <a:r>
            <a:rPr lang="en-US"/>
            <a:t>Need dynamic, relational mapping of actors &amp; forces</a:t>
          </a:r>
        </a:p>
      </dgm:t>
    </dgm:pt>
    <dgm:pt modelId="{C846A46F-8875-410D-A928-45CDECFB3AAF}" type="parTrans" cxnId="{F14679B9-0EA6-452F-B62E-DCE3C7FEE309}">
      <dgm:prSet/>
      <dgm:spPr/>
      <dgm:t>
        <a:bodyPr/>
        <a:lstStyle/>
        <a:p>
          <a:endParaRPr lang="en-US"/>
        </a:p>
      </dgm:t>
    </dgm:pt>
    <dgm:pt modelId="{16A4241D-491B-4BFD-9A3B-AEE435D8B85F}" type="sibTrans" cxnId="{F14679B9-0EA6-452F-B62E-DCE3C7FEE309}">
      <dgm:prSet/>
      <dgm:spPr/>
      <dgm:t>
        <a:bodyPr/>
        <a:lstStyle/>
        <a:p>
          <a:endParaRPr lang="en-US"/>
        </a:p>
      </dgm:t>
    </dgm:pt>
    <dgm:pt modelId="{C6CC0A6D-CB1A-4ABB-A9A2-0AFAA56EDDFA}" type="pres">
      <dgm:prSet presAssocID="{F2827EF5-DF91-48A4-90DF-4C0A6300CCE1}" presName="linear" presStyleCnt="0">
        <dgm:presLayoutVars>
          <dgm:animLvl val="lvl"/>
          <dgm:resizeHandles val="exact"/>
        </dgm:presLayoutVars>
      </dgm:prSet>
      <dgm:spPr/>
    </dgm:pt>
    <dgm:pt modelId="{EF624C61-D751-45D4-8815-5DA7AE29998A}" type="pres">
      <dgm:prSet presAssocID="{4AEA947B-EE92-4DDA-8102-96B627249AF7}" presName="parentText" presStyleLbl="node1" presStyleIdx="0" presStyleCnt="3">
        <dgm:presLayoutVars>
          <dgm:chMax val="0"/>
          <dgm:bulletEnabled val="1"/>
        </dgm:presLayoutVars>
      </dgm:prSet>
      <dgm:spPr/>
    </dgm:pt>
    <dgm:pt modelId="{1AF8225B-A767-4013-8533-71D56364B0A3}" type="pres">
      <dgm:prSet presAssocID="{59F41FCD-576B-4C2A-AE42-4A5519C86B4D}" presName="spacer" presStyleCnt="0"/>
      <dgm:spPr/>
    </dgm:pt>
    <dgm:pt modelId="{EE34E67C-BBF5-40EA-8515-143CF3D9FD7A}" type="pres">
      <dgm:prSet presAssocID="{E0ED66C1-0F79-4B53-81AE-6E5BD4A5FCD8}" presName="parentText" presStyleLbl="node1" presStyleIdx="1" presStyleCnt="3">
        <dgm:presLayoutVars>
          <dgm:chMax val="0"/>
          <dgm:bulletEnabled val="1"/>
        </dgm:presLayoutVars>
      </dgm:prSet>
      <dgm:spPr/>
    </dgm:pt>
    <dgm:pt modelId="{F951C3E9-00A5-4976-A370-A98317224267}" type="pres">
      <dgm:prSet presAssocID="{74D7F870-93F0-4ECD-8CB0-265CF39A320B}" presName="spacer" presStyleCnt="0"/>
      <dgm:spPr/>
    </dgm:pt>
    <dgm:pt modelId="{1DED59D8-46E6-490E-B583-16DEA41D3CD9}" type="pres">
      <dgm:prSet presAssocID="{F667263D-5DEE-4394-9964-D3CF6A8F54FF}" presName="parentText" presStyleLbl="node1" presStyleIdx="2" presStyleCnt="3">
        <dgm:presLayoutVars>
          <dgm:chMax val="0"/>
          <dgm:bulletEnabled val="1"/>
        </dgm:presLayoutVars>
      </dgm:prSet>
      <dgm:spPr/>
    </dgm:pt>
  </dgm:ptLst>
  <dgm:cxnLst>
    <dgm:cxn modelId="{0CF1AE0A-43BB-4E81-99EB-5A7507010997}" type="presOf" srcId="{E0ED66C1-0F79-4B53-81AE-6E5BD4A5FCD8}" destId="{EE34E67C-BBF5-40EA-8515-143CF3D9FD7A}" srcOrd="0" destOrd="0" presId="urn:microsoft.com/office/officeart/2005/8/layout/vList2"/>
    <dgm:cxn modelId="{A861862A-F0DC-403B-9C40-49DAB9E66159}" type="presOf" srcId="{F2827EF5-DF91-48A4-90DF-4C0A6300CCE1}" destId="{C6CC0A6D-CB1A-4ABB-A9A2-0AFAA56EDDFA}" srcOrd="0" destOrd="0" presId="urn:microsoft.com/office/officeart/2005/8/layout/vList2"/>
    <dgm:cxn modelId="{FFCDED57-5910-48AB-9C03-F3BA28072A3D}" srcId="{F2827EF5-DF91-48A4-90DF-4C0A6300CCE1}" destId="{4AEA947B-EE92-4DDA-8102-96B627249AF7}" srcOrd="0" destOrd="0" parTransId="{F27CDADE-6D6D-4BD9-80E2-CAB292991DB8}" sibTransId="{59F41FCD-576B-4C2A-AE42-4A5519C86B4D}"/>
    <dgm:cxn modelId="{20AA088D-56E7-4E6C-9BF2-293F071E3040}" type="presOf" srcId="{F667263D-5DEE-4394-9964-D3CF6A8F54FF}" destId="{1DED59D8-46E6-490E-B583-16DEA41D3CD9}" srcOrd="0" destOrd="0" presId="urn:microsoft.com/office/officeart/2005/8/layout/vList2"/>
    <dgm:cxn modelId="{93F978B4-38E3-4720-926B-1DA6818ECD71}" srcId="{F2827EF5-DF91-48A4-90DF-4C0A6300CCE1}" destId="{E0ED66C1-0F79-4B53-81AE-6E5BD4A5FCD8}" srcOrd="1" destOrd="0" parTransId="{7A6609E5-8D14-4AC0-9396-F98C6AD2B688}" sibTransId="{74D7F870-93F0-4ECD-8CB0-265CF39A320B}"/>
    <dgm:cxn modelId="{F14679B9-0EA6-452F-B62E-DCE3C7FEE309}" srcId="{F2827EF5-DF91-48A4-90DF-4C0A6300CCE1}" destId="{F667263D-5DEE-4394-9964-D3CF6A8F54FF}" srcOrd="2" destOrd="0" parTransId="{C846A46F-8875-410D-A928-45CDECFB3AAF}" sibTransId="{16A4241D-491B-4BFD-9A3B-AEE435D8B85F}"/>
    <dgm:cxn modelId="{D00D93FB-BAD0-4D06-B74C-13CD66C7665B}" type="presOf" srcId="{4AEA947B-EE92-4DDA-8102-96B627249AF7}" destId="{EF624C61-D751-45D4-8815-5DA7AE29998A}" srcOrd="0" destOrd="0" presId="urn:microsoft.com/office/officeart/2005/8/layout/vList2"/>
    <dgm:cxn modelId="{9F4BB148-9F86-42B3-A124-7C5C089F09CC}" type="presParOf" srcId="{C6CC0A6D-CB1A-4ABB-A9A2-0AFAA56EDDFA}" destId="{EF624C61-D751-45D4-8815-5DA7AE29998A}" srcOrd="0" destOrd="0" presId="urn:microsoft.com/office/officeart/2005/8/layout/vList2"/>
    <dgm:cxn modelId="{8F155C4B-9AE0-420E-9633-FF849AE2BEC7}" type="presParOf" srcId="{C6CC0A6D-CB1A-4ABB-A9A2-0AFAA56EDDFA}" destId="{1AF8225B-A767-4013-8533-71D56364B0A3}" srcOrd="1" destOrd="0" presId="urn:microsoft.com/office/officeart/2005/8/layout/vList2"/>
    <dgm:cxn modelId="{7AC4F289-BA1D-4D81-A09A-0F7B729FFAC8}" type="presParOf" srcId="{C6CC0A6D-CB1A-4ABB-A9A2-0AFAA56EDDFA}" destId="{EE34E67C-BBF5-40EA-8515-143CF3D9FD7A}" srcOrd="2" destOrd="0" presId="urn:microsoft.com/office/officeart/2005/8/layout/vList2"/>
    <dgm:cxn modelId="{84262307-568F-4C50-886A-1463D03EFE89}" type="presParOf" srcId="{C6CC0A6D-CB1A-4ABB-A9A2-0AFAA56EDDFA}" destId="{F951C3E9-00A5-4976-A370-A98317224267}" srcOrd="3" destOrd="0" presId="urn:microsoft.com/office/officeart/2005/8/layout/vList2"/>
    <dgm:cxn modelId="{21721BF5-77EE-42A9-97C8-8EFC14093548}" type="presParOf" srcId="{C6CC0A6D-CB1A-4ABB-A9A2-0AFAA56EDDFA}" destId="{1DED59D8-46E6-490E-B583-16DEA41D3CD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B243D7-ECC2-488D-BEDF-4D461F83F4D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4562378-DB09-4BF3-90E5-2FE3C4EE842B}">
      <dgm:prSet/>
      <dgm:spPr/>
      <dgm:t>
        <a:bodyPr/>
        <a:lstStyle/>
        <a:p>
          <a:r>
            <a:rPr lang="en-US"/>
            <a:t>Sartori’s ‘conceptual stretching’ trap</a:t>
          </a:r>
        </a:p>
      </dgm:t>
    </dgm:pt>
    <dgm:pt modelId="{8856BC3D-7F13-4848-92C1-9372974178C8}" type="parTrans" cxnId="{680DB698-1659-4F77-9628-1136B6E7725E}">
      <dgm:prSet/>
      <dgm:spPr/>
      <dgm:t>
        <a:bodyPr/>
        <a:lstStyle/>
        <a:p>
          <a:endParaRPr lang="en-US"/>
        </a:p>
      </dgm:t>
    </dgm:pt>
    <dgm:pt modelId="{3CD3A2F1-D31B-4543-88BE-E96802586989}" type="sibTrans" cxnId="{680DB698-1659-4F77-9628-1136B6E7725E}">
      <dgm:prSet/>
      <dgm:spPr/>
      <dgm:t>
        <a:bodyPr/>
        <a:lstStyle/>
        <a:p>
          <a:endParaRPr lang="en-US"/>
        </a:p>
      </dgm:t>
    </dgm:pt>
    <dgm:pt modelId="{B096975F-FA00-4972-929B-F7BAFCCAB7B9}">
      <dgm:prSet/>
      <dgm:spPr/>
      <dgm:t>
        <a:bodyPr/>
        <a:lstStyle/>
        <a:p>
          <a:r>
            <a:rPr lang="en-US"/>
            <a:t>Assumption of internal homogeneity questioned (Salaymeh &amp; Michaels, 2022)</a:t>
          </a:r>
        </a:p>
      </dgm:t>
    </dgm:pt>
    <dgm:pt modelId="{B6CEFCCA-E5F8-400D-B6ED-98A3F8707E25}" type="parTrans" cxnId="{14B9FF5F-7406-41BF-916E-1DEDDA1F6D45}">
      <dgm:prSet/>
      <dgm:spPr/>
      <dgm:t>
        <a:bodyPr/>
        <a:lstStyle/>
        <a:p>
          <a:endParaRPr lang="en-US"/>
        </a:p>
      </dgm:t>
    </dgm:pt>
    <dgm:pt modelId="{4E833A95-CDB0-47EA-A46C-789043F020B3}" type="sibTrans" cxnId="{14B9FF5F-7406-41BF-916E-1DEDDA1F6D45}">
      <dgm:prSet/>
      <dgm:spPr/>
      <dgm:t>
        <a:bodyPr/>
        <a:lstStyle/>
        <a:p>
          <a:endParaRPr lang="en-US"/>
        </a:p>
      </dgm:t>
    </dgm:pt>
    <dgm:pt modelId="{DA21AEA1-9D71-4A9C-AC1F-DBD83741E8F1}">
      <dgm:prSet/>
      <dgm:spPr/>
      <dgm:t>
        <a:bodyPr/>
        <a:lstStyle/>
        <a:p>
          <a:r>
            <a:rPr lang="en-US"/>
            <a:t>Need emergent, context‑sensitive comparison terms</a:t>
          </a:r>
        </a:p>
      </dgm:t>
    </dgm:pt>
    <dgm:pt modelId="{0E758F9F-8FD2-4711-985F-18C84CB17324}" type="parTrans" cxnId="{DF35F32E-422C-4E07-967C-ED6521BAA794}">
      <dgm:prSet/>
      <dgm:spPr/>
      <dgm:t>
        <a:bodyPr/>
        <a:lstStyle/>
        <a:p>
          <a:endParaRPr lang="en-US"/>
        </a:p>
      </dgm:t>
    </dgm:pt>
    <dgm:pt modelId="{D603A142-7C15-43B6-8906-A23DE745B884}" type="sibTrans" cxnId="{DF35F32E-422C-4E07-967C-ED6521BAA794}">
      <dgm:prSet/>
      <dgm:spPr/>
      <dgm:t>
        <a:bodyPr/>
        <a:lstStyle/>
        <a:p>
          <a:endParaRPr lang="en-US"/>
        </a:p>
      </dgm:t>
    </dgm:pt>
    <dgm:pt modelId="{60506570-535A-4223-ADA1-A02C8AE77C76}" type="pres">
      <dgm:prSet presAssocID="{1FB243D7-ECC2-488D-BEDF-4D461F83F4DA}" presName="vert0" presStyleCnt="0">
        <dgm:presLayoutVars>
          <dgm:dir/>
          <dgm:animOne val="branch"/>
          <dgm:animLvl val="lvl"/>
        </dgm:presLayoutVars>
      </dgm:prSet>
      <dgm:spPr/>
    </dgm:pt>
    <dgm:pt modelId="{10BE6206-B128-41B0-B4A8-66AE5C8B0B0C}" type="pres">
      <dgm:prSet presAssocID="{D4562378-DB09-4BF3-90E5-2FE3C4EE842B}" presName="thickLine" presStyleLbl="alignNode1" presStyleIdx="0" presStyleCnt="3"/>
      <dgm:spPr/>
    </dgm:pt>
    <dgm:pt modelId="{8B2C4A40-1893-40CC-808A-51077D3E4205}" type="pres">
      <dgm:prSet presAssocID="{D4562378-DB09-4BF3-90E5-2FE3C4EE842B}" presName="horz1" presStyleCnt="0"/>
      <dgm:spPr/>
    </dgm:pt>
    <dgm:pt modelId="{39DCE09F-F142-4A01-BBA0-0AB0BB27201D}" type="pres">
      <dgm:prSet presAssocID="{D4562378-DB09-4BF3-90E5-2FE3C4EE842B}" presName="tx1" presStyleLbl="revTx" presStyleIdx="0" presStyleCnt="3"/>
      <dgm:spPr/>
    </dgm:pt>
    <dgm:pt modelId="{6DCE03C7-CB9B-405B-97F4-91AE10279564}" type="pres">
      <dgm:prSet presAssocID="{D4562378-DB09-4BF3-90E5-2FE3C4EE842B}" presName="vert1" presStyleCnt="0"/>
      <dgm:spPr/>
    </dgm:pt>
    <dgm:pt modelId="{A8D6E4A8-5B0D-406C-BD90-96E9C806A44F}" type="pres">
      <dgm:prSet presAssocID="{B096975F-FA00-4972-929B-F7BAFCCAB7B9}" presName="thickLine" presStyleLbl="alignNode1" presStyleIdx="1" presStyleCnt="3"/>
      <dgm:spPr/>
    </dgm:pt>
    <dgm:pt modelId="{3CD09FE8-B587-4E77-A10C-FB96591F6293}" type="pres">
      <dgm:prSet presAssocID="{B096975F-FA00-4972-929B-F7BAFCCAB7B9}" presName="horz1" presStyleCnt="0"/>
      <dgm:spPr/>
    </dgm:pt>
    <dgm:pt modelId="{E2486AB2-F6D0-4CD7-BCF9-886966B09C04}" type="pres">
      <dgm:prSet presAssocID="{B096975F-FA00-4972-929B-F7BAFCCAB7B9}" presName="tx1" presStyleLbl="revTx" presStyleIdx="1" presStyleCnt="3"/>
      <dgm:spPr/>
    </dgm:pt>
    <dgm:pt modelId="{9CD8CA9D-CB8C-40DB-ABF3-7DEC8A0FA97E}" type="pres">
      <dgm:prSet presAssocID="{B096975F-FA00-4972-929B-F7BAFCCAB7B9}" presName="vert1" presStyleCnt="0"/>
      <dgm:spPr/>
    </dgm:pt>
    <dgm:pt modelId="{9EECAB06-A751-4978-904A-D048B7802595}" type="pres">
      <dgm:prSet presAssocID="{DA21AEA1-9D71-4A9C-AC1F-DBD83741E8F1}" presName="thickLine" presStyleLbl="alignNode1" presStyleIdx="2" presStyleCnt="3"/>
      <dgm:spPr/>
    </dgm:pt>
    <dgm:pt modelId="{63513C2A-13A0-46EE-8E6D-076D32314661}" type="pres">
      <dgm:prSet presAssocID="{DA21AEA1-9D71-4A9C-AC1F-DBD83741E8F1}" presName="horz1" presStyleCnt="0"/>
      <dgm:spPr/>
    </dgm:pt>
    <dgm:pt modelId="{2DE9A88F-E41B-4F1E-B41F-BA29A242DA95}" type="pres">
      <dgm:prSet presAssocID="{DA21AEA1-9D71-4A9C-AC1F-DBD83741E8F1}" presName="tx1" presStyleLbl="revTx" presStyleIdx="2" presStyleCnt="3"/>
      <dgm:spPr/>
    </dgm:pt>
    <dgm:pt modelId="{66F57976-87D6-4D6A-A7F3-40434FEBE255}" type="pres">
      <dgm:prSet presAssocID="{DA21AEA1-9D71-4A9C-AC1F-DBD83741E8F1}" presName="vert1" presStyleCnt="0"/>
      <dgm:spPr/>
    </dgm:pt>
  </dgm:ptLst>
  <dgm:cxnLst>
    <dgm:cxn modelId="{E7458902-D57A-49AF-A182-897E10EC3F91}" type="presOf" srcId="{D4562378-DB09-4BF3-90E5-2FE3C4EE842B}" destId="{39DCE09F-F142-4A01-BBA0-0AB0BB27201D}" srcOrd="0" destOrd="0" presId="urn:microsoft.com/office/officeart/2008/layout/LinedList"/>
    <dgm:cxn modelId="{BF912027-540C-493D-BF69-95EE94CB47F2}" type="presOf" srcId="{DA21AEA1-9D71-4A9C-AC1F-DBD83741E8F1}" destId="{2DE9A88F-E41B-4F1E-B41F-BA29A242DA95}" srcOrd="0" destOrd="0" presId="urn:microsoft.com/office/officeart/2008/layout/LinedList"/>
    <dgm:cxn modelId="{DF35F32E-422C-4E07-967C-ED6521BAA794}" srcId="{1FB243D7-ECC2-488D-BEDF-4D461F83F4DA}" destId="{DA21AEA1-9D71-4A9C-AC1F-DBD83741E8F1}" srcOrd="2" destOrd="0" parTransId="{0E758F9F-8FD2-4711-985F-18C84CB17324}" sibTransId="{D603A142-7C15-43B6-8906-A23DE745B884}"/>
    <dgm:cxn modelId="{14B9FF5F-7406-41BF-916E-1DEDDA1F6D45}" srcId="{1FB243D7-ECC2-488D-BEDF-4D461F83F4DA}" destId="{B096975F-FA00-4972-929B-F7BAFCCAB7B9}" srcOrd="1" destOrd="0" parTransId="{B6CEFCCA-E5F8-400D-B6ED-98A3F8707E25}" sibTransId="{4E833A95-CDB0-47EA-A46C-789043F020B3}"/>
    <dgm:cxn modelId="{CFD53564-1BE8-4096-9B54-7C7B741E1381}" type="presOf" srcId="{B096975F-FA00-4972-929B-F7BAFCCAB7B9}" destId="{E2486AB2-F6D0-4CD7-BCF9-886966B09C04}" srcOrd="0" destOrd="0" presId="urn:microsoft.com/office/officeart/2008/layout/LinedList"/>
    <dgm:cxn modelId="{680DB698-1659-4F77-9628-1136B6E7725E}" srcId="{1FB243D7-ECC2-488D-BEDF-4D461F83F4DA}" destId="{D4562378-DB09-4BF3-90E5-2FE3C4EE842B}" srcOrd="0" destOrd="0" parTransId="{8856BC3D-7F13-4848-92C1-9372974178C8}" sibTransId="{3CD3A2F1-D31B-4543-88BE-E96802586989}"/>
    <dgm:cxn modelId="{2C6E32C0-9183-42B2-AFAB-20DAD9BF48B1}" type="presOf" srcId="{1FB243D7-ECC2-488D-BEDF-4D461F83F4DA}" destId="{60506570-535A-4223-ADA1-A02C8AE77C76}" srcOrd="0" destOrd="0" presId="urn:microsoft.com/office/officeart/2008/layout/LinedList"/>
    <dgm:cxn modelId="{205F9E46-0013-42A3-A6F8-8BB2F44CE38C}" type="presParOf" srcId="{60506570-535A-4223-ADA1-A02C8AE77C76}" destId="{10BE6206-B128-41B0-B4A8-66AE5C8B0B0C}" srcOrd="0" destOrd="0" presId="urn:microsoft.com/office/officeart/2008/layout/LinedList"/>
    <dgm:cxn modelId="{681C4618-40D4-45B9-8C22-EFFEFD796CD0}" type="presParOf" srcId="{60506570-535A-4223-ADA1-A02C8AE77C76}" destId="{8B2C4A40-1893-40CC-808A-51077D3E4205}" srcOrd="1" destOrd="0" presId="urn:microsoft.com/office/officeart/2008/layout/LinedList"/>
    <dgm:cxn modelId="{5FF74E13-2789-43DC-A38D-A39C96C0E768}" type="presParOf" srcId="{8B2C4A40-1893-40CC-808A-51077D3E4205}" destId="{39DCE09F-F142-4A01-BBA0-0AB0BB27201D}" srcOrd="0" destOrd="0" presId="urn:microsoft.com/office/officeart/2008/layout/LinedList"/>
    <dgm:cxn modelId="{1A241524-C149-4D84-8610-3AD01B979711}" type="presParOf" srcId="{8B2C4A40-1893-40CC-808A-51077D3E4205}" destId="{6DCE03C7-CB9B-405B-97F4-91AE10279564}" srcOrd="1" destOrd="0" presId="urn:microsoft.com/office/officeart/2008/layout/LinedList"/>
    <dgm:cxn modelId="{E3467DFD-1FC2-40A7-A44D-06BC1330555C}" type="presParOf" srcId="{60506570-535A-4223-ADA1-A02C8AE77C76}" destId="{A8D6E4A8-5B0D-406C-BD90-96E9C806A44F}" srcOrd="2" destOrd="0" presId="urn:microsoft.com/office/officeart/2008/layout/LinedList"/>
    <dgm:cxn modelId="{28C870A1-E8FF-4FDA-B732-A52D8A22C563}" type="presParOf" srcId="{60506570-535A-4223-ADA1-A02C8AE77C76}" destId="{3CD09FE8-B587-4E77-A10C-FB96591F6293}" srcOrd="3" destOrd="0" presId="urn:microsoft.com/office/officeart/2008/layout/LinedList"/>
    <dgm:cxn modelId="{E6D218AB-C828-4F11-9FE9-3630C65B82D0}" type="presParOf" srcId="{3CD09FE8-B587-4E77-A10C-FB96591F6293}" destId="{E2486AB2-F6D0-4CD7-BCF9-886966B09C04}" srcOrd="0" destOrd="0" presId="urn:microsoft.com/office/officeart/2008/layout/LinedList"/>
    <dgm:cxn modelId="{B87EAB05-6BFA-45FF-8EAF-7081E3794DC8}" type="presParOf" srcId="{3CD09FE8-B587-4E77-A10C-FB96591F6293}" destId="{9CD8CA9D-CB8C-40DB-ABF3-7DEC8A0FA97E}" srcOrd="1" destOrd="0" presId="urn:microsoft.com/office/officeart/2008/layout/LinedList"/>
    <dgm:cxn modelId="{CF81AB9C-723C-4B25-B4BC-4045AC279BA1}" type="presParOf" srcId="{60506570-535A-4223-ADA1-A02C8AE77C76}" destId="{9EECAB06-A751-4978-904A-D048B7802595}" srcOrd="4" destOrd="0" presId="urn:microsoft.com/office/officeart/2008/layout/LinedList"/>
    <dgm:cxn modelId="{D43E979B-C22F-4FF2-8BE5-7428DC9573E6}" type="presParOf" srcId="{60506570-535A-4223-ADA1-A02C8AE77C76}" destId="{63513C2A-13A0-46EE-8E6D-076D32314661}" srcOrd="5" destOrd="0" presId="urn:microsoft.com/office/officeart/2008/layout/LinedList"/>
    <dgm:cxn modelId="{97F4E559-CF9C-4A84-BB8D-4C18AF7B378C}" type="presParOf" srcId="{63513C2A-13A0-46EE-8E6D-076D32314661}" destId="{2DE9A88F-E41B-4F1E-B41F-BA29A242DA95}" srcOrd="0" destOrd="0" presId="urn:microsoft.com/office/officeart/2008/layout/LinedList"/>
    <dgm:cxn modelId="{68DB1C08-BCBA-44F8-BFF4-DDE207F7A21C}" type="presParOf" srcId="{63513C2A-13A0-46EE-8E6D-076D32314661}" destId="{66F57976-87D6-4D6A-A7F3-40434FEBE25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3F3F3-84EB-41CF-B6F2-7EF89144CD91}">
      <dsp:nvSpPr>
        <dsp:cNvPr id="0" name=""/>
        <dsp:cNvSpPr/>
      </dsp:nvSpPr>
      <dsp:spPr>
        <a:xfrm>
          <a:off x="0" y="2401"/>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6247C-A6C9-4B60-9DBD-4B91D10FA275}">
      <dsp:nvSpPr>
        <dsp:cNvPr id="0" name=""/>
        <dsp:cNvSpPr/>
      </dsp:nvSpPr>
      <dsp:spPr>
        <a:xfrm>
          <a:off x="368211" y="276278"/>
          <a:ext cx="669475" cy="669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A55C08-2DE3-4A9C-8649-AAA43BDA05D2}">
      <dsp:nvSpPr>
        <dsp:cNvPr id="0" name=""/>
        <dsp:cNvSpPr/>
      </dsp:nvSpPr>
      <dsp:spPr>
        <a:xfrm>
          <a:off x="1405898" y="2401"/>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77900">
            <a:lnSpc>
              <a:spcPct val="100000"/>
            </a:lnSpc>
            <a:spcBef>
              <a:spcPct val="0"/>
            </a:spcBef>
            <a:spcAft>
              <a:spcPct val="35000"/>
            </a:spcAft>
            <a:buNone/>
          </a:pPr>
          <a:r>
            <a:rPr lang="en-US" sz="2200" kern="1200"/>
            <a:t>Context &amp; motivation</a:t>
          </a:r>
        </a:p>
      </dsp:txBody>
      <dsp:txXfrm>
        <a:off x="1405898" y="2401"/>
        <a:ext cx="5543541" cy="1217228"/>
      </dsp:txXfrm>
    </dsp:sp>
    <dsp:sp modelId="{27E22D63-9F43-4A6C-BC40-1E99CF4A85A0}">
      <dsp:nvSpPr>
        <dsp:cNvPr id="0" name=""/>
        <dsp:cNvSpPr/>
      </dsp:nvSpPr>
      <dsp:spPr>
        <a:xfrm>
          <a:off x="0" y="152393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5144F-CEEF-480E-959A-AC0470E1E9DE}">
      <dsp:nvSpPr>
        <dsp:cNvPr id="0" name=""/>
        <dsp:cNvSpPr/>
      </dsp:nvSpPr>
      <dsp:spPr>
        <a:xfrm>
          <a:off x="368211" y="1797813"/>
          <a:ext cx="669475" cy="669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DF5C0B-8746-47D4-95F5-337497950CAF}">
      <dsp:nvSpPr>
        <dsp:cNvPr id="0" name=""/>
        <dsp:cNvSpPr/>
      </dsp:nvSpPr>
      <dsp:spPr>
        <a:xfrm>
          <a:off x="1405898" y="1523937"/>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77900">
            <a:lnSpc>
              <a:spcPct val="100000"/>
            </a:lnSpc>
            <a:spcBef>
              <a:spcPct val="0"/>
            </a:spcBef>
            <a:spcAft>
              <a:spcPct val="35000"/>
            </a:spcAft>
            <a:buNone/>
          </a:pPr>
          <a:r>
            <a:rPr lang="en-US" sz="2200" kern="1200"/>
            <a:t>Comparative framework for small jurisdictions</a:t>
          </a:r>
        </a:p>
      </dsp:txBody>
      <dsp:txXfrm>
        <a:off x="1405898" y="1523937"/>
        <a:ext cx="5543541" cy="1217228"/>
      </dsp:txXfrm>
    </dsp:sp>
    <dsp:sp modelId="{91030C4F-0277-426A-909D-EFE0193D2568}">
      <dsp:nvSpPr>
        <dsp:cNvPr id="0" name=""/>
        <dsp:cNvSpPr/>
      </dsp:nvSpPr>
      <dsp:spPr>
        <a:xfrm>
          <a:off x="0" y="3045472"/>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BDBE20-D162-489E-9473-409367E8C343}">
      <dsp:nvSpPr>
        <dsp:cNvPr id="0" name=""/>
        <dsp:cNvSpPr/>
      </dsp:nvSpPr>
      <dsp:spPr>
        <a:xfrm>
          <a:off x="368211" y="3319348"/>
          <a:ext cx="669475" cy="669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C30FCE-10CD-416D-B32E-FF5E69606D5C}">
      <dsp:nvSpPr>
        <dsp:cNvPr id="0" name=""/>
        <dsp:cNvSpPr/>
      </dsp:nvSpPr>
      <dsp:spPr>
        <a:xfrm>
          <a:off x="1405898" y="3045472"/>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77900">
            <a:lnSpc>
              <a:spcPct val="100000"/>
            </a:lnSpc>
            <a:spcBef>
              <a:spcPct val="0"/>
            </a:spcBef>
            <a:spcAft>
              <a:spcPct val="35000"/>
            </a:spcAft>
            <a:buNone/>
          </a:pPr>
          <a:r>
            <a:rPr lang="en-US" sz="2200" kern="1200"/>
            <a:t>Methodology: Deleuze &amp; Guattari’s cartography</a:t>
          </a:r>
        </a:p>
      </dsp:txBody>
      <dsp:txXfrm>
        <a:off x="1405898" y="3045472"/>
        <a:ext cx="5543541" cy="1217228"/>
      </dsp:txXfrm>
    </dsp:sp>
    <dsp:sp modelId="{E3834FA5-7DF4-4587-BB1B-8042901F3E1E}">
      <dsp:nvSpPr>
        <dsp:cNvPr id="0" name=""/>
        <dsp:cNvSpPr/>
      </dsp:nvSpPr>
      <dsp:spPr>
        <a:xfrm>
          <a:off x="0" y="456700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D1641-9E78-4289-B448-118DC2657605}">
      <dsp:nvSpPr>
        <dsp:cNvPr id="0" name=""/>
        <dsp:cNvSpPr/>
      </dsp:nvSpPr>
      <dsp:spPr>
        <a:xfrm>
          <a:off x="368211" y="4840884"/>
          <a:ext cx="669475" cy="6694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BDE93B-4802-4D46-A4E9-103F0941D836}">
      <dsp:nvSpPr>
        <dsp:cNvPr id="0" name=""/>
        <dsp:cNvSpPr/>
      </dsp:nvSpPr>
      <dsp:spPr>
        <a:xfrm>
          <a:off x="1405898" y="4567007"/>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77900">
            <a:lnSpc>
              <a:spcPct val="100000"/>
            </a:lnSpc>
            <a:spcBef>
              <a:spcPct val="0"/>
            </a:spcBef>
            <a:spcAft>
              <a:spcPct val="35000"/>
            </a:spcAft>
            <a:buNone/>
          </a:pPr>
          <a:r>
            <a:rPr lang="en-US" sz="2200" kern="1200"/>
            <a:t>Future research directions &amp; implications</a:t>
          </a:r>
        </a:p>
      </dsp:txBody>
      <dsp:txXfrm>
        <a:off x="1405898" y="4567007"/>
        <a:ext cx="5543541" cy="12172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1B2E6-5653-4BFC-BC58-C85F32E68835}">
      <dsp:nvSpPr>
        <dsp:cNvPr id="0" name=""/>
        <dsp:cNvSpPr/>
      </dsp:nvSpPr>
      <dsp:spPr>
        <a:xfrm>
          <a:off x="0" y="503098"/>
          <a:ext cx="6949440" cy="1539719"/>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 How can assemblage theory re‑orient comparative legal‑education methodology away from size‑centric hierarchies?</a:t>
          </a:r>
        </a:p>
      </dsp:txBody>
      <dsp:txXfrm>
        <a:off x="75163" y="578261"/>
        <a:ext cx="6799114" cy="1389393"/>
      </dsp:txXfrm>
    </dsp:sp>
    <dsp:sp modelId="{1EDB1F74-2EE7-431A-84A8-E46E294E1349}">
      <dsp:nvSpPr>
        <dsp:cNvPr id="0" name=""/>
        <dsp:cNvSpPr/>
      </dsp:nvSpPr>
      <dsp:spPr>
        <a:xfrm>
          <a:off x="0" y="2123459"/>
          <a:ext cx="6949440" cy="1539719"/>
        </a:xfrm>
        <a:prstGeom prst="roundRect">
          <a:avLst/>
        </a:prstGeom>
        <a:solidFill>
          <a:schemeClr val="accent2">
            <a:hueOff val="3221806"/>
            <a:satOff val="-9246"/>
            <a:lumOff val="-1480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(ii) Which conceptual tools illuminate the distinctive dynamics of small jurisdictions while remaining portable across contexts?</a:t>
          </a:r>
        </a:p>
      </dsp:txBody>
      <dsp:txXfrm>
        <a:off x="75163" y="2198622"/>
        <a:ext cx="6799114" cy="1389393"/>
      </dsp:txXfrm>
    </dsp:sp>
    <dsp:sp modelId="{267B01F7-9E75-488A-BCD6-ABC9FB5E4E6E}">
      <dsp:nvSpPr>
        <dsp:cNvPr id="0" name=""/>
        <dsp:cNvSpPr/>
      </dsp:nvSpPr>
      <dsp:spPr>
        <a:xfrm>
          <a:off x="0" y="3743819"/>
          <a:ext cx="6949440" cy="1539719"/>
        </a:xfrm>
        <a:prstGeom prst="roundRect">
          <a:avLst/>
        </a:prstGeom>
        <a:solidFill>
          <a:schemeClr val="accent2">
            <a:hueOff val="6443612"/>
            <a:satOff val="-18493"/>
            <a:lumOff val="-2960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(iii) What lines of flight help </a:t>
          </a:r>
          <a:r>
            <a:rPr lang="en-US" sz="2800" kern="1200" dirty="0">
              <a:effectLst/>
              <a:latin typeface="Aptos" panose="020B0004020202020204" pitchFamily="34" charset="0"/>
              <a:ea typeface="Times New Roman" panose="02020603050405020304" pitchFamily="18" charset="0"/>
              <a:cs typeface="Times New Roman" panose="02020603050405020304" pitchFamily="18" charset="0"/>
            </a:rPr>
            <a:t>reconfigure the assemblage, opening new pathways for the development of legal education? </a:t>
          </a:r>
          <a:endParaRPr lang="en-US" sz="2800" kern="1200" dirty="0"/>
        </a:p>
      </dsp:txBody>
      <dsp:txXfrm>
        <a:off x="75163" y="3818982"/>
        <a:ext cx="6799114" cy="13893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9F4A8-4FB3-4532-A58C-EE1EEE75C055}">
      <dsp:nvSpPr>
        <dsp:cNvPr id="0" name=""/>
        <dsp:cNvSpPr/>
      </dsp:nvSpPr>
      <dsp:spPr>
        <a:xfrm>
          <a:off x="0" y="0"/>
          <a:ext cx="694944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C2DE2-2E02-42DD-99EB-12A22DC6C39C}">
      <dsp:nvSpPr>
        <dsp:cNvPr id="0" name=""/>
        <dsp:cNvSpPr/>
      </dsp:nvSpPr>
      <dsp:spPr>
        <a:xfrm>
          <a:off x="0" y="0"/>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A. Mapping actors and artefacts</a:t>
          </a:r>
          <a:endParaRPr lang="en-US" sz="4000" kern="1200" dirty="0"/>
        </a:p>
      </dsp:txBody>
      <dsp:txXfrm>
        <a:off x="0" y="0"/>
        <a:ext cx="6949440" cy="1446659"/>
      </dsp:txXfrm>
    </dsp:sp>
    <dsp:sp modelId="{4E0B0768-9489-4741-84BF-0F6437C49332}">
      <dsp:nvSpPr>
        <dsp:cNvPr id="0" name=""/>
        <dsp:cNvSpPr/>
      </dsp:nvSpPr>
      <dsp:spPr>
        <a:xfrm>
          <a:off x="0" y="1446659"/>
          <a:ext cx="6949440" cy="0"/>
        </a:xfrm>
        <a:prstGeom prst="line">
          <a:avLst/>
        </a:prstGeom>
        <a:solidFill>
          <a:schemeClr val="accent2">
            <a:hueOff val="2147871"/>
            <a:satOff val="-6164"/>
            <a:lumOff val="-9870"/>
            <a:alphaOff val="0"/>
          </a:schemeClr>
        </a:solidFill>
        <a:ln w="40000" cap="flat" cmpd="sng" algn="ctr">
          <a:solidFill>
            <a:schemeClr val="accent2">
              <a:hueOff val="2147871"/>
              <a:satOff val="-6164"/>
              <a:lumOff val="-98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DDB39-4930-499B-9E07-BF2C58175BBA}">
      <dsp:nvSpPr>
        <dsp:cNvPr id="0" name=""/>
        <dsp:cNvSpPr/>
      </dsp:nvSpPr>
      <dsp:spPr>
        <a:xfrm>
          <a:off x="0" y="1446659"/>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B. Tracing forces and flows</a:t>
          </a:r>
          <a:endParaRPr lang="en-US" sz="4000" kern="1200" dirty="0"/>
        </a:p>
      </dsp:txBody>
      <dsp:txXfrm>
        <a:off x="0" y="1446659"/>
        <a:ext cx="6949440" cy="1446659"/>
      </dsp:txXfrm>
    </dsp:sp>
    <dsp:sp modelId="{B3854476-D0F0-46FA-A286-D09A93F8BD4C}">
      <dsp:nvSpPr>
        <dsp:cNvPr id="0" name=""/>
        <dsp:cNvSpPr/>
      </dsp:nvSpPr>
      <dsp:spPr>
        <a:xfrm>
          <a:off x="0" y="2893318"/>
          <a:ext cx="6949440" cy="0"/>
        </a:xfrm>
        <a:prstGeom prst="line">
          <a:avLst/>
        </a:prstGeom>
        <a:solidFill>
          <a:schemeClr val="accent2">
            <a:hueOff val="4295742"/>
            <a:satOff val="-12329"/>
            <a:lumOff val="-19739"/>
            <a:alphaOff val="0"/>
          </a:schemeClr>
        </a:solidFill>
        <a:ln w="40000" cap="flat" cmpd="sng" algn="ctr">
          <a:solidFill>
            <a:schemeClr val="accent2">
              <a:hueOff val="4295742"/>
              <a:satOff val="-12329"/>
              <a:lumOff val="-197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1189F7-9A01-4B45-B183-040A60797F5D}">
      <dsp:nvSpPr>
        <dsp:cNvPr id="0" name=""/>
        <dsp:cNvSpPr/>
      </dsp:nvSpPr>
      <dsp:spPr>
        <a:xfrm>
          <a:off x="0" y="289331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C. Identifying lines of flight</a:t>
          </a:r>
          <a:endParaRPr lang="en-US" sz="4000" kern="1200" dirty="0"/>
        </a:p>
      </dsp:txBody>
      <dsp:txXfrm>
        <a:off x="0" y="2893318"/>
        <a:ext cx="6949440" cy="1446659"/>
      </dsp:txXfrm>
    </dsp:sp>
    <dsp:sp modelId="{5DA1DF3C-948F-4BA9-877B-1202CAA8D557}">
      <dsp:nvSpPr>
        <dsp:cNvPr id="0" name=""/>
        <dsp:cNvSpPr/>
      </dsp:nvSpPr>
      <dsp:spPr>
        <a:xfrm>
          <a:off x="0" y="4339978"/>
          <a:ext cx="6949440" cy="0"/>
        </a:xfrm>
        <a:prstGeom prst="line">
          <a:avLst/>
        </a:prstGeom>
        <a:solidFill>
          <a:schemeClr val="accent2">
            <a:hueOff val="6443612"/>
            <a:satOff val="-18493"/>
            <a:lumOff val="-29609"/>
            <a:alphaOff val="0"/>
          </a:schemeClr>
        </a:solidFill>
        <a:ln w="40000" cap="flat" cmpd="sng" algn="ctr">
          <a:solidFill>
            <a:schemeClr val="accent2">
              <a:hueOff val="6443612"/>
              <a:satOff val="-18493"/>
              <a:lumOff val="-296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620C7-350C-4423-B48B-F2DCB60C86EE}">
      <dsp:nvSpPr>
        <dsp:cNvPr id="0" name=""/>
        <dsp:cNvSpPr/>
      </dsp:nvSpPr>
      <dsp:spPr>
        <a:xfrm>
          <a:off x="0" y="433997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D. Comparative synthesis</a:t>
          </a:r>
          <a:endParaRPr lang="en-US" sz="4000" kern="1200" dirty="0"/>
        </a:p>
      </dsp:txBody>
      <dsp:txXfrm>
        <a:off x="0" y="4339978"/>
        <a:ext cx="6949440" cy="14466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266BE-8624-46EF-A824-A39242202DED}">
      <dsp:nvSpPr>
        <dsp:cNvPr id="0" name=""/>
        <dsp:cNvSpPr/>
      </dsp:nvSpPr>
      <dsp:spPr>
        <a:xfrm>
          <a:off x="0" y="747629"/>
          <a:ext cx="6949440" cy="1326779"/>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b="1" kern="1200" dirty="0"/>
            <a:t>Doctrinal analysis</a:t>
          </a:r>
          <a:endParaRPr lang="en-US" sz="5400" kern="1200" dirty="0"/>
        </a:p>
      </dsp:txBody>
      <dsp:txXfrm>
        <a:off x="64768" y="812397"/>
        <a:ext cx="6819904" cy="1197243"/>
      </dsp:txXfrm>
    </dsp:sp>
    <dsp:sp modelId="{D86F5832-0B59-4124-8395-01F7A78AB2FB}">
      <dsp:nvSpPr>
        <dsp:cNvPr id="0" name=""/>
        <dsp:cNvSpPr/>
      </dsp:nvSpPr>
      <dsp:spPr>
        <a:xfrm>
          <a:off x="0" y="2229929"/>
          <a:ext cx="6949440" cy="1326779"/>
        </a:xfrm>
        <a:prstGeom prst="roundRect">
          <a:avLst/>
        </a:prstGeom>
        <a:solidFill>
          <a:schemeClr val="accent2">
            <a:hueOff val="3221806"/>
            <a:satOff val="-9246"/>
            <a:lumOff val="-1480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b="1" kern="1200" dirty="0"/>
            <a:t>Socio‑legal inquiry</a:t>
          </a:r>
          <a:endParaRPr lang="en-US" sz="5400" kern="1200" dirty="0"/>
        </a:p>
      </dsp:txBody>
      <dsp:txXfrm>
        <a:off x="64768" y="2294697"/>
        <a:ext cx="6819904" cy="1197243"/>
      </dsp:txXfrm>
    </dsp:sp>
    <dsp:sp modelId="{8E7D2261-6A20-4496-BC3F-6492E63BAC34}">
      <dsp:nvSpPr>
        <dsp:cNvPr id="0" name=""/>
        <dsp:cNvSpPr/>
      </dsp:nvSpPr>
      <dsp:spPr>
        <a:xfrm>
          <a:off x="0" y="3712229"/>
          <a:ext cx="6949440" cy="1326779"/>
        </a:xfrm>
        <a:prstGeom prst="roundRect">
          <a:avLst/>
        </a:prstGeom>
        <a:solidFill>
          <a:schemeClr val="accent2">
            <a:hueOff val="6443612"/>
            <a:satOff val="-18493"/>
            <a:lumOff val="-2960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b="1" kern="1200" dirty="0"/>
            <a:t>Policy and pedagogy</a:t>
          </a:r>
          <a:endParaRPr lang="en-US" sz="5400" kern="1200" dirty="0"/>
        </a:p>
      </dsp:txBody>
      <dsp:txXfrm>
        <a:off x="64768" y="3776997"/>
        <a:ext cx="6819904" cy="11972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5BEA8-78B9-4EA5-B195-097A22C4D192}">
      <dsp:nvSpPr>
        <dsp:cNvPr id="0" name=""/>
        <dsp:cNvSpPr/>
      </dsp:nvSpPr>
      <dsp:spPr>
        <a:xfrm>
          <a:off x="0" y="0"/>
          <a:ext cx="9303281" cy="1324306"/>
        </a:xfrm>
        <a:prstGeom prst="roundRect">
          <a:avLst>
            <a:gd name="adj" fmla="val 10000"/>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Re‑centring small jurisdictions within comparative debates, challenging scale‑biased hierarchies;</a:t>
          </a:r>
        </a:p>
      </dsp:txBody>
      <dsp:txXfrm>
        <a:off x="38788" y="38788"/>
        <a:ext cx="7874250" cy="1246730"/>
      </dsp:txXfrm>
    </dsp:sp>
    <dsp:sp modelId="{D2C2E4B0-391A-4498-B01B-2E80EC207CE6}">
      <dsp:nvSpPr>
        <dsp:cNvPr id="0" name=""/>
        <dsp:cNvSpPr/>
      </dsp:nvSpPr>
      <dsp:spPr>
        <a:xfrm>
          <a:off x="820877" y="1545023"/>
          <a:ext cx="9303281" cy="1324306"/>
        </a:xfrm>
        <a:prstGeom prst="roundRect">
          <a:avLst>
            <a:gd name="adj" fmla="val 10000"/>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Operationalising rhizomatic mapping as a portable methodology that integrates doctrinal, conceptual and socio‑legal perspectives; and</a:t>
          </a:r>
        </a:p>
      </dsp:txBody>
      <dsp:txXfrm>
        <a:off x="859665" y="1583811"/>
        <a:ext cx="7544028" cy="1246730"/>
      </dsp:txXfrm>
    </dsp:sp>
    <dsp:sp modelId="{176B3894-61E1-44DF-BBCC-98AB888FDF68}">
      <dsp:nvSpPr>
        <dsp:cNvPr id="0" name=""/>
        <dsp:cNvSpPr/>
      </dsp:nvSpPr>
      <dsp:spPr>
        <a:xfrm>
          <a:off x="1641755" y="3090047"/>
          <a:ext cx="9303281" cy="1324306"/>
        </a:xfrm>
        <a:prstGeom prst="roundRect">
          <a:avLst>
            <a:gd name="adj" fmla="val 1000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Demonstrating how size‑sensitive, assemblage‑based comparison can inform broader discussions on decolonisation, digitalisation and professional ethics in legal education.</a:t>
          </a:r>
        </a:p>
      </dsp:txBody>
      <dsp:txXfrm>
        <a:off x="1680543" y="3128835"/>
        <a:ext cx="7544028" cy="1246730"/>
      </dsp:txXfrm>
    </dsp:sp>
    <dsp:sp modelId="{576A6764-07E5-4594-8B1E-224FA1F440B3}">
      <dsp:nvSpPr>
        <dsp:cNvPr id="0" name=""/>
        <dsp:cNvSpPr/>
      </dsp:nvSpPr>
      <dsp:spPr>
        <a:xfrm>
          <a:off x="8442482" y="1004265"/>
          <a:ext cx="860799" cy="860799"/>
        </a:xfrm>
        <a:prstGeom prst="downArrow">
          <a:avLst>
            <a:gd name="adj1" fmla="val 55000"/>
            <a:gd name="adj2" fmla="val 45000"/>
          </a:avLst>
        </a:prstGeom>
        <a:solidFill>
          <a:schemeClr val="accent2">
            <a:tint val="40000"/>
            <a:alpha val="90000"/>
            <a:hueOff val="0"/>
            <a:satOff val="0"/>
            <a:lumOff val="0"/>
            <a:alphaOff val="0"/>
          </a:schemeClr>
        </a:solidFill>
        <a:ln w="400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36162" y="1004265"/>
        <a:ext cx="473439" cy="647751"/>
      </dsp:txXfrm>
    </dsp:sp>
    <dsp:sp modelId="{820DAFF2-5439-46C6-8394-FB3491166CF7}">
      <dsp:nvSpPr>
        <dsp:cNvPr id="0" name=""/>
        <dsp:cNvSpPr/>
      </dsp:nvSpPr>
      <dsp:spPr>
        <a:xfrm>
          <a:off x="9263360" y="2540460"/>
          <a:ext cx="860799" cy="860799"/>
        </a:xfrm>
        <a:prstGeom prst="downArrow">
          <a:avLst>
            <a:gd name="adj1" fmla="val 55000"/>
            <a:gd name="adj2" fmla="val 45000"/>
          </a:avLst>
        </a:prstGeom>
        <a:solidFill>
          <a:schemeClr val="accent3">
            <a:tint val="40000"/>
            <a:alpha val="90000"/>
            <a:hueOff val="0"/>
            <a:satOff val="0"/>
            <a:lumOff val="0"/>
            <a:alphaOff val="0"/>
          </a:schemeClr>
        </a:solidFill>
        <a:ln w="400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57040" y="2540460"/>
        <a:ext cx="473439" cy="6477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0FB81-9F2E-C549-8BF4-A38F1A404B6A}">
      <dsp:nvSpPr>
        <dsp:cNvPr id="0" name=""/>
        <dsp:cNvSpPr/>
      </dsp:nvSpPr>
      <dsp:spPr>
        <a:xfrm>
          <a:off x="3013" y="2370"/>
          <a:ext cx="6166172" cy="4868883"/>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The mix…</a:t>
          </a:r>
        </a:p>
        <a:p>
          <a:pPr marL="228600" lvl="1" indent="-228600" algn="l" defTabSz="1200150">
            <a:lnSpc>
              <a:spcPct val="90000"/>
            </a:lnSpc>
            <a:spcBef>
              <a:spcPct val="0"/>
            </a:spcBef>
            <a:spcAft>
              <a:spcPct val="15000"/>
            </a:spcAft>
            <a:buChar char="•"/>
          </a:pPr>
          <a:r>
            <a:rPr lang="en-US" sz="2700" kern="1200" dirty="0"/>
            <a:t>Scottish common law</a:t>
          </a:r>
        </a:p>
        <a:p>
          <a:pPr marL="228600" lvl="1" indent="-228600" algn="l" defTabSz="1200150">
            <a:lnSpc>
              <a:spcPct val="90000"/>
            </a:lnSpc>
            <a:spcBef>
              <a:spcPct val="0"/>
            </a:spcBef>
            <a:spcAft>
              <a:spcPct val="15000"/>
            </a:spcAft>
            <a:buChar char="•"/>
          </a:pPr>
          <a:r>
            <a:rPr lang="en-US" sz="2700" kern="1200" dirty="0"/>
            <a:t>Civilian law</a:t>
          </a:r>
        </a:p>
        <a:p>
          <a:pPr marL="228600" lvl="1" indent="-228600" algn="l" defTabSz="1200150">
            <a:lnSpc>
              <a:spcPct val="90000"/>
            </a:lnSpc>
            <a:spcBef>
              <a:spcPct val="0"/>
            </a:spcBef>
            <a:spcAft>
              <a:spcPct val="15000"/>
            </a:spcAft>
            <a:buChar char="•"/>
          </a:pPr>
          <a:r>
            <a:rPr lang="en-US" sz="2700" kern="1200" dirty="0"/>
            <a:t>English common law</a:t>
          </a:r>
        </a:p>
        <a:p>
          <a:pPr marL="228600" lvl="1" indent="-228600" algn="l" defTabSz="1200150">
            <a:lnSpc>
              <a:spcPct val="90000"/>
            </a:lnSpc>
            <a:spcBef>
              <a:spcPct val="0"/>
            </a:spcBef>
            <a:spcAft>
              <a:spcPct val="15000"/>
            </a:spcAft>
            <a:buChar char="•"/>
          </a:pPr>
          <a:r>
            <a:rPr lang="en-US" sz="2700" kern="1200" dirty="0"/>
            <a:t>Udal law</a:t>
          </a:r>
        </a:p>
        <a:p>
          <a:pPr marL="228600" lvl="1" indent="-228600" algn="l" defTabSz="1200150">
            <a:lnSpc>
              <a:spcPct val="90000"/>
            </a:lnSpc>
            <a:spcBef>
              <a:spcPct val="0"/>
            </a:spcBef>
            <a:spcAft>
              <a:spcPct val="15000"/>
            </a:spcAft>
            <a:buChar char="•"/>
          </a:pPr>
          <a:r>
            <a:rPr lang="en-US" sz="2700" kern="1200"/>
            <a:t>Feudal law</a:t>
          </a:r>
        </a:p>
        <a:p>
          <a:pPr marL="228600" lvl="1" indent="-228600" algn="l" defTabSz="1200150">
            <a:lnSpc>
              <a:spcPct val="90000"/>
            </a:lnSpc>
            <a:spcBef>
              <a:spcPct val="0"/>
            </a:spcBef>
            <a:spcAft>
              <a:spcPct val="15000"/>
            </a:spcAft>
            <a:buChar char="•"/>
          </a:pPr>
          <a:r>
            <a:rPr lang="en-US" sz="2700" kern="1200"/>
            <a:t>Canon law</a:t>
          </a:r>
        </a:p>
        <a:p>
          <a:pPr marL="228600" lvl="1" indent="-228600" algn="l" defTabSz="1200150">
            <a:lnSpc>
              <a:spcPct val="90000"/>
            </a:lnSpc>
            <a:spcBef>
              <a:spcPct val="0"/>
            </a:spcBef>
            <a:spcAft>
              <a:spcPct val="15000"/>
            </a:spcAft>
            <a:buChar char="•"/>
          </a:pPr>
          <a:r>
            <a:rPr lang="en-US" sz="2700" kern="1200"/>
            <a:t>Celtic law</a:t>
          </a:r>
        </a:p>
        <a:p>
          <a:pPr marL="228600" lvl="1" indent="-228600" algn="l" defTabSz="1200150">
            <a:lnSpc>
              <a:spcPct val="90000"/>
            </a:lnSpc>
            <a:spcBef>
              <a:spcPct val="0"/>
            </a:spcBef>
            <a:spcAft>
              <a:spcPct val="15000"/>
            </a:spcAft>
            <a:buChar char="•"/>
          </a:pPr>
          <a:r>
            <a:rPr lang="en-US" sz="2700" kern="1200"/>
            <a:t>EU law</a:t>
          </a:r>
        </a:p>
        <a:p>
          <a:pPr marL="228600" lvl="1" indent="-228600" algn="l" defTabSz="1200150">
            <a:lnSpc>
              <a:spcPct val="90000"/>
            </a:lnSpc>
            <a:spcBef>
              <a:spcPct val="0"/>
            </a:spcBef>
            <a:spcAft>
              <a:spcPct val="15000"/>
            </a:spcAft>
            <a:buChar char="•"/>
          </a:pPr>
          <a:r>
            <a:rPr lang="en-US" sz="2700" kern="1200"/>
            <a:t>ECHR law</a:t>
          </a:r>
        </a:p>
      </dsp:txBody>
      <dsp:txXfrm>
        <a:off x="3013" y="2370"/>
        <a:ext cx="6166172" cy="48688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943F2-ADB3-964E-A038-11F2292808F5}">
      <dsp:nvSpPr>
        <dsp:cNvPr id="0" name=""/>
        <dsp:cNvSpPr/>
      </dsp:nvSpPr>
      <dsp:spPr>
        <a:xfrm>
          <a:off x="0" y="1696"/>
          <a:ext cx="6172199" cy="77227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Rejected Clementi-style reforms</a:t>
          </a:r>
        </a:p>
      </dsp:txBody>
      <dsp:txXfrm>
        <a:off x="37699" y="39395"/>
        <a:ext cx="6096801" cy="696877"/>
      </dsp:txXfrm>
    </dsp:sp>
    <dsp:sp modelId="{FFD66D54-8C32-D84B-BEED-685153E05A00}">
      <dsp:nvSpPr>
        <dsp:cNvPr id="0" name=""/>
        <dsp:cNvSpPr/>
      </dsp:nvSpPr>
      <dsp:spPr>
        <a:xfrm>
          <a:off x="0" y="788119"/>
          <a:ext cx="6172199" cy="77227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Regulator remains the Law Society of Scotland (LSS) for education and other professional purposes</a:t>
          </a:r>
        </a:p>
      </dsp:txBody>
      <dsp:txXfrm>
        <a:off x="37699" y="825818"/>
        <a:ext cx="6096801" cy="696877"/>
      </dsp:txXfrm>
    </dsp:sp>
    <dsp:sp modelId="{CDC351CC-D855-4143-8009-23DBF8DF8EA6}">
      <dsp:nvSpPr>
        <dsp:cNvPr id="0" name=""/>
        <dsp:cNvSpPr/>
      </dsp:nvSpPr>
      <dsp:spPr>
        <a:xfrm>
          <a:off x="0" y="1574541"/>
          <a:ext cx="6172199" cy="77227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LSS shaping its own path… </a:t>
          </a:r>
        </a:p>
      </dsp:txBody>
      <dsp:txXfrm>
        <a:off x="37699" y="1612240"/>
        <a:ext cx="6096801" cy="696877"/>
      </dsp:txXfrm>
    </dsp:sp>
    <dsp:sp modelId="{E86A3E52-21ED-8A45-B53A-B12BD9AB5C66}">
      <dsp:nvSpPr>
        <dsp:cNvPr id="0" name=""/>
        <dsp:cNvSpPr/>
      </dsp:nvSpPr>
      <dsp:spPr>
        <a:xfrm>
          <a:off x="0" y="2346817"/>
          <a:ext cx="6172199" cy="3172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Review of professional education on the Diploma in Legal Practice completed in 1999</a:t>
          </a:r>
        </a:p>
        <a:p>
          <a:pPr marL="228600" lvl="1" indent="-228600" algn="l" defTabSz="889000">
            <a:lnSpc>
              <a:spcPct val="90000"/>
            </a:lnSpc>
            <a:spcBef>
              <a:spcPct val="0"/>
            </a:spcBef>
            <a:spcAft>
              <a:spcPct val="20000"/>
            </a:spcAft>
            <a:buChar char="•"/>
          </a:pPr>
          <a:r>
            <a:rPr lang="en-US" sz="2000" kern="1200" dirty="0"/>
            <a:t>Test of Professional Competence – attempted, rejected</a:t>
          </a:r>
        </a:p>
        <a:p>
          <a:pPr marL="228600" lvl="1" indent="-228600" algn="l" defTabSz="889000">
            <a:lnSpc>
              <a:spcPct val="90000"/>
            </a:lnSpc>
            <a:spcBef>
              <a:spcPct val="0"/>
            </a:spcBef>
            <a:spcAft>
              <a:spcPct val="20000"/>
            </a:spcAft>
            <a:buChar char="•"/>
          </a:pPr>
          <a:r>
            <a:rPr lang="en-US" sz="2000" kern="1200" dirty="0"/>
            <a:t>Professional Competence Course – attempted, rejected</a:t>
          </a:r>
        </a:p>
        <a:p>
          <a:pPr marL="228600" lvl="1" indent="-228600" algn="l" defTabSz="889000">
            <a:lnSpc>
              <a:spcPct val="90000"/>
            </a:lnSpc>
            <a:spcBef>
              <a:spcPct val="0"/>
            </a:spcBef>
            <a:spcAft>
              <a:spcPct val="20000"/>
            </a:spcAft>
            <a:buChar char="•"/>
          </a:pPr>
          <a:r>
            <a:rPr lang="en-US" sz="2000" kern="1200" dirty="0"/>
            <a:t>Full review of professional legal education in 2008:</a:t>
          </a:r>
        </a:p>
        <a:p>
          <a:pPr marL="457200" lvl="2" indent="-228600" algn="l" defTabSz="889000">
            <a:lnSpc>
              <a:spcPct val="90000"/>
            </a:lnSpc>
            <a:spcBef>
              <a:spcPct val="0"/>
            </a:spcBef>
            <a:spcAft>
              <a:spcPct val="20000"/>
            </a:spcAft>
            <a:buChar char="•"/>
          </a:pPr>
          <a:r>
            <a:rPr lang="en-US" sz="2000" kern="1200" dirty="0"/>
            <a:t>PEAT 1 &amp; 2</a:t>
          </a:r>
        </a:p>
        <a:p>
          <a:pPr marL="457200" lvl="2" indent="-228600" algn="l" defTabSz="889000">
            <a:lnSpc>
              <a:spcPct val="90000"/>
            </a:lnSpc>
            <a:spcBef>
              <a:spcPct val="0"/>
            </a:spcBef>
            <a:spcAft>
              <a:spcPct val="20000"/>
            </a:spcAft>
            <a:buChar char="•"/>
          </a:pPr>
          <a:r>
            <a:rPr lang="en-US" sz="2000" kern="1200" dirty="0"/>
            <a:t>Expansion of routes into the profession beyond the academy</a:t>
          </a:r>
        </a:p>
      </dsp:txBody>
      <dsp:txXfrm>
        <a:off x="0" y="2346817"/>
        <a:ext cx="6172199" cy="31724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266BE-8624-46EF-A824-A39242202DED}">
      <dsp:nvSpPr>
        <dsp:cNvPr id="0" name=""/>
        <dsp:cNvSpPr/>
      </dsp:nvSpPr>
      <dsp:spPr>
        <a:xfrm>
          <a:off x="0" y="747629"/>
          <a:ext cx="6949440" cy="1326779"/>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b="1" kern="1200" dirty="0"/>
            <a:t>Doctrinal analysis</a:t>
          </a:r>
          <a:endParaRPr lang="en-US" sz="5400" kern="1200" dirty="0"/>
        </a:p>
      </dsp:txBody>
      <dsp:txXfrm>
        <a:off x="64768" y="812397"/>
        <a:ext cx="6819904" cy="1197243"/>
      </dsp:txXfrm>
    </dsp:sp>
    <dsp:sp modelId="{D86F5832-0B59-4124-8395-01F7A78AB2FB}">
      <dsp:nvSpPr>
        <dsp:cNvPr id="0" name=""/>
        <dsp:cNvSpPr/>
      </dsp:nvSpPr>
      <dsp:spPr>
        <a:xfrm>
          <a:off x="0" y="2229929"/>
          <a:ext cx="6949440" cy="1326779"/>
        </a:xfrm>
        <a:prstGeom prst="roundRect">
          <a:avLst/>
        </a:prstGeom>
        <a:solidFill>
          <a:schemeClr val="accent2">
            <a:hueOff val="3221806"/>
            <a:satOff val="-9246"/>
            <a:lumOff val="-1480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b="1" kern="1200" dirty="0"/>
            <a:t>Socio‑legal inquiry</a:t>
          </a:r>
          <a:endParaRPr lang="en-US" sz="5400" kern="1200" dirty="0"/>
        </a:p>
      </dsp:txBody>
      <dsp:txXfrm>
        <a:off x="64768" y="2294697"/>
        <a:ext cx="6819904" cy="1197243"/>
      </dsp:txXfrm>
    </dsp:sp>
    <dsp:sp modelId="{8E7D2261-6A20-4496-BC3F-6492E63BAC34}">
      <dsp:nvSpPr>
        <dsp:cNvPr id="0" name=""/>
        <dsp:cNvSpPr/>
      </dsp:nvSpPr>
      <dsp:spPr>
        <a:xfrm>
          <a:off x="0" y="3712229"/>
          <a:ext cx="6949440" cy="1326779"/>
        </a:xfrm>
        <a:prstGeom prst="roundRect">
          <a:avLst/>
        </a:prstGeom>
        <a:solidFill>
          <a:schemeClr val="accent2">
            <a:hueOff val="6443612"/>
            <a:satOff val="-18493"/>
            <a:lumOff val="-2960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b="1" kern="1200" dirty="0"/>
            <a:t>Policy and pedagogy</a:t>
          </a:r>
          <a:endParaRPr lang="en-US" sz="5400" kern="1200" dirty="0"/>
        </a:p>
      </dsp:txBody>
      <dsp:txXfrm>
        <a:off x="64768" y="3776997"/>
        <a:ext cx="6819904" cy="11972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5BEA8-78B9-4EA5-B195-097A22C4D192}">
      <dsp:nvSpPr>
        <dsp:cNvPr id="0" name=""/>
        <dsp:cNvSpPr/>
      </dsp:nvSpPr>
      <dsp:spPr>
        <a:xfrm>
          <a:off x="0" y="0"/>
          <a:ext cx="9303281" cy="1324306"/>
        </a:xfrm>
        <a:prstGeom prst="roundRect">
          <a:avLst>
            <a:gd name="adj" fmla="val 10000"/>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Re‑centring small jurisdictions within comparative debates, challenging scale‑biased hierarchies;</a:t>
          </a:r>
        </a:p>
      </dsp:txBody>
      <dsp:txXfrm>
        <a:off x="38788" y="38788"/>
        <a:ext cx="7874250" cy="1246730"/>
      </dsp:txXfrm>
    </dsp:sp>
    <dsp:sp modelId="{D2C2E4B0-391A-4498-B01B-2E80EC207CE6}">
      <dsp:nvSpPr>
        <dsp:cNvPr id="0" name=""/>
        <dsp:cNvSpPr/>
      </dsp:nvSpPr>
      <dsp:spPr>
        <a:xfrm>
          <a:off x="820877" y="1545023"/>
          <a:ext cx="9303281" cy="1324306"/>
        </a:xfrm>
        <a:prstGeom prst="roundRect">
          <a:avLst>
            <a:gd name="adj" fmla="val 10000"/>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Operationalising rhizomatic mapping as a portable methodology that integrates doctrinal, conceptual and socio‑legal perspectives; and</a:t>
          </a:r>
        </a:p>
      </dsp:txBody>
      <dsp:txXfrm>
        <a:off x="859665" y="1583811"/>
        <a:ext cx="7544028" cy="1246730"/>
      </dsp:txXfrm>
    </dsp:sp>
    <dsp:sp modelId="{176B3894-61E1-44DF-BBCC-98AB888FDF68}">
      <dsp:nvSpPr>
        <dsp:cNvPr id="0" name=""/>
        <dsp:cNvSpPr/>
      </dsp:nvSpPr>
      <dsp:spPr>
        <a:xfrm>
          <a:off x="1641755" y="3090047"/>
          <a:ext cx="9303281" cy="1324306"/>
        </a:xfrm>
        <a:prstGeom prst="roundRect">
          <a:avLst>
            <a:gd name="adj" fmla="val 1000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Demonstrating how size‑sensitive, assemblage‑based comparison can inform broader discussions on decolonisation, digitalisation and professional ethics in legal education.</a:t>
          </a:r>
        </a:p>
      </dsp:txBody>
      <dsp:txXfrm>
        <a:off x="1680543" y="3128835"/>
        <a:ext cx="7544028" cy="1246730"/>
      </dsp:txXfrm>
    </dsp:sp>
    <dsp:sp modelId="{576A6764-07E5-4594-8B1E-224FA1F440B3}">
      <dsp:nvSpPr>
        <dsp:cNvPr id="0" name=""/>
        <dsp:cNvSpPr/>
      </dsp:nvSpPr>
      <dsp:spPr>
        <a:xfrm>
          <a:off x="8442482" y="1004265"/>
          <a:ext cx="860799" cy="860799"/>
        </a:xfrm>
        <a:prstGeom prst="downArrow">
          <a:avLst>
            <a:gd name="adj1" fmla="val 55000"/>
            <a:gd name="adj2" fmla="val 45000"/>
          </a:avLst>
        </a:prstGeom>
        <a:solidFill>
          <a:schemeClr val="accent2">
            <a:tint val="40000"/>
            <a:alpha val="90000"/>
            <a:hueOff val="0"/>
            <a:satOff val="0"/>
            <a:lumOff val="0"/>
            <a:alphaOff val="0"/>
          </a:schemeClr>
        </a:solidFill>
        <a:ln w="400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36162" y="1004265"/>
        <a:ext cx="473439" cy="647751"/>
      </dsp:txXfrm>
    </dsp:sp>
    <dsp:sp modelId="{820DAFF2-5439-46C6-8394-FB3491166CF7}">
      <dsp:nvSpPr>
        <dsp:cNvPr id="0" name=""/>
        <dsp:cNvSpPr/>
      </dsp:nvSpPr>
      <dsp:spPr>
        <a:xfrm>
          <a:off x="9263360" y="2540460"/>
          <a:ext cx="860799" cy="860799"/>
        </a:xfrm>
        <a:prstGeom prst="downArrow">
          <a:avLst>
            <a:gd name="adj1" fmla="val 55000"/>
            <a:gd name="adj2" fmla="val 45000"/>
          </a:avLst>
        </a:prstGeom>
        <a:solidFill>
          <a:schemeClr val="accent3">
            <a:tint val="40000"/>
            <a:alpha val="90000"/>
            <a:hueOff val="0"/>
            <a:satOff val="0"/>
            <a:lumOff val="0"/>
            <a:alphaOff val="0"/>
          </a:schemeClr>
        </a:solidFill>
        <a:ln w="400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57040" y="2540460"/>
        <a:ext cx="473439" cy="647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6C0E8-C70F-4780-9866-2EAD2620A34C}">
      <dsp:nvSpPr>
        <dsp:cNvPr id="0" name=""/>
        <dsp:cNvSpPr/>
      </dsp:nvSpPr>
      <dsp:spPr>
        <a:xfrm>
          <a:off x="0" y="0"/>
          <a:ext cx="694944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37A0DC-5806-4846-A586-DCA4E26011CC}">
      <dsp:nvSpPr>
        <dsp:cNvPr id="0" name=""/>
        <dsp:cNvSpPr/>
      </dsp:nvSpPr>
      <dsp:spPr>
        <a:xfrm>
          <a:off x="0" y="0"/>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Under‑represented in legal education discourse</a:t>
          </a:r>
        </a:p>
      </dsp:txBody>
      <dsp:txXfrm>
        <a:off x="0" y="0"/>
        <a:ext cx="6949440" cy="1446659"/>
      </dsp:txXfrm>
    </dsp:sp>
    <dsp:sp modelId="{82691ECC-923B-4112-A9FC-4AB6572434DA}">
      <dsp:nvSpPr>
        <dsp:cNvPr id="0" name=""/>
        <dsp:cNvSpPr/>
      </dsp:nvSpPr>
      <dsp:spPr>
        <a:xfrm>
          <a:off x="0" y="1446659"/>
          <a:ext cx="6949440" cy="0"/>
        </a:xfrm>
        <a:prstGeom prst="line">
          <a:avLst/>
        </a:prstGeom>
        <a:solidFill>
          <a:schemeClr val="accent2">
            <a:hueOff val="2147871"/>
            <a:satOff val="-6164"/>
            <a:lumOff val="-9870"/>
            <a:alphaOff val="0"/>
          </a:schemeClr>
        </a:solidFill>
        <a:ln w="40000" cap="flat" cmpd="sng" algn="ctr">
          <a:solidFill>
            <a:schemeClr val="accent2">
              <a:hueOff val="2147871"/>
              <a:satOff val="-6164"/>
              <a:lumOff val="-98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05DA4-9592-4341-AAAD-E34064D28E8F}">
      <dsp:nvSpPr>
        <dsp:cNvPr id="0" name=""/>
        <dsp:cNvSpPr/>
      </dsp:nvSpPr>
      <dsp:spPr>
        <a:xfrm>
          <a:off x="0" y="1446659"/>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Dominance of large, wealthy jurisdictions skews comparisons</a:t>
          </a:r>
        </a:p>
      </dsp:txBody>
      <dsp:txXfrm>
        <a:off x="0" y="1446659"/>
        <a:ext cx="6949440" cy="1446659"/>
      </dsp:txXfrm>
    </dsp:sp>
    <dsp:sp modelId="{A9B9168A-5351-4596-8AC5-07F780B4AAE4}">
      <dsp:nvSpPr>
        <dsp:cNvPr id="0" name=""/>
        <dsp:cNvSpPr/>
      </dsp:nvSpPr>
      <dsp:spPr>
        <a:xfrm>
          <a:off x="0" y="2893318"/>
          <a:ext cx="6949440" cy="0"/>
        </a:xfrm>
        <a:prstGeom prst="line">
          <a:avLst/>
        </a:prstGeom>
        <a:solidFill>
          <a:schemeClr val="accent2">
            <a:hueOff val="4295742"/>
            <a:satOff val="-12329"/>
            <a:lumOff val="-19739"/>
            <a:alphaOff val="0"/>
          </a:schemeClr>
        </a:solidFill>
        <a:ln w="40000" cap="flat" cmpd="sng" algn="ctr">
          <a:solidFill>
            <a:schemeClr val="accent2">
              <a:hueOff val="4295742"/>
              <a:satOff val="-12329"/>
              <a:lumOff val="-197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3143E5-1392-45FA-91F4-4BC96E628BB7}">
      <dsp:nvSpPr>
        <dsp:cNvPr id="0" name=""/>
        <dsp:cNvSpPr/>
      </dsp:nvSpPr>
      <dsp:spPr>
        <a:xfrm>
          <a:off x="0" y="289331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Limited understanding of sociocultural contexts</a:t>
          </a:r>
        </a:p>
      </dsp:txBody>
      <dsp:txXfrm>
        <a:off x="0" y="2893318"/>
        <a:ext cx="6949440" cy="1446659"/>
      </dsp:txXfrm>
    </dsp:sp>
    <dsp:sp modelId="{7EBF1437-0948-4E9B-A3FB-DD830ADCBC80}">
      <dsp:nvSpPr>
        <dsp:cNvPr id="0" name=""/>
        <dsp:cNvSpPr/>
      </dsp:nvSpPr>
      <dsp:spPr>
        <a:xfrm>
          <a:off x="0" y="4339978"/>
          <a:ext cx="6949440" cy="0"/>
        </a:xfrm>
        <a:prstGeom prst="line">
          <a:avLst/>
        </a:prstGeom>
        <a:solidFill>
          <a:schemeClr val="accent2">
            <a:hueOff val="6443612"/>
            <a:satOff val="-18493"/>
            <a:lumOff val="-29609"/>
            <a:alphaOff val="0"/>
          </a:schemeClr>
        </a:solidFill>
        <a:ln w="40000" cap="flat" cmpd="sng" algn="ctr">
          <a:solidFill>
            <a:schemeClr val="accent2">
              <a:hueOff val="6443612"/>
              <a:satOff val="-18493"/>
              <a:lumOff val="-296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B4B209-9298-4A33-AEF4-100AA225D11E}">
      <dsp:nvSpPr>
        <dsp:cNvPr id="0" name=""/>
        <dsp:cNvSpPr/>
      </dsp:nvSpPr>
      <dsp:spPr>
        <a:xfrm>
          <a:off x="0" y="433997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H</a:t>
          </a:r>
          <a:r>
            <a:rPr lang="en-US" sz="2900" kern="1200"/>
            <a:t>ow can a focus on small jurisdictions enrich theory &amp; practice</a:t>
          </a:r>
          <a:r>
            <a:rPr lang="en-GB" sz="2900" kern="1200"/>
            <a:t> in legal education</a:t>
          </a:r>
          <a:r>
            <a:rPr lang="en-US" sz="2900" kern="1200"/>
            <a:t>?</a:t>
          </a:r>
        </a:p>
      </dsp:txBody>
      <dsp:txXfrm>
        <a:off x="0" y="4339978"/>
        <a:ext cx="6949440" cy="1446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2F071-7135-4F54-AF51-70330EB2282F}">
      <dsp:nvSpPr>
        <dsp:cNvPr id="0" name=""/>
        <dsp:cNvSpPr/>
      </dsp:nvSpPr>
      <dsp:spPr>
        <a:xfrm>
          <a:off x="0" y="29218"/>
          <a:ext cx="6949440" cy="1846040"/>
        </a:xfrm>
        <a:prstGeom prst="roundRect">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Most research = single‑case or 2‑3 jurisdiction comparisons</a:t>
          </a:r>
        </a:p>
      </dsp:txBody>
      <dsp:txXfrm>
        <a:off x="90116" y="119334"/>
        <a:ext cx="6769208" cy="1665808"/>
      </dsp:txXfrm>
    </dsp:sp>
    <dsp:sp modelId="{66F13CF6-F54B-4D96-8589-4F2BFD7F1F10}">
      <dsp:nvSpPr>
        <dsp:cNvPr id="0" name=""/>
        <dsp:cNvSpPr/>
      </dsp:nvSpPr>
      <dsp:spPr>
        <a:xfrm>
          <a:off x="0" y="1970298"/>
          <a:ext cx="6949440" cy="1846040"/>
        </a:xfrm>
        <a:prstGeom prst="roundRect">
          <a:avLst/>
        </a:prstGeom>
        <a:solidFill>
          <a:schemeClr val="accent5">
            <a:hueOff val="-6076075"/>
            <a:satOff val="-413"/>
            <a:lumOff val="98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Example: Ireland’s ‘internationalising’ pathway (Gopalan &amp; Paris, 2016)</a:t>
          </a:r>
        </a:p>
      </dsp:txBody>
      <dsp:txXfrm>
        <a:off x="90116" y="2060414"/>
        <a:ext cx="6769208" cy="1665808"/>
      </dsp:txXfrm>
    </dsp:sp>
    <dsp:sp modelId="{BA2D758A-5365-4BBE-BA20-019937E7AF9C}">
      <dsp:nvSpPr>
        <dsp:cNvPr id="0" name=""/>
        <dsp:cNvSpPr/>
      </dsp:nvSpPr>
      <dsp:spPr>
        <a:xfrm>
          <a:off x="0" y="3911379"/>
          <a:ext cx="6949440" cy="1846040"/>
        </a:xfrm>
        <a:prstGeom prst="roundRect">
          <a:avLst/>
        </a:prstGeom>
        <a:solidFill>
          <a:schemeClr val="accent5">
            <a:hueOff val="-12152150"/>
            <a:satOff val="-826"/>
            <a:lumOff val="196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Need for broader, multi‑site studies focusing on smallness itself</a:t>
          </a:r>
        </a:p>
      </dsp:txBody>
      <dsp:txXfrm>
        <a:off x="90116" y="4001495"/>
        <a:ext cx="6769208" cy="1665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9FC3F-1C6F-4008-B4DD-8B28C5778948}">
      <dsp:nvSpPr>
        <dsp:cNvPr id="0" name=""/>
        <dsp:cNvSpPr/>
      </dsp:nvSpPr>
      <dsp:spPr>
        <a:xfrm>
          <a:off x="0" y="2401"/>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99AE01-FA2B-480D-BFBA-104DC5565301}">
      <dsp:nvSpPr>
        <dsp:cNvPr id="0" name=""/>
        <dsp:cNvSpPr/>
      </dsp:nvSpPr>
      <dsp:spPr>
        <a:xfrm>
          <a:off x="368211" y="276278"/>
          <a:ext cx="669475" cy="669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587DDF-4A19-44FF-8582-44E2D28E983A}">
      <dsp:nvSpPr>
        <dsp:cNvPr id="0" name=""/>
        <dsp:cNvSpPr/>
      </dsp:nvSpPr>
      <dsp:spPr>
        <a:xfrm>
          <a:off x="1405898" y="2401"/>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77900">
            <a:lnSpc>
              <a:spcPct val="90000"/>
            </a:lnSpc>
            <a:spcBef>
              <a:spcPct val="0"/>
            </a:spcBef>
            <a:spcAft>
              <a:spcPct val="35000"/>
            </a:spcAft>
            <a:buNone/>
          </a:pPr>
          <a:r>
            <a:rPr lang="en-US" sz="2200" kern="1200"/>
            <a:t>World Bank: &lt;1.5 m pop. (but exceptions)</a:t>
          </a:r>
        </a:p>
      </dsp:txBody>
      <dsp:txXfrm>
        <a:off x="1405898" y="2401"/>
        <a:ext cx="5543541" cy="1217228"/>
      </dsp:txXfrm>
    </dsp:sp>
    <dsp:sp modelId="{4E525136-E222-4434-8824-27025260A9F1}">
      <dsp:nvSpPr>
        <dsp:cNvPr id="0" name=""/>
        <dsp:cNvSpPr/>
      </dsp:nvSpPr>
      <dsp:spPr>
        <a:xfrm>
          <a:off x="0" y="152393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86C79-5645-45C2-935D-FA2C1B64FC5A}">
      <dsp:nvSpPr>
        <dsp:cNvPr id="0" name=""/>
        <dsp:cNvSpPr/>
      </dsp:nvSpPr>
      <dsp:spPr>
        <a:xfrm>
          <a:off x="368211" y="1797813"/>
          <a:ext cx="669475" cy="669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92C728-76A5-4374-A750-5D46AF692CFA}">
      <dsp:nvSpPr>
        <dsp:cNvPr id="0" name=""/>
        <dsp:cNvSpPr/>
      </dsp:nvSpPr>
      <dsp:spPr>
        <a:xfrm>
          <a:off x="1405898" y="1523937"/>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77900">
            <a:lnSpc>
              <a:spcPct val="90000"/>
            </a:lnSpc>
            <a:spcBef>
              <a:spcPct val="0"/>
            </a:spcBef>
            <a:spcAft>
              <a:spcPct val="35000"/>
            </a:spcAft>
            <a:buNone/>
          </a:pPr>
          <a:r>
            <a:rPr lang="en-US" sz="2200" kern="1200"/>
            <a:t>Maass (2017): conceptual flexibility over rigid definition</a:t>
          </a:r>
        </a:p>
      </dsp:txBody>
      <dsp:txXfrm>
        <a:off x="1405898" y="1523937"/>
        <a:ext cx="5543541" cy="1217228"/>
      </dsp:txXfrm>
    </dsp:sp>
    <dsp:sp modelId="{099F1E92-FF59-4F02-9575-440CB9C5F5EE}">
      <dsp:nvSpPr>
        <dsp:cNvPr id="0" name=""/>
        <dsp:cNvSpPr/>
      </dsp:nvSpPr>
      <dsp:spPr>
        <a:xfrm>
          <a:off x="0" y="3045472"/>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3E1ED4-4465-4587-9B76-80D7FC8467BA}">
      <dsp:nvSpPr>
        <dsp:cNvPr id="0" name=""/>
        <dsp:cNvSpPr/>
      </dsp:nvSpPr>
      <dsp:spPr>
        <a:xfrm>
          <a:off x="368211" y="3319348"/>
          <a:ext cx="669475" cy="669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D29244-41D8-4F58-974C-026D11658E14}">
      <dsp:nvSpPr>
        <dsp:cNvPr id="0" name=""/>
        <dsp:cNvSpPr/>
      </dsp:nvSpPr>
      <dsp:spPr>
        <a:xfrm>
          <a:off x="1405898" y="3045472"/>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77900">
            <a:lnSpc>
              <a:spcPct val="90000"/>
            </a:lnSpc>
            <a:spcBef>
              <a:spcPct val="0"/>
            </a:spcBef>
            <a:spcAft>
              <a:spcPct val="35000"/>
            </a:spcAft>
            <a:buNone/>
          </a:pPr>
          <a:r>
            <a:rPr lang="en-US" sz="2200" kern="1200"/>
            <a:t>This study: focus on jurisdictionality, not sovereignty</a:t>
          </a:r>
        </a:p>
      </dsp:txBody>
      <dsp:txXfrm>
        <a:off x="1405898" y="3045472"/>
        <a:ext cx="5543541" cy="1217228"/>
      </dsp:txXfrm>
    </dsp:sp>
    <dsp:sp modelId="{7D3D18BB-BC95-49A0-9731-6E48C363ED3C}">
      <dsp:nvSpPr>
        <dsp:cNvPr id="0" name=""/>
        <dsp:cNvSpPr/>
      </dsp:nvSpPr>
      <dsp:spPr>
        <a:xfrm>
          <a:off x="0" y="456700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62ECEC-7CEB-47A1-879E-B4F26251956C}">
      <dsp:nvSpPr>
        <dsp:cNvPr id="0" name=""/>
        <dsp:cNvSpPr/>
      </dsp:nvSpPr>
      <dsp:spPr>
        <a:xfrm>
          <a:off x="368211" y="4840884"/>
          <a:ext cx="669475" cy="6694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5A5AD7-9C3A-48DB-9D25-59A5BEB65B89}">
      <dsp:nvSpPr>
        <dsp:cNvPr id="0" name=""/>
        <dsp:cNvSpPr/>
      </dsp:nvSpPr>
      <dsp:spPr>
        <a:xfrm>
          <a:off x="1405898" y="4567007"/>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77900">
            <a:lnSpc>
              <a:spcPct val="90000"/>
            </a:lnSpc>
            <a:spcBef>
              <a:spcPct val="0"/>
            </a:spcBef>
            <a:spcAft>
              <a:spcPct val="35000"/>
            </a:spcAft>
            <a:buNone/>
          </a:pPr>
          <a:r>
            <a:rPr lang="en-US" sz="2200" kern="1200"/>
            <a:t>Embrace ‘hazy edges’ to allow exploratory analysis</a:t>
          </a:r>
        </a:p>
      </dsp:txBody>
      <dsp:txXfrm>
        <a:off x="1405898" y="4567007"/>
        <a:ext cx="5543541" cy="1217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23875-39B2-403C-A6EF-4AD9BC378A48}">
      <dsp:nvSpPr>
        <dsp:cNvPr id="0" name=""/>
        <dsp:cNvSpPr/>
      </dsp:nvSpPr>
      <dsp:spPr>
        <a:xfrm>
          <a:off x="1261" y="393494"/>
          <a:ext cx="4428354" cy="2812004"/>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52FB9-4C2F-40B1-B149-AA772896D2C1}">
      <dsp:nvSpPr>
        <dsp:cNvPr id="0" name=""/>
        <dsp:cNvSpPr/>
      </dsp:nvSpPr>
      <dsp:spPr>
        <a:xfrm>
          <a:off x="493301" y="860931"/>
          <a:ext cx="4428354" cy="2812004"/>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Scarcity of local scholars &amp; resources</a:t>
          </a:r>
        </a:p>
      </dsp:txBody>
      <dsp:txXfrm>
        <a:off x="575662" y="943292"/>
        <a:ext cx="4263632" cy="2647282"/>
      </dsp:txXfrm>
    </dsp:sp>
    <dsp:sp modelId="{AD1C0D2D-097E-4E0A-8DCD-E290F0A129B0}">
      <dsp:nvSpPr>
        <dsp:cNvPr id="0" name=""/>
        <dsp:cNvSpPr/>
      </dsp:nvSpPr>
      <dsp:spPr>
        <a:xfrm>
          <a:off x="5413694" y="393494"/>
          <a:ext cx="4428354" cy="2812004"/>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DBFE5-8FAF-42C5-A0D7-C0CB83360432}">
      <dsp:nvSpPr>
        <dsp:cNvPr id="0" name=""/>
        <dsp:cNvSpPr/>
      </dsp:nvSpPr>
      <dsp:spPr>
        <a:xfrm>
          <a:off x="5905734" y="860931"/>
          <a:ext cx="4428354" cy="2812004"/>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Regulatory literature of large jurisdictions crowds discourse</a:t>
          </a:r>
        </a:p>
      </dsp:txBody>
      <dsp:txXfrm>
        <a:off x="5988095" y="943292"/>
        <a:ext cx="4263632" cy="2647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E7442-F71A-4205-A7A4-59C0C7F964DC}">
      <dsp:nvSpPr>
        <dsp:cNvPr id="0" name=""/>
        <dsp:cNvSpPr/>
      </dsp:nvSpPr>
      <dsp:spPr>
        <a:xfrm>
          <a:off x="0" y="41398"/>
          <a:ext cx="6949440" cy="1352520"/>
        </a:xfrm>
        <a:prstGeom prst="roundRect">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Faroe Islands: autonomous yet non‑sovereign</a:t>
          </a:r>
        </a:p>
      </dsp:txBody>
      <dsp:txXfrm>
        <a:off x="66025" y="107423"/>
        <a:ext cx="6817390" cy="1220470"/>
      </dsp:txXfrm>
    </dsp:sp>
    <dsp:sp modelId="{E269F675-87B0-4C5E-9895-C1967513E268}">
      <dsp:nvSpPr>
        <dsp:cNvPr id="0" name=""/>
        <dsp:cNvSpPr/>
      </dsp:nvSpPr>
      <dsp:spPr>
        <a:xfrm>
          <a:off x="0" y="1491838"/>
          <a:ext cx="6949440" cy="1352520"/>
        </a:xfrm>
        <a:prstGeom prst="roundRect">
          <a:avLst/>
        </a:prstGeom>
        <a:solidFill>
          <a:schemeClr val="accent5">
            <a:hueOff val="-4050717"/>
            <a:satOff val="-275"/>
            <a:lumOff val="65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Scotland: devolved nation with distinct legal tradition</a:t>
          </a:r>
        </a:p>
      </dsp:txBody>
      <dsp:txXfrm>
        <a:off x="66025" y="1557863"/>
        <a:ext cx="6817390" cy="1220470"/>
      </dsp:txXfrm>
    </dsp:sp>
    <dsp:sp modelId="{A80A1B26-8C8D-4FC3-A35F-84FFCFBED7E8}">
      <dsp:nvSpPr>
        <dsp:cNvPr id="0" name=""/>
        <dsp:cNvSpPr/>
      </dsp:nvSpPr>
      <dsp:spPr>
        <a:xfrm>
          <a:off x="0" y="2942278"/>
          <a:ext cx="6949440" cy="1352520"/>
        </a:xfrm>
        <a:prstGeom prst="roundRect">
          <a:avLst/>
        </a:prstGeom>
        <a:solidFill>
          <a:schemeClr val="accent5">
            <a:hueOff val="-8101434"/>
            <a:satOff val="-551"/>
            <a:lumOff val="130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Others: Malta, Jersey, Seychelles as crossroads</a:t>
          </a:r>
        </a:p>
      </dsp:txBody>
      <dsp:txXfrm>
        <a:off x="66025" y="3008303"/>
        <a:ext cx="6817390" cy="1220470"/>
      </dsp:txXfrm>
    </dsp:sp>
    <dsp:sp modelId="{DF411891-4EDC-4449-9C71-2BA6502C6636}">
      <dsp:nvSpPr>
        <dsp:cNvPr id="0" name=""/>
        <dsp:cNvSpPr/>
      </dsp:nvSpPr>
      <dsp:spPr>
        <a:xfrm>
          <a:off x="0" y="4392718"/>
          <a:ext cx="6949440" cy="1352520"/>
        </a:xfrm>
        <a:prstGeom prst="roundRect">
          <a:avLst/>
        </a:prstGeom>
        <a:solidFill>
          <a:schemeClr val="accent5">
            <a:hueOff val="-12152150"/>
            <a:satOff val="-826"/>
            <a:lumOff val="196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Shadow effects of neighbouring ‘giants’ (eg., </a:t>
          </a:r>
          <a:r>
            <a:rPr lang="en-GB" sz="3400" kern="1200"/>
            <a:t>Denmark, </a:t>
          </a:r>
          <a:r>
            <a:rPr lang="en-US" sz="3400" kern="1200"/>
            <a:t>England)</a:t>
          </a:r>
        </a:p>
      </dsp:txBody>
      <dsp:txXfrm>
        <a:off x="66025" y="4458743"/>
        <a:ext cx="6817390" cy="12204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029FA-456B-4084-A102-1C8E83EAFEE1}">
      <dsp:nvSpPr>
        <dsp:cNvPr id="0" name=""/>
        <dsp:cNvSpPr/>
      </dsp:nvSpPr>
      <dsp:spPr>
        <a:xfrm>
          <a:off x="0" y="453868"/>
          <a:ext cx="6949440" cy="1551420"/>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Fault‑lines, fractures, transplants, erasures</a:t>
          </a:r>
        </a:p>
      </dsp:txBody>
      <dsp:txXfrm>
        <a:off x="75734" y="529602"/>
        <a:ext cx="6797972" cy="1399952"/>
      </dsp:txXfrm>
    </dsp:sp>
    <dsp:sp modelId="{2C404428-679D-4E52-A8CE-EF01973B0EF9}">
      <dsp:nvSpPr>
        <dsp:cNvPr id="0" name=""/>
        <dsp:cNvSpPr/>
      </dsp:nvSpPr>
      <dsp:spPr>
        <a:xfrm>
          <a:off x="0" y="2117608"/>
          <a:ext cx="6949440" cy="1551420"/>
        </a:xfrm>
        <a:prstGeom prst="roundRect">
          <a:avLst/>
        </a:prstGeom>
        <a:solidFill>
          <a:schemeClr val="accent2">
            <a:hueOff val="3221806"/>
            <a:satOff val="-9246"/>
            <a:lumOff val="-1480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‘Legal irritants’ (Teubner, 1998) in small systems</a:t>
          </a:r>
        </a:p>
      </dsp:txBody>
      <dsp:txXfrm>
        <a:off x="75734" y="2193342"/>
        <a:ext cx="6797972" cy="1399952"/>
      </dsp:txXfrm>
    </dsp:sp>
    <dsp:sp modelId="{90B8A9D8-E192-4ADA-B07C-5B26581B030F}">
      <dsp:nvSpPr>
        <dsp:cNvPr id="0" name=""/>
        <dsp:cNvSpPr/>
      </dsp:nvSpPr>
      <dsp:spPr>
        <a:xfrm>
          <a:off x="0" y="3781348"/>
          <a:ext cx="6949440" cy="1551420"/>
        </a:xfrm>
        <a:prstGeom prst="roundRect">
          <a:avLst/>
        </a:prstGeom>
        <a:solidFill>
          <a:schemeClr val="accent2">
            <a:hueOff val="6443612"/>
            <a:satOff val="-18493"/>
            <a:lumOff val="-2960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Need to surface hidden curricular &amp; cultural dynamics</a:t>
          </a:r>
        </a:p>
      </dsp:txBody>
      <dsp:txXfrm>
        <a:off x="75734" y="3857082"/>
        <a:ext cx="6797972" cy="13999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24C61-D751-45D4-8815-5DA7AE29998A}">
      <dsp:nvSpPr>
        <dsp:cNvPr id="0" name=""/>
        <dsp:cNvSpPr/>
      </dsp:nvSpPr>
      <dsp:spPr>
        <a:xfrm>
          <a:off x="0" y="76273"/>
          <a:ext cx="6949440" cy="1814670"/>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Bray &amp; Thomas (1995) Cube: levels, aspects, non‑locational factors, but  overlooks regulation layers (</a:t>
          </a:r>
          <a:r>
            <a:rPr lang="en-US" sz="3300" kern="1200" dirty="0" err="1"/>
            <a:t>eg.</a:t>
          </a:r>
          <a:r>
            <a:rPr lang="en-US" sz="3300" kern="1200" dirty="0"/>
            <a:t> SRA)</a:t>
          </a:r>
        </a:p>
      </dsp:txBody>
      <dsp:txXfrm>
        <a:off x="88585" y="164858"/>
        <a:ext cx="6772270" cy="1637500"/>
      </dsp:txXfrm>
    </dsp:sp>
    <dsp:sp modelId="{EE34E67C-BBF5-40EA-8515-143CF3D9FD7A}">
      <dsp:nvSpPr>
        <dsp:cNvPr id="0" name=""/>
        <dsp:cNvSpPr/>
      </dsp:nvSpPr>
      <dsp:spPr>
        <a:xfrm>
          <a:off x="0" y="1985983"/>
          <a:ext cx="6949440" cy="1814670"/>
        </a:xfrm>
        <a:prstGeom prst="roundRect">
          <a:avLst/>
        </a:prstGeom>
        <a:solidFill>
          <a:schemeClr val="accent2">
            <a:hueOff val="3221806"/>
            <a:satOff val="-9246"/>
            <a:lumOff val="-1480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Digital revolution reshapes comparative space</a:t>
          </a:r>
        </a:p>
      </dsp:txBody>
      <dsp:txXfrm>
        <a:off x="88585" y="2074568"/>
        <a:ext cx="6772270" cy="1637500"/>
      </dsp:txXfrm>
    </dsp:sp>
    <dsp:sp modelId="{1DED59D8-46E6-490E-B583-16DEA41D3CD9}">
      <dsp:nvSpPr>
        <dsp:cNvPr id="0" name=""/>
        <dsp:cNvSpPr/>
      </dsp:nvSpPr>
      <dsp:spPr>
        <a:xfrm>
          <a:off x="0" y="3895693"/>
          <a:ext cx="6949440" cy="1814670"/>
        </a:xfrm>
        <a:prstGeom prst="roundRect">
          <a:avLst/>
        </a:prstGeom>
        <a:solidFill>
          <a:schemeClr val="accent2">
            <a:hueOff val="6443612"/>
            <a:satOff val="-18493"/>
            <a:lumOff val="-2960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Need dynamic, relational mapping of actors &amp; forces</a:t>
          </a:r>
        </a:p>
      </dsp:txBody>
      <dsp:txXfrm>
        <a:off x="88585" y="3984278"/>
        <a:ext cx="6772270" cy="1637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E6206-B128-41B0-B4A8-66AE5C8B0B0C}">
      <dsp:nvSpPr>
        <dsp:cNvPr id="0" name=""/>
        <dsp:cNvSpPr/>
      </dsp:nvSpPr>
      <dsp:spPr>
        <a:xfrm>
          <a:off x="0" y="2825"/>
          <a:ext cx="694944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DCE09F-F142-4A01-BBA0-0AB0BB27201D}">
      <dsp:nvSpPr>
        <dsp:cNvPr id="0" name=""/>
        <dsp:cNvSpPr/>
      </dsp:nvSpPr>
      <dsp:spPr>
        <a:xfrm>
          <a:off x="0" y="2825"/>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Sartori’s ‘conceptual stretching’ trap</a:t>
          </a:r>
        </a:p>
      </dsp:txBody>
      <dsp:txXfrm>
        <a:off x="0" y="2825"/>
        <a:ext cx="6949440" cy="1926995"/>
      </dsp:txXfrm>
    </dsp:sp>
    <dsp:sp modelId="{A8D6E4A8-5B0D-406C-BD90-96E9C806A44F}">
      <dsp:nvSpPr>
        <dsp:cNvPr id="0" name=""/>
        <dsp:cNvSpPr/>
      </dsp:nvSpPr>
      <dsp:spPr>
        <a:xfrm>
          <a:off x="0" y="1929821"/>
          <a:ext cx="6949440" cy="0"/>
        </a:xfrm>
        <a:prstGeom prst="line">
          <a:avLst/>
        </a:prstGeom>
        <a:solidFill>
          <a:schemeClr val="accent2">
            <a:hueOff val="3221806"/>
            <a:satOff val="-9246"/>
            <a:lumOff val="-14805"/>
            <a:alphaOff val="0"/>
          </a:schemeClr>
        </a:solidFill>
        <a:ln w="40000" cap="flat" cmpd="sng" algn="ctr">
          <a:solidFill>
            <a:schemeClr val="accent2">
              <a:hueOff val="3221806"/>
              <a:satOff val="-9246"/>
              <a:lumOff val="-148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86AB2-F6D0-4CD7-BCF9-886966B09C04}">
      <dsp:nvSpPr>
        <dsp:cNvPr id="0" name=""/>
        <dsp:cNvSpPr/>
      </dsp:nvSpPr>
      <dsp:spPr>
        <a:xfrm>
          <a:off x="0" y="1929821"/>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Assumption of internal homogeneity questioned (Salaymeh &amp; Michaels, 2022)</a:t>
          </a:r>
        </a:p>
      </dsp:txBody>
      <dsp:txXfrm>
        <a:off x="0" y="1929821"/>
        <a:ext cx="6949440" cy="1926995"/>
      </dsp:txXfrm>
    </dsp:sp>
    <dsp:sp modelId="{9EECAB06-A751-4978-904A-D048B7802595}">
      <dsp:nvSpPr>
        <dsp:cNvPr id="0" name=""/>
        <dsp:cNvSpPr/>
      </dsp:nvSpPr>
      <dsp:spPr>
        <a:xfrm>
          <a:off x="0" y="3856816"/>
          <a:ext cx="6949440" cy="0"/>
        </a:xfrm>
        <a:prstGeom prst="line">
          <a:avLst/>
        </a:prstGeom>
        <a:solidFill>
          <a:schemeClr val="accent2">
            <a:hueOff val="6443612"/>
            <a:satOff val="-18493"/>
            <a:lumOff val="-29609"/>
            <a:alphaOff val="0"/>
          </a:schemeClr>
        </a:solidFill>
        <a:ln w="40000" cap="flat" cmpd="sng" algn="ctr">
          <a:solidFill>
            <a:schemeClr val="accent2">
              <a:hueOff val="6443612"/>
              <a:satOff val="-18493"/>
              <a:lumOff val="-296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9A88F-E41B-4F1E-B41F-BA29A242DA95}">
      <dsp:nvSpPr>
        <dsp:cNvPr id="0" name=""/>
        <dsp:cNvSpPr/>
      </dsp:nvSpPr>
      <dsp:spPr>
        <a:xfrm>
          <a:off x="0" y="3856816"/>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Need emergent, context‑sensitive comparison terms</a:t>
          </a:r>
        </a:p>
      </dsp:txBody>
      <dsp:txXfrm>
        <a:off x="0" y="3856816"/>
        <a:ext cx="6949440" cy="19269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BF349-2EF0-4CC1-8872-3D027CEAE665}" type="datetimeFigureOut">
              <a:rPr lang="en-GB" smtClean="0"/>
              <a:t>21/06/2025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EB533-C8BF-4CFF-BE9D-686BFD0892A2}" type="slidenum">
              <a:rPr lang="en-GB" smtClean="0"/>
              <a:t>‹#›</a:t>
            </a:fld>
            <a:endParaRPr lang="en-GB"/>
          </a:p>
        </p:txBody>
      </p:sp>
    </p:spTree>
    <p:extLst>
      <p:ext uri="{BB962C8B-B14F-4D97-AF65-F5344CB8AC3E}">
        <p14:creationId xmlns:p14="http://schemas.microsoft.com/office/powerpoint/2010/main" val="397746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EB533-C8BF-4CFF-BE9D-686BFD0892A2}" type="slidenum">
              <a:rPr lang="en-GB" smtClean="0"/>
              <a:t>1</a:t>
            </a:fld>
            <a:endParaRPr lang="en-GB"/>
          </a:p>
        </p:txBody>
      </p:sp>
    </p:spTree>
    <p:extLst>
      <p:ext uri="{BB962C8B-B14F-4D97-AF65-F5344CB8AC3E}">
        <p14:creationId xmlns:p14="http://schemas.microsoft.com/office/powerpoint/2010/main" val="817864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Segue into Deleuze &amp; Guattari: we need maps that MOVE.</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Encourage attendees to imagine comparative cases.</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Reassure audience: embracing complexity is methodological strength, not weakness.</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Walk through steps: 1) map assemblage, 2) trace lines of flight, 3) compare emergent patterns</a:t>
            </a:r>
          </a:p>
          <a:p>
            <a:endParaRPr lang="en-GB" dirty="0"/>
          </a:p>
          <a:p>
            <a:pPr lvl="0"/>
            <a:r>
              <a:rPr lang="en-US" dirty="0"/>
              <a:t>Rhizomatic cartography mapping actors &amp; relations</a:t>
            </a:r>
          </a:p>
          <a:p>
            <a:pPr lvl="0"/>
            <a:r>
              <a:rPr lang="en-US" dirty="0"/>
              <a:t>Focus on heterogeneity &amp; lateral connections</a:t>
            </a:r>
          </a:p>
          <a:p>
            <a:pPr lvl="0"/>
            <a:r>
              <a:rPr lang="en-US" dirty="0"/>
              <a:t>Avoid ‘methodological nationalism’ (Dale, 2005)</a:t>
            </a:r>
          </a:p>
          <a:p>
            <a:pPr lvl="0"/>
            <a:r>
              <a:rPr lang="en-US" dirty="0"/>
              <a:t>Surface </a:t>
            </a:r>
            <a:r>
              <a:rPr lang="en-US" dirty="0" err="1"/>
              <a:t>deterritorialisation</a:t>
            </a:r>
            <a:r>
              <a:rPr lang="en-US" dirty="0"/>
              <a:t> &amp; innovation zones</a:t>
            </a:r>
          </a:p>
          <a:p>
            <a:endParaRPr lang="en-GB" dirty="0"/>
          </a:p>
        </p:txBody>
      </p:sp>
      <p:sp>
        <p:nvSpPr>
          <p:cNvPr id="4" name="Slide Number Placeholder 3"/>
          <p:cNvSpPr>
            <a:spLocks noGrp="1"/>
          </p:cNvSpPr>
          <p:nvPr>
            <p:ph type="sldNum" sz="quarter" idx="5"/>
          </p:nvPr>
        </p:nvSpPr>
        <p:spPr/>
        <p:txBody>
          <a:bodyPr/>
          <a:lstStyle/>
          <a:p>
            <a:fld id="{555EB533-C8BF-4CFF-BE9D-686BFD0892A2}" type="slidenum">
              <a:rPr lang="en-GB" smtClean="0"/>
              <a:t>14</a:t>
            </a:fld>
            <a:endParaRPr lang="en-GB"/>
          </a:p>
        </p:txBody>
      </p:sp>
    </p:spTree>
    <p:extLst>
      <p:ext uri="{BB962C8B-B14F-4D97-AF65-F5344CB8AC3E}">
        <p14:creationId xmlns:p14="http://schemas.microsoft.com/office/powerpoint/2010/main" val="4158518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Rhizome: </a:t>
            </a:r>
            <a:r>
              <a:rPr lang="en-GB" b="0" i="0" dirty="0">
                <a:solidFill>
                  <a:srgbClr val="333A42"/>
                </a:solidFill>
                <a:effectLst/>
                <a:latin typeface="Open Sans" panose="020B0606030504020204" pitchFamily="34" charset="0"/>
              </a:rPr>
              <a:t> </a:t>
            </a:r>
            <a:r>
              <a:rPr lang="en-GB" b="0" i="1" dirty="0">
                <a:solidFill>
                  <a:srgbClr val="333A42"/>
                </a:solidFill>
                <a:effectLst/>
                <a:latin typeface="Open Sans" panose="020B0606030504020204" pitchFamily="34" charset="0"/>
              </a:rPr>
              <a:t>‘subconscious’, ‘subterranean’, ‘subversive’, ‘a non-linear, multi-directional underground web of </a:t>
            </a:r>
            <a:r>
              <a:rPr lang="en-GB" b="0" i="1" dirty="0" err="1">
                <a:solidFill>
                  <a:srgbClr val="333A42"/>
                </a:solidFill>
                <a:effectLst/>
                <a:latin typeface="Open Sans" panose="020B0606030504020204" pitchFamily="34" charset="0"/>
              </a:rPr>
              <a:t>connections’.</a:t>
            </a:r>
            <a:r>
              <a:rPr lang="en-GB" b="0" i="0" dirty="0" err="1">
                <a:solidFill>
                  <a:srgbClr val="333A42"/>
                </a:solidFill>
                <a:effectLst/>
                <a:latin typeface="Open Sans" panose="020B0606030504020204" pitchFamily="34" charset="0"/>
              </a:rPr>
              <a:t>links</a:t>
            </a:r>
            <a:r>
              <a:rPr lang="en-GB" b="0" i="0" dirty="0">
                <a:solidFill>
                  <a:srgbClr val="333A42"/>
                </a:solidFill>
                <a:effectLst/>
                <a:latin typeface="Open Sans" panose="020B0606030504020204" pitchFamily="34" charset="0"/>
              </a:rPr>
              <a:t> are  </a:t>
            </a:r>
            <a:r>
              <a:rPr lang="en-GB" b="0" i="1" dirty="0">
                <a:solidFill>
                  <a:srgbClr val="333A42"/>
                </a:solidFill>
                <a:effectLst/>
                <a:latin typeface="Open Sans" panose="020B0606030504020204" pitchFamily="34" charset="0"/>
              </a:rPr>
              <a:t>‘haphazard’, ‘messy’, ‘serendipitous’, ‘esoteric’, ‘dynamic’, ‘unbounded’, ‘unpredictable’, ‘adaptive’, ‘self-organising’ and ‘non-hierarchical’</a:t>
            </a:r>
            <a:r>
              <a:rPr lang="en-GB" b="0" i="0" dirty="0">
                <a:solidFill>
                  <a:srgbClr val="333A42"/>
                </a:solidFill>
                <a:effectLst/>
                <a:latin typeface="Open Sans" panose="020B0606030504020204" pitchFamily="34" charset="0"/>
              </a:rPr>
              <a:t>.</a:t>
            </a:r>
          </a:p>
          <a:p>
            <a:endParaRPr lang="en-GB" b="0" i="0" dirty="0">
              <a:solidFill>
                <a:srgbClr val="333A42"/>
              </a:solidFill>
              <a:effectLst/>
              <a:latin typeface="Open Sans" panose="020B0606030504020204" pitchFamily="34" charset="0"/>
            </a:endParaRPr>
          </a:p>
          <a:p>
            <a:r>
              <a:rPr lang="en-GB" dirty="0"/>
              <a:t>Use simple analogy: compare rhizome to internet hyperlink network vs. tree folder system.</a:t>
            </a:r>
          </a:p>
          <a:p>
            <a:endParaRPr lang="en-GB" dirty="0"/>
          </a:p>
          <a:p>
            <a:pPr marL="152400">
              <a:lnSpc>
                <a:spcPct val="115000"/>
              </a:lnSpc>
              <a:spcBef>
                <a:spcPts val="600"/>
              </a:spcBef>
              <a:spcAft>
                <a:spcPts val="300"/>
              </a:spcAft>
            </a:pPr>
            <a:r>
              <a:rPr lang="en-GB" sz="1200" b="1" dirty="0">
                <a:effectLst/>
                <a:latin typeface="Aptos" panose="020B0004020202020204" pitchFamily="34" charset="0"/>
                <a:ea typeface="Times New Roman" panose="02020603050405020304" pitchFamily="18" charset="0"/>
                <a:cs typeface="Times New Roman" panose="02020603050405020304" pitchFamily="18" charset="0"/>
              </a:rPr>
              <a:t>A. rhizomes versus trees</a:t>
            </a:r>
            <a:endParaRPr lang="en-GB"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dirty="0">
                <a:effectLst/>
                <a:latin typeface="Aptos" panose="020B0004020202020204" pitchFamily="34" charset="0"/>
                <a:ea typeface="Times New Roman" panose="02020603050405020304" pitchFamily="18" charset="0"/>
                <a:cs typeface="Times New Roman" panose="02020603050405020304" pitchFamily="18" charset="0"/>
              </a:rPr>
              <a:t>Deleuze and </a:t>
            </a:r>
            <a:r>
              <a:rPr lang="en-GB" sz="1200" dirty="0" err="1">
                <a:effectLst/>
                <a:latin typeface="Aptos" panose="020B0004020202020204" pitchFamily="34" charset="0"/>
                <a:ea typeface="Times New Roman" panose="02020603050405020304" pitchFamily="18" charset="0"/>
                <a:cs typeface="Times New Roman" panose="02020603050405020304" pitchFamily="18" charset="0"/>
              </a:rPr>
              <a:t>Guattari</a:t>
            </a:r>
            <a:r>
              <a:rPr lang="en-GB" sz="1200" dirty="0">
                <a:effectLst/>
                <a:latin typeface="Aptos" panose="020B0004020202020204" pitchFamily="34" charset="0"/>
                <a:ea typeface="Times New Roman" panose="02020603050405020304" pitchFamily="18" charset="0"/>
                <a:cs typeface="Times New Roman" panose="02020603050405020304" pitchFamily="18" charset="0"/>
              </a:rPr>
              <a:t> contrast rhizomes—de‑centred, non‑hierarchical networks—with arborescent structures that impose linear order (Deleuze &amp; </a:t>
            </a:r>
            <a:r>
              <a:rPr lang="en-GB" sz="1200" dirty="0" err="1">
                <a:effectLst/>
                <a:latin typeface="Aptos" panose="020B0004020202020204" pitchFamily="34" charset="0"/>
                <a:ea typeface="Times New Roman" panose="02020603050405020304" pitchFamily="18" charset="0"/>
                <a:cs typeface="Times New Roman" panose="02020603050405020304" pitchFamily="18" charset="0"/>
              </a:rPr>
              <a:t>Guattari</a:t>
            </a:r>
            <a:r>
              <a:rPr lang="en-GB" sz="1200" dirty="0">
                <a:effectLst/>
                <a:latin typeface="Aptos" panose="020B0004020202020204" pitchFamily="34" charset="0"/>
                <a:ea typeface="Times New Roman" panose="02020603050405020304" pitchFamily="18" charset="0"/>
                <a:cs typeface="Times New Roman" panose="02020603050405020304" pitchFamily="18" charset="0"/>
              </a:rPr>
              <a:t> 1988). </a:t>
            </a:r>
            <a:r>
              <a:rPr lang="en-GB" b="0" i="1" dirty="0">
                <a:solidFill>
                  <a:srgbClr val="2B2B2B"/>
                </a:solidFill>
                <a:effectLst/>
                <a:latin typeface="Lato" panose="020F0502020204030203" pitchFamily="34" charset="0"/>
              </a:rPr>
              <a:t>CF tree of knowledge – </a:t>
            </a:r>
            <a:r>
              <a:rPr lang="en-GB" b="0" i="0" dirty="0">
                <a:solidFill>
                  <a:srgbClr val="2B2B2B"/>
                </a:solidFill>
                <a:effectLst/>
                <a:latin typeface="Lato" panose="020F0502020204030203" pitchFamily="34" charset="0"/>
              </a:rPr>
              <a:t> The </a:t>
            </a:r>
            <a:r>
              <a:rPr lang="en-GB" b="0" i="1" dirty="0">
                <a:solidFill>
                  <a:srgbClr val="2B2B2B"/>
                </a:solidFill>
                <a:effectLst/>
                <a:latin typeface="Lato" panose="020F0502020204030203" pitchFamily="34" charset="0"/>
              </a:rPr>
              <a:t>rhizome</a:t>
            </a:r>
            <a:r>
              <a:rPr lang="en-GB" b="0" i="0" dirty="0">
                <a:solidFill>
                  <a:srgbClr val="2B2B2B"/>
                </a:solidFill>
                <a:effectLst/>
                <a:latin typeface="Lato" panose="020F0502020204030203" pitchFamily="34" charset="0"/>
              </a:rPr>
              <a:t>, on the other hand “ceaselessly establishes connections between semiotic chains, organizations of power, and circumstances relative to the arts, sciences, and social struggles” (Deleuze and </a:t>
            </a:r>
            <a:r>
              <a:rPr lang="en-GB" b="0" i="0" dirty="0" err="1">
                <a:solidFill>
                  <a:srgbClr val="2B2B2B"/>
                </a:solidFill>
                <a:effectLst/>
                <a:latin typeface="Lato" panose="020F0502020204030203" pitchFamily="34" charset="0"/>
              </a:rPr>
              <a:t>Guattari</a:t>
            </a:r>
            <a:r>
              <a:rPr lang="en-GB" b="0" i="0" dirty="0">
                <a:solidFill>
                  <a:srgbClr val="2B2B2B"/>
                </a:solidFill>
                <a:effectLst/>
                <a:latin typeface="Lato" panose="020F0502020204030203" pitchFamily="34" charset="0"/>
              </a:rPr>
              <a:t>, 2004/1988 p. 7).</a:t>
            </a:r>
            <a:endParaRPr lang="en-GB" dirty="0"/>
          </a:p>
          <a:p>
            <a:pPr>
              <a:lnSpc>
                <a:spcPct val="115000"/>
              </a:lnSpc>
              <a:spcAft>
                <a:spcPts val="1000"/>
              </a:spcAft>
            </a:pPr>
            <a:endParaRPr lang="en-GB" sz="12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GB" sz="12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effectLst/>
                <a:latin typeface="Aptos" panose="020B0004020202020204" pitchFamily="34" charset="0"/>
                <a:ea typeface="Times New Roman" panose="02020603050405020304" pitchFamily="18" charset="0"/>
                <a:cs typeface="Times New Roman" panose="02020603050405020304" pitchFamily="18" charset="0"/>
              </a:rPr>
              <a:t>In educational research, rhizomatic models describe open, learner‑driven curricula where "the community is the curriculum" (Cormier 2008). Applying this to comparative legal education foregrounds contingent linkages among curricula, regulations, technologies and cultural norms, resisting binary taxonomies such as ‘civil‑’ versus ‘common‑law’ that often obscure hybridity in small systems (</a:t>
            </a:r>
            <a:r>
              <a:rPr lang="en-GB" sz="1200" dirty="0" err="1">
                <a:effectLst/>
                <a:latin typeface="Aptos" panose="020B0004020202020204" pitchFamily="34" charset="0"/>
                <a:ea typeface="Times New Roman" panose="02020603050405020304" pitchFamily="18" charset="0"/>
                <a:cs typeface="Times New Roman" panose="02020603050405020304" pitchFamily="18" charset="0"/>
              </a:rPr>
              <a:t>Donlan</a:t>
            </a:r>
            <a:r>
              <a:rPr lang="en-GB" sz="1200" dirty="0">
                <a:effectLst/>
                <a:latin typeface="Aptos" panose="020B0004020202020204" pitchFamily="34" charset="0"/>
                <a:ea typeface="Times New Roman" panose="02020603050405020304" pitchFamily="18" charset="0"/>
                <a:cs typeface="Times New Roman" panose="02020603050405020304" pitchFamily="18" charset="0"/>
              </a:rPr>
              <a:t> et al 2017).</a:t>
            </a:r>
          </a:p>
          <a:p>
            <a:endParaRPr lang="en-GB" b="0" i="1" dirty="0">
              <a:solidFill>
                <a:srgbClr val="2B2B2B"/>
              </a:solidFill>
              <a:effectLst/>
              <a:latin typeface="Lato" panose="020F0502020204030203" pitchFamily="34" charset="0"/>
            </a:endParaRPr>
          </a:p>
          <a:p>
            <a:endParaRPr lang="en-GB" dirty="0"/>
          </a:p>
        </p:txBody>
      </p:sp>
      <p:sp>
        <p:nvSpPr>
          <p:cNvPr id="4" name="Slide Number Placeholder 3"/>
          <p:cNvSpPr>
            <a:spLocks noGrp="1"/>
          </p:cNvSpPr>
          <p:nvPr>
            <p:ph type="sldNum" sz="quarter" idx="5"/>
          </p:nvPr>
        </p:nvSpPr>
        <p:spPr/>
        <p:txBody>
          <a:bodyPr/>
          <a:lstStyle/>
          <a:p>
            <a:fld id="{555EB533-C8BF-4CFF-BE9D-686BFD0892A2}" type="slidenum">
              <a:rPr lang="en-GB" smtClean="0"/>
              <a:t>15</a:t>
            </a:fld>
            <a:endParaRPr lang="en-GB"/>
          </a:p>
        </p:txBody>
      </p:sp>
    </p:spTree>
    <p:extLst>
      <p:ext uri="{BB962C8B-B14F-4D97-AF65-F5344CB8AC3E}">
        <p14:creationId xmlns:p14="http://schemas.microsoft.com/office/powerpoint/2010/main" val="600510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a:lnSpc>
                <a:spcPct val="115000"/>
              </a:lnSpc>
              <a:spcBef>
                <a:spcPts val="600"/>
              </a:spcBef>
              <a:spcAft>
                <a:spcPts val="3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A. Mapping actors and artefacts</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The first step is to map universities, regulators, professional societies, accreditation bodies, digital infrastructures and cultural norms that compose a legal‑education assemblage. This inventory is open‑ended; new elements surface as research unfolds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Semetsky</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2004). Ethnographic and documentary methods provide the granularity required to capture tacit practices and hidden curricula (Giroux &amp; Penna 1979).</a:t>
            </a:r>
          </a:p>
          <a:p>
            <a:pPr>
              <a:lnSpc>
                <a:spcPct val="115000"/>
              </a:lnSpc>
              <a:spcAft>
                <a:spcPts val="1000"/>
              </a:spcAft>
            </a:pP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a:lnSpc>
                <a:spcPct val="115000"/>
              </a:lnSpc>
              <a:spcBef>
                <a:spcPts val="600"/>
              </a:spcBef>
              <a:spcAft>
                <a:spcPts val="3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B. Tracing forces and flows</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We will then track material and discursive flows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eg</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professionalisation</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technologies, funding streams, policy transfers, online resources, that connect elements across scales. Can see already from workshops the **curricular gravitational pull** captures how dominant jurisdictions attract imitative reforms, shaping everything from assessment formats to pedagogy..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Eg</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GB" sz="2800" b="1" i="0" dirty="0" err="1">
                <a:solidFill>
                  <a:srgbClr val="131314"/>
                </a:solidFill>
                <a:effectLst/>
                <a:latin typeface="Google Sans Text"/>
                <a:ea typeface="Times New Roman" panose="02020603050405020304" pitchFamily="18" charset="0"/>
                <a:cs typeface="Times New Roman" panose="02020603050405020304" pitchFamily="18" charset="0"/>
              </a:rPr>
              <a:t>Falcounbridge</a:t>
            </a:r>
            <a:r>
              <a:rPr lang="en-GB" sz="2800" b="1" i="0" dirty="0">
                <a:solidFill>
                  <a:srgbClr val="131314"/>
                </a:solidFill>
                <a:effectLst/>
                <a:latin typeface="Google Sans Text"/>
                <a:ea typeface="Times New Roman" panose="02020603050405020304" pitchFamily="18" charset="0"/>
                <a:cs typeface="Times New Roman" panose="02020603050405020304" pitchFamily="18" charset="0"/>
              </a:rPr>
              <a:t> - </a:t>
            </a:r>
            <a:r>
              <a:rPr lang="en-GB" sz="2800" b="1" i="0" dirty="0">
                <a:solidFill>
                  <a:srgbClr val="131314"/>
                </a:solidFill>
                <a:effectLst/>
                <a:latin typeface="Google Sans Text"/>
              </a:rPr>
              <a:t>"Tailored education programs designed to shape the identities and practices of new recruits"</a:t>
            </a:r>
            <a:r>
              <a:rPr lang="en-GB" sz="2800" b="0" i="0" dirty="0">
                <a:solidFill>
                  <a:srgbClr val="131314"/>
                </a:solidFill>
                <a:effectLst/>
                <a:latin typeface="Google Sans Text"/>
              </a:rPr>
              <a:t> developed by global law firms operating in London have been </a:t>
            </a:r>
            <a:r>
              <a:rPr lang="en-GB" sz="2800" b="1" i="0" dirty="0">
                <a:solidFill>
                  <a:srgbClr val="131314"/>
                </a:solidFill>
                <a:effectLst/>
                <a:latin typeface="Google Sans Text"/>
              </a:rPr>
              <a:t>"globalized and reproduced in different international jurisdictions“ Wales/ Scotland/ Ireland</a:t>
            </a:r>
          </a:p>
          <a:p>
            <a:pPr>
              <a:lnSpc>
                <a:spcPct val="115000"/>
              </a:lnSpc>
              <a:spcAft>
                <a:spcPts val="1000"/>
              </a:spcAft>
            </a:pPr>
            <a:endParaRPr lang="en-GB" sz="2800" b="1" i="0" dirty="0">
              <a:solidFill>
                <a:srgbClr val="131314"/>
              </a:solidFill>
              <a:effectLst/>
              <a:latin typeface="Google Sans Text"/>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effectLst/>
                <a:latin typeface="Aptos" panose="020B0004020202020204" pitchFamily="34" charset="0"/>
                <a:ea typeface="Times New Roman" panose="02020603050405020304" pitchFamily="18" charset="0"/>
                <a:cs typeface="Times New Roman" panose="02020603050405020304" pitchFamily="18" charset="0"/>
              </a:rPr>
              <a:t>(Social‑network analysis or bibliometrics might further </a:t>
            </a:r>
            <a:r>
              <a:rPr lang="en-US" sz="2800" dirty="0" err="1">
                <a:effectLst/>
                <a:latin typeface="Aptos" panose="020B0004020202020204" pitchFamily="34" charset="0"/>
                <a:ea typeface="Times New Roman" panose="02020603050405020304" pitchFamily="18" charset="0"/>
                <a:cs typeface="Times New Roman" panose="02020603050405020304" pitchFamily="18" charset="0"/>
              </a:rPr>
              <a:t>visualise</a:t>
            </a:r>
            <a:r>
              <a:rPr lang="en-US" sz="2800" dirty="0">
                <a:effectLst/>
                <a:latin typeface="Aptos" panose="020B0004020202020204" pitchFamily="34" charset="0"/>
                <a:ea typeface="Times New Roman" panose="02020603050405020304" pitchFamily="18" charset="0"/>
                <a:cs typeface="Times New Roman" panose="02020603050405020304" pitchFamily="18" charset="0"/>
              </a:rPr>
              <a:t> these gravitational </a:t>
            </a:r>
            <a:r>
              <a:rPr lang="en-US" sz="2800" dirty="0" err="1">
                <a:effectLst/>
                <a:latin typeface="Aptos" panose="020B0004020202020204" pitchFamily="34" charset="0"/>
                <a:ea typeface="Times New Roman" panose="02020603050405020304" pitchFamily="18" charset="0"/>
                <a:cs typeface="Times New Roman" panose="02020603050405020304" pitchFamily="18" charset="0"/>
              </a:rPr>
              <a:t>centres</a:t>
            </a:r>
            <a:r>
              <a:rPr lang="en-GB" sz="2800" b="1" i="0" dirty="0">
                <a:solidFill>
                  <a:srgbClr val="131314"/>
                </a:solidFill>
                <a:effectLst/>
                <a:latin typeface="Google Sans Text"/>
                <a:ea typeface="Times New Roman" panose="02020603050405020304" pitchFamily="18" charset="0"/>
                <a:cs typeface="Times New Roman" panose="02020603050405020304" pitchFamily="18" charset="0"/>
              </a:rPr>
              <a:t>?)</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a:lnSpc>
                <a:spcPct val="115000"/>
              </a:lnSpc>
              <a:spcBef>
                <a:spcPts val="600"/>
              </a:spcBef>
              <a:spcAft>
                <a:spcPts val="3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C. </a:t>
            </a:r>
            <a:r>
              <a:rPr lang="en-US" sz="1800" b="1" dirty="0" err="1">
                <a:effectLst/>
                <a:latin typeface="Aptos" panose="020B0004020202020204" pitchFamily="34" charset="0"/>
                <a:ea typeface="Times New Roman" panose="02020603050405020304" pitchFamily="18" charset="0"/>
                <a:cs typeface="Times New Roman" panose="02020603050405020304" pitchFamily="18" charset="0"/>
              </a:rPr>
              <a:t>Ientifying</a:t>
            </a: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 lines of flight</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Lines of flight are moments where actors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deterritorialise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inherited orthodoxies. </a:t>
            </a:r>
          </a:p>
          <a:p>
            <a:pPr>
              <a:lnSpc>
                <a:spcPct val="115000"/>
              </a:lnSpc>
              <a:spcAft>
                <a:spcPts val="1000"/>
              </a:spcAft>
            </a:pP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Examples might include the integration of Indigenous legal traditions into NS’s foundational courses or the bespoke nature of the Faroes’ legal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programme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becoming reality and reflecting deeply a form of legal education that supports and represents the work and interests of the communities it serves, Iceland’s agility in response to 2008 financial crisis. Such moves reconfigure the assemblage, opening new pathways for legal knowledge, identity and ethics.</a:t>
            </a:r>
          </a:p>
          <a:p>
            <a:pPr>
              <a:lnSpc>
                <a:spcPct val="115000"/>
              </a:lnSpc>
              <a:spcAft>
                <a:spcPts val="1000"/>
              </a:spcAft>
            </a:pP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Eg</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GB" sz="2800" dirty="0"/>
              <a:t>Systematic revival of Welsh as a language </a:t>
            </a:r>
            <a:r>
              <a:rPr lang="en-GB" sz="2800" b="0" dirty="0"/>
              <a:t>of legal instruction, practice and legislation, including: 1) full LLBs taught in Welsh at Cardiff and Bangor; 2) bilingual tutorials for every core module; 3) Senedd-led project to publish fully bilingual statutes and require courts to read both language </a:t>
            </a:r>
            <a:r>
              <a:rPr lang="en-GB" sz="2800" dirty="0"/>
              <a:t>versions in </a:t>
            </a:r>
            <a:r>
              <a:rPr lang="en-GB" sz="2800" dirty="0" err="1"/>
              <a:t>pari</a:t>
            </a:r>
            <a:r>
              <a:rPr lang="en-GB" sz="2800" dirty="0"/>
              <a:t> </a:t>
            </a:r>
            <a:r>
              <a:rPr lang="en-GB" sz="2800" dirty="0" err="1"/>
              <a:t>materia</a:t>
            </a:r>
            <a:r>
              <a:rPr lang="en-GB" sz="2800" dirty="0"/>
              <a:t>.</a:t>
            </a:r>
          </a:p>
          <a:p>
            <a:pPr>
              <a:lnSpc>
                <a:spcPct val="115000"/>
              </a:lnSpc>
              <a:spcAft>
                <a:spcPts val="1000"/>
              </a:spcAft>
            </a:pPr>
            <a:endParaRPr lang="en-GB" sz="2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2800" dirty="0"/>
              <a:t>By re-embedding the Welsh language at every node, curriculum design, statutory drafting, courtroom practice, Welsh actors </a:t>
            </a:r>
            <a:r>
              <a:rPr lang="en-GB" sz="2800" b="1" dirty="0" err="1"/>
              <a:t>deterritorialise</a:t>
            </a:r>
            <a:r>
              <a:rPr lang="en-GB" sz="2800" dirty="0"/>
              <a:t> the centuries-old Anglocentric common-law assemblage. The initiative does not merely add translation layers; it compels scholars and practitioners to operate in a genuinely </a:t>
            </a:r>
            <a:r>
              <a:rPr lang="en-GB" sz="2800" b="1" dirty="0"/>
              <a:t>rhizomatic</a:t>
            </a:r>
            <a:r>
              <a:rPr lang="en-GB" sz="2800" dirty="0"/>
              <a:t> space where meaning is negotiated between parallel texts and cultural frames. That creative rupture exemplifies a line of flight: it opens pathways for plural epistemologies and challenges the mono-lingual, metropolitan norm that once defined legal education in the jurisdiction.</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a:lnSpc>
                <a:spcPct val="115000"/>
              </a:lnSpc>
              <a:spcBef>
                <a:spcPts val="600"/>
              </a:spcBef>
              <a:spcAft>
                <a:spcPts val="3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D. Comparative synthesis</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Rather than ranking jurisdictions, the methodology facilitates lateral comparison of assemblage configurations. We will juxtapose **agility thresholds** - the speed and flexibility of regulatory change, and map homologous or divergent patterns without presuming a linear development trajectory (Crossley 2014). Mixed‑methods matrices can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visualise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convergences, divergences and unexplored zones of potential collaboration.</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55EB533-C8BF-4CFF-BE9D-686BFD0892A2}" type="slidenum">
              <a:rPr lang="en-GB" smtClean="0"/>
              <a:t>17</a:t>
            </a:fld>
            <a:endParaRPr lang="en-GB"/>
          </a:p>
        </p:txBody>
      </p:sp>
    </p:spTree>
    <p:extLst>
      <p:ext uri="{BB962C8B-B14F-4D97-AF65-F5344CB8AC3E}">
        <p14:creationId xmlns:p14="http://schemas.microsoft.com/office/powerpoint/2010/main" val="2572043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concrete example: regulator‑imposed national exam narrowing curricular diversity</a:t>
            </a:r>
          </a:p>
          <a:p>
            <a:endParaRPr lang="en-GB" sz="1200" b="1" dirty="0">
              <a:effectLst/>
              <a:latin typeface="Aptos" panose="020B0004020202020204" pitchFamily="34" charset="0"/>
              <a:ea typeface="Times New Roman" panose="02020603050405020304" pitchFamily="18" charset="0"/>
              <a:cs typeface="Times New Roman" panose="02020603050405020304" pitchFamily="18" charset="0"/>
            </a:endParaRPr>
          </a:p>
          <a:p>
            <a:r>
              <a:rPr lang="en-GB" sz="1200" b="1" dirty="0">
                <a:effectLst/>
                <a:latin typeface="Aptos" panose="020B0004020202020204" pitchFamily="34" charset="0"/>
                <a:ea typeface="Times New Roman" panose="02020603050405020304" pitchFamily="18" charset="0"/>
                <a:cs typeface="Times New Roman" panose="02020603050405020304" pitchFamily="18" charset="0"/>
              </a:rPr>
              <a:t>Assemblage thinking</a:t>
            </a:r>
            <a:endParaRPr lang="en-GB" sz="12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effectLst/>
                <a:latin typeface="Aptos" panose="020B0004020202020204" pitchFamily="34" charset="0"/>
                <a:ea typeface="Times New Roman" panose="02020603050405020304" pitchFamily="18" charset="0"/>
                <a:cs typeface="Times New Roman" panose="02020603050405020304" pitchFamily="18" charset="0"/>
              </a:rPr>
              <a:t>Assemblage theory views social phenomena as emergent from heterogeneous elements that cohere temporarily (</a:t>
            </a:r>
            <a:r>
              <a:rPr lang="en-GB" sz="1200" dirty="0" err="1">
                <a:effectLst/>
                <a:latin typeface="Aptos" panose="020B0004020202020204" pitchFamily="34" charset="0"/>
                <a:ea typeface="Times New Roman" panose="02020603050405020304" pitchFamily="18" charset="0"/>
                <a:cs typeface="Times New Roman" panose="02020603050405020304" pitchFamily="18" charset="0"/>
              </a:rPr>
              <a:t>DeLanda</a:t>
            </a:r>
            <a:r>
              <a:rPr lang="en-GB" sz="1200" dirty="0">
                <a:effectLst/>
                <a:latin typeface="Aptos" panose="020B0004020202020204" pitchFamily="34" charset="0"/>
                <a:ea typeface="Times New Roman" panose="02020603050405020304" pitchFamily="18" charset="0"/>
                <a:cs typeface="Times New Roman" panose="02020603050405020304" pitchFamily="18" charset="0"/>
              </a:rPr>
              <a:t> 2006). This ontology aligns with socio‑legal scholarship attentive to the co‑constitution of legal texts, institutions and practices (Creutzfeldt et al 2016). Treating legal education as an assemblage enables researchers to analyse how professional bodies, digital platforms or indigenous knowledge traditions interact to produce distinctive educational ecologies.</a:t>
            </a:r>
          </a:p>
          <a:p>
            <a:endParaRPr lang="en-GB" dirty="0"/>
          </a:p>
        </p:txBody>
      </p:sp>
      <p:sp>
        <p:nvSpPr>
          <p:cNvPr id="4" name="Slide Number Placeholder 3"/>
          <p:cNvSpPr>
            <a:spLocks noGrp="1"/>
          </p:cNvSpPr>
          <p:nvPr>
            <p:ph type="sldNum" sz="quarter" idx="5"/>
          </p:nvPr>
        </p:nvSpPr>
        <p:spPr/>
        <p:txBody>
          <a:bodyPr/>
          <a:lstStyle/>
          <a:p>
            <a:fld id="{555EB533-C8BF-4CFF-BE9D-686BFD0892A2}" type="slidenum">
              <a:rPr lang="en-GB" smtClean="0"/>
              <a:t>18</a:t>
            </a:fld>
            <a:endParaRPr lang="en-GB"/>
          </a:p>
        </p:txBody>
      </p:sp>
    </p:spTree>
    <p:extLst>
      <p:ext uri="{BB962C8B-B14F-4D97-AF65-F5344CB8AC3E}">
        <p14:creationId xmlns:p14="http://schemas.microsoft.com/office/powerpoint/2010/main" val="167080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Invite audience to reflect: what ‘line of flight’ can they take home?</a:t>
            </a:r>
          </a:p>
        </p:txBody>
      </p:sp>
      <p:sp>
        <p:nvSpPr>
          <p:cNvPr id="4" name="Slide Number Placeholder 3"/>
          <p:cNvSpPr>
            <a:spLocks noGrp="1"/>
          </p:cNvSpPr>
          <p:nvPr>
            <p:ph type="sldNum" sz="quarter" idx="5"/>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6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5. POTENTIAL APPLICATIONS AND IMPLICATIONS</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a:lnSpc>
                <a:spcPct val="115000"/>
              </a:lnSpc>
              <a:spcBef>
                <a:spcPts val="600"/>
              </a:spcBef>
              <a:spcAft>
                <a:spcPts val="3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A. </a:t>
            </a:r>
            <a:r>
              <a:rPr lang="en-US" sz="1800" b="1" dirty="0" err="1">
                <a:effectLst/>
                <a:latin typeface="Aptos" panose="020B0004020202020204" pitchFamily="34" charset="0"/>
                <a:ea typeface="Times New Roman" panose="02020603050405020304" pitchFamily="18" charset="0"/>
                <a:cs typeface="Times New Roman" panose="02020603050405020304" pitchFamily="18" charset="0"/>
              </a:rPr>
              <a:t>Dcctrinal</a:t>
            </a: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 analysis</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Rhizomatic cartography can trace how doctrinal content travels through translation, transplantation or irritation (Watson 1993; Teubner 1998). For instance, corporate‑governance norms migrate to offshore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centres</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where they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hybridise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with local trust law and create curricula that challenge doctrinal purity.</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a:lnSpc>
                <a:spcPct val="115000"/>
              </a:lnSpc>
              <a:spcBef>
                <a:spcPts val="600"/>
              </a:spcBef>
              <a:spcAft>
                <a:spcPts val="3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B. </a:t>
            </a:r>
            <a:r>
              <a:rPr lang="en-US" sz="1800" b="1" dirty="0" err="1">
                <a:effectLst/>
                <a:latin typeface="Aptos" panose="020B0004020202020204" pitchFamily="34" charset="0"/>
                <a:ea typeface="Times New Roman" panose="02020603050405020304" pitchFamily="18" charset="0"/>
                <a:cs typeface="Times New Roman" panose="02020603050405020304" pitchFamily="18" charset="0"/>
              </a:rPr>
              <a:t>Cocio</a:t>
            </a: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‑legal inquiry</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Socio‑legal scholars may deploy the framework to examine how power relations shape professional identity, access to justice and curricular reform in under‑researched settings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Salaymeh</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&amp; Michaels 2022). Mapping assemblages reveals who is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authorised</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to define ‘professional competence’ and whose epistemologies remain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marginalised</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a:lnSpc>
                <a:spcPct val="115000"/>
              </a:lnSpc>
              <a:spcBef>
                <a:spcPts val="600"/>
              </a:spcBef>
              <a:spcAft>
                <a:spcPts val="3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C. Policy and pedagogy</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Policymakers could use rhizomatic mapping to design collaborative accreditation schemes that pool resources among small jurisdictions, while educators can leverage the framework to scaffold trans‑systemic learning experiences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Kasirer</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2003). Digital platforms make it feasible to co‑teach modules across time zones, enacting the rhizome’s principle that any point can connect to any other.</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55EB533-C8BF-4CFF-BE9D-686BFD0892A2}" type="slidenum">
              <a:rPr lang="en-GB" smtClean="0"/>
              <a:t>20</a:t>
            </a:fld>
            <a:endParaRPr lang="en-GB"/>
          </a:p>
        </p:txBody>
      </p:sp>
    </p:spTree>
    <p:extLst>
      <p:ext uri="{BB962C8B-B14F-4D97-AF65-F5344CB8AC3E}">
        <p14:creationId xmlns:p14="http://schemas.microsoft.com/office/powerpoint/2010/main" val="1083758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End with open questions. Allocate final 5 minutes for Q&amp;A.</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Brief the audience on what to expect. Emphasise the 25‑minute structure: ~3 min per main section, 2 min discussion.</a:t>
            </a:r>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EB533-C8BF-4CFF-BE9D-686BFD0892A2}" type="slidenum">
              <a:rPr lang="en-GB" smtClean="0"/>
              <a:t>24</a:t>
            </a:fld>
            <a:endParaRPr lang="en-GB"/>
          </a:p>
        </p:txBody>
      </p:sp>
    </p:spTree>
    <p:extLst>
      <p:ext uri="{BB962C8B-B14F-4D97-AF65-F5344CB8AC3E}">
        <p14:creationId xmlns:p14="http://schemas.microsoft.com/office/powerpoint/2010/main" val="585273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EB533-C8BF-4CFF-BE9D-686BFD0892A2}" type="slidenum">
              <a:rPr lang="en-GB" smtClean="0"/>
              <a:t>26</a:t>
            </a:fld>
            <a:endParaRPr lang="en-GB"/>
          </a:p>
        </p:txBody>
      </p:sp>
    </p:spTree>
    <p:extLst>
      <p:ext uri="{BB962C8B-B14F-4D97-AF65-F5344CB8AC3E}">
        <p14:creationId xmlns:p14="http://schemas.microsoft.com/office/powerpoint/2010/main" val="3972200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1865F-0264-A040-B53A-91B1C738780C}" type="slidenum">
              <a:rPr lang="en-AU" altLang="en-US" smtClean="0"/>
              <a:pPr/>
              <a:t>28</a:t>
            </a:fld>
            <a:endParaRPr lang="en-AU" altLang="en-US"/>
          </a:p>
        </p:txBody>
      </p:sp>
    </p:spTree>
    <p:extLst>
      <p:ext uri="{BB962C8B-B14F-4D97-AF65-F5344CB8AC3E}">
        <p14:creationId xmlns:p14="http://schemas.microsoft.com/office/powerpoint/2010/main" val="2355067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EB533-C8BF-4CFF-BE9D-686BFD0892A2}" type="slidenum">
              <a:rPr lang="en-GB" smtClean="0"/>
              <a:t>39</a:t>
            </a:fld>
            <a:endParaRPr lang="en-GB"/>
          </a:p>
        </p:txBody>
      </p:sp>
    </p:spTree>
    <p:extLst>
      <p:ext uri="{BB962C8B-B14F-4D97-AF65-F5344CB8AC3E}">
        <p14:creationId xmlns:p14="http://schemas.microsoft.com/office/powerpoint/2010/main" val="902362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1BCA88B2-D38B-27B3-DBA8-840DC647FD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CE4B3B-BDF2-E841-BE85-6386FC97901C}" type="slidenum">
              <a:rPr lang="en-AU" altLang="en-US" smtClean="0">
                <a:latin typeface="Arial" panose="020B0604020202020204" pitchFamily="34" charset="0"/>
                <a:ea typeface="ＭＳ Ｐゴシック" panose="020B0600070205080204" pitchFamily="34" charset="-128"/>
                <a:cs typeface="Arial" panose="020B0604020202020204" pitchFamily="34" charset="0"/>
              </a:rPr>
              <a:pPr>
                <a:spcBef>
                  <a:spcPct val="0"/>
                </a:spcBef>
              </a:pPr>
              <a:t>46</a:t>
            </a:fld>
            <a:endParaRPr lang="en-AU"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33794" name="Rectangle 2">
            <a:extLst>
              <a:ext uri="{FF2B5EF4-FFF2-40B4-BE49-F238E27FC236}">
                <a16:creationId xmlns:a16="http://schemas.microsoft.com/office/drawing/2014/main" id="{E850B1A8-96CE-D44D-FB99-8054F32091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CBE50944-B6BE-E862-0354-5D412516DE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7FFF3-D876-A09F-1415-E78DAC37A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31BA3-A919-B523-B0C5-B99CFA7DE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C7F27-BBD0-A3B6-9498-42633730F63F}"/>
              </a:ext>
            </a:extLst>
          </p:cNvPr>
          <p:cNvSpPr>
            <a:spLocks noGrp="1"/>
          </p:cNvSpPr>
          <p:nvPr>
            <p:ph type="body" idx="1"/>
          </p:nvPr>
        </p:nvSpPr>
        <p:spPr/>
        <p:txBody>
          <a:bodyPr/>
          <a:lstStyle/>
          <a:p>
            <a:pPr>
              <a:lnSpc>
                <a:spcPct val="115000"/>
              </a:lnSpc>
              <a:spcBef>
                <a:spcPts val="1200"/>
              </a:spcBef>
              <a:spcAft>
                <a:spcPts val="6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5. POTENTIAL APPLICATIONS AND IMPLICATIONS</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a:lnSpc>
                <a:spcPct val="115000"/>
              </a:lnSpc>
              <a:spcBef>
                <a:spcPts val="600"/>
              </a:spcBef>
              <a:spcAft>
                <a:spcPts val="3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A. </a:t>
            </a:r>
            <a:r>
              <a:rPr lang="en-US" sz="1800" b="1" dirty="0" err="1">
                <a:effectLst/>
                <a:latin typeface="Aptos" panose="020B0004020202020204" pitchFamily="34" charset="0"/>
                <a:ea typeface="Times New Roman" panose="02020603050405020304" pitchFamily="18" charset="0"/>
                <a:cs typeface="Times New Roman" panose="02020603050405020304" pitchFamily="18" charset="0"/>
              </a:rPr>
              <a:t>Dcctrinal</a:t>
            </a: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 analysis</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Rhizomatic cartography can trace how doctrinal content travels through translation, transplantation or irritation (Watson 1993; Teubner 1998). For instance, corporate‑governance norms migrate to offshore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centres</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where they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hybridise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with local trust law and create curricula that challenge doctrinal purity.</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a:lnSpc>
                <a:spcPct val="115000"/>
              </a:lnSpc>
              <a:spcBef>
                <a:spcPts val="600"/>
              </a:spcBef>
              <a:spcAft>
                <a:spcPts val="3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B. </a:t>
            </a:r>
            <a:r>
              <a:rPr lang="en-US" sz="1800" b="1" dirty="0" err="1">
                <a:effectLst/>
                <a:latin typeface="Aptos" panose="020B0004020202020204" pitchFamily="34" charset="0"/>
                <a:ea typeface="Times New Roman" panose="02020603050405020304" pitchFamily="18" charset="0"/>
                <a:cs typeface="Times New Roman" panose="02020603050405020304" pitchFamily="18" charset="0"/>
              </a:rPr>
              <a:t>Cocio</a:t>
            </a: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‑legal inquiry</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Socio‑legal scholars may deploy the framework to examine how power relations shape professional identity, access to justice and curricular reform in under‑researched settings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Salaymeh</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&amp; Michaels 2022). Mapping assemblages reveals who is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authorised</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to define ‘professional competence’ and whose epistemologies remain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marginalised</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a:lnSpc>
                <a:spcPct val="115000"/>
              </a:lnSpc>
              <a:spcBef>
                <a:spcPts val="600"/>
              </a:spcBef>
              <a:spcAft>
                <a:spcPts val="3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C. Policy and pedagogy</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Policymakers could use rhizomatic mapping to design collaborative accreditation schemes that pool resources among small jurisdictions, while educators can leverage the framework to scaffold trans‑systemic learning experiences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Kasirer</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2003). Digital platforms make it feasible to co‑teach modules across time zones, enacting the rhizome’s principle that any point can connect to any other.</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A9D5B441-1768-42F7-684A-B86E91F20DE6}"/>
              </a:ext>
            </a:extLst>
          </p:cNvPr>
          <p:cNvSpPr>
            <a:spLocks noGrp="1"/>
          </p:cNvSpPr>
          <p:nvPr>
            <p:ph type="sldNum" sz="quarter" idx="5"/>
          </p:nvPr>
        </p:nvSpPr>
        <p:spPr/>
        <p:txBody>
          <a:bodyPr/>
          <a:lstStyle/>
          <a:p>
            <a:fld id="{555EB533-C8BF-4CFF-BE9D-686BFD0892A2}" type="slidenum">
              <a:rPr lang="en-GB" smtClean="0"/>
              <a:t>53</a:t>
            </a:fld>
            <a:endParaRPr lang="en-GB"/>
          </a:p>
        </p:txBody>
      </p:sp>
    </p:spTree>
    <p:extLst>
      <p:ext uri="{BB962C8B-B14F-4D97-AF65-F5344CB8AC3E}">
        <p14:creationId xmlns:p14="http://schemas.microsoft.com/office/powerpoint/2010/main" val="1273779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EB533-C8BF-4CFF-BE9D-686BFD0892A2}" type="slidenum">
              <a:rPr lang="en-GB" smtClean="0"/>
              <a:t>54</a:t>
            </a:fld>
            <a:endParaRPr lang="en-GB"/>
          </a:p>
        </p:txBody>
      </p:sp>
    </p:spTree>
    <p:extLst>
      <p:ext uri="{BB962C8B-B14F-4D97-AF65-F5344CB8AC3E}">
        <p14:creationId xmlns:p14="http://schemas.microsoft.com/office/powerpoint/2010/main" val="15912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Highlight the </a:t>
            </a:r>
            <a:r>
              <a:rPr lang="en-GB" dirty="0" err="1"/>
              <a:t>projects’s</a:t>
            </a:r>
            <a:r>
              <a:rPr lang="en-GB" dirty="0"/>
              <a:t> central theme</a:t>
            </a:r>
            <a:r>
              <a:rPr dirty="0"/>
              <a:t>: small jurisdictions </a:t>
            </a:r>
            <a:r>
              <a:rPr lang="en-GB" dirty="0"/>
              <a:t>=</a:t>
            </a:r>
            <a:r>
              <a:rPr dirty="0"/>
              <a:t> inclusive </a:t>
            </a:r>
            <a:r>
              <a:rPr dirty="0" err="1"/>
              <a:t>theorisation</a:t>
            </a:r>
            <a:r>
              <a:rPr dirty="0"/>
              <a:t>. Frame the research question clearly.</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Point out that methodological tooling lags behind the questions we now need to ask.</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Use quick stats or anecdote: 85 % of legal‑ed articles sample 6 OECD states; contrast with 40+ micro‑jurisdictions.</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Stress that fuzzy boundaries facilitate richer comparative insights instead of forced categorisation.</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Expand: Fewer academics = fewer publications; dominant jurisdictions’ policy documents become default references.</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Prompt reflection: where do audience members’ jurisdictions sit on this spectrum?</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Use examples</a:t>
            </a:r>
            <a:r>
              <a:rPr lang="en-GB" dirty="0"/>
              <a:t>: </a:t>
            </a:r>
            <a:r>
              <a:rPr dirty="0"/>
              <a:t>e</a:t>
            </a:r>
            <a:r>
              <a:rPr lang="en-GB" dirty="0"/>
              <a:t>g</a:t>
            </a:r>
            <a:r>
              <a:rPr dirty="0"/>
              <a:t>., imposed curricula in colonial contexts or rapid adoption of foreign qualifications</a:t>
            </a:r>
            <a:r>
              <a:rPr lang="en-GB" dirty="0"/>
              <a:t>, </a:t>
            </a:r>
            <a:r>
              <a:rPr dirty="0"/>
              <a:t>to illustrate complexity.</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55EE-A07F-510C-23FE-0B9590D315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33B0CB-9995-8014-9E60-FB6A9415E4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1BC5B6-EE5A-CD15-1F4E-6FF11061705B}"/>
              </a:ext>
            </a:extLst>
          </p:cNvPr>
          <p:cNvSpPr>
            <a:spLocks noGrp="1"/>
          </p:cNvSpPr>
          <p:nvPr>
            <p:ph type="dt" sz="half" idx="10"/>
          </p:nvPr>
        </p:nvSpPr>
        <p:spPr/>
        <p:txBody>
          <a:bodyPr/>
          <a:lstStyle/>
          <a:p>
            <a:fld id="{3ED86E80-F7C7-41FC-85FC-5D118E3E21CE}" type="datetimeFigureOut">
              <a:rPr lang="en-GB" smtClean="0"/>
              <a:t>21/06/2025</a:t>
            </a:fld>
            <a:endParaRPr lang="en-GB"/>
          </a:p>
        </p:txBody>
      </p:sp>
      <p:sp>
        <p:nvSpPr>
          <p:cNvPr id="5" name="Footer Placeholder 4">
            <a:extLst>
              <a:ext uri="{FF2B5EF4-FFF2-40B4-BE49-F238E27FC236}">
                <a16:creationId xmlns:a16="http://schemas.microsoft.com/office/drawing/2014/main" id="{C25D4850-DB8F-5251-E449-BC491ED3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EE0D98-EF1E-1EAB-D5BA-4FD7F415A26D}"/>
              </a:ext>
            </a:extLst>
          </p:cNvPr>
          <p:cNvSpPr>
            <a:spLocks noGrp="1"/>
          </p:cNvSpPr>
          <p:nvPr>
            <p:ph type="sldNum" sz="quarter" idx="12"/>
          </p:nvPr>
        </p:nvSpPr>
        <p:spPr/>
        <p:txBody>
          <a:bodyPr/>
          <a:lstStyle/>
          <a:p>
            <a:fld id="{C4854528-87A3-4F04-BCBE-443CFE324FC8}" type="slidenum">
              <a:rPr lang="en-GB" smtClean="0"/>
              <a:t>‹#›</a:t>
            </a:fld>
            <a:endParaRPr lang="en-GB"/>
          </a:p>
        </p:txBody>
      </p:sp>
    </p:spTree>
    <p:extLst>
      <p:ext uri="{BB962C8B-B14F-4D97-AF65-F5344CB8AC3E}">
        <p14:creationId xmlns:p14="http://schemas.microsoft.com/office/powerpoint/2010/main" val="263690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23CA-77A0-8781-DD91-C30012F5CB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B338DF-9843-DFED-3158-5B2405AE50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02939B-50E8-AF52-245D-0F7FB03D602C}"/>
              </a:ext>
            </a:extLst>
          </p:cNvPr>
          <p:cNvSpPr>
            <a:spLocks noGrp="1"/>
          </p:cNvSpPr>
          <p:nvPr>
            <p:ph type="dt" sz="half" idx="10"/>
          </p:nvPr>
        </p:nvSpPr>
        <p:spPr/>
        <p:txBody>
          <a:bodyPr/>
          <a:lstStyle/>
          <a:p>
            <a:fld id="{3ED86E80-F7C7-41FC-85FC-5D118E3E21CE}" type="datetimeFigureOut">
              <a:rPr lang="en-GB" smtClean="0"/>
              <a:t>21/06/2025</a:t>
            </a:fld>
            <a:endParaRPr lang="en-GB"/>
          </a:p>
        </p:txBody>
      </p:sp>
      <p:sp>
        <p:nvSpPr>
          <p:cNvPr id="5" name="Footer Placeholder 4">
            <a:extLst>
              <a:ext uri="{FF2B5EF4-FFF2-40B4-BE49-F238E27FC236}">
                <a16:creationId xmlns:a16="http://schemas.microsoft.com/office/drawing/2014/main" id="{24F03370-6203-1040-454E-42C3C203C9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0F6629-D1BE-1926-FD36-967CF045FE7C}"/>
              </a:ext>
            </a:extLst>
          </p:cNvPr>
          <p:cNvSpPr>
            <a:spLocks noGrp="1"/>
          </p:cNvSpPr>
          <p:nvPr>
            <p:ph type="sldNum" sz="quarter" idx="12"/>
          </p:nvPr>
        </p:nvSpPr>
        <p:spPr/>
        <p:txBody>
          <a:bodyPr/>
          <a:lstStyle/>
          <a:p>
            <a:fld id="{C4854528-87A3-4F04-BCBE-443CFE324FC8}" type="slidenum">
              <a:rPr lang="en-GB" smtClean="0"/>
              <a:t>‹#›</a:t>
            </a:fld>
            <a:endParaRPr lang="en-GB"/>
          </a:p>
        </p:txBody>
      </p:sp>
    </p:spTree>
    <p:extLst>
      <p:ext uri="{BB962C8B-B14F-4D97-AF65-F5344CB8AC3E}">
        <p14:creationId xmlns:p14="http://schemas.microsoft.com/office/powerpoint/2010/main" val="229587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37F408-2044-41DA-AB11-4F59A63046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56984B-2011-53B6-57A1-1F86A38426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A01D27-2A3A-3FB9-0807-955833458215}"/>
              </a:ext>
            </a:extLst>
          </p:cNvPr>
          <p:cNvSpPr>
            <a:spLocks noGrp="1"/>
          </p:cNvSpPr>
          <p:nvPr>
            <p:ph type="dt" sz="half" idx="10"/>
          </p:nvPr>
        </p:nvSpPr>
        <p:spPr/>
        <p:txBody>
          <a:bodyPr/>
          <a:lstStyle/>
          <a:p>
            <a:fld id="{3ED86E80-F7C7-41FC-85FC-5D118E3E21CE}" type="datetimeFigureOut">
              <a:rPr lang="en-GB" smtClean="0"/>
              <a:t>21/06/2025</a:t>
            </a:fld>
            <a:endParaRPr lang="en-GB"/>
          </a:p>
        </p:txBody>
      </p:sp>
      <p:sp>
        <p:nvSpPr>
          <p:cNvPr id="5" name="Footer Placeholder 4">
            <a:extLst>
              <a:ext uri="{FF2B5EF4-FFF2-40B4-BE49-F238E27FC236}">
                <a16:creationId xmlns:a16="http://schemas.microsoft.com/office/drawing/2014/main" id="{90FF8D0B-3220-E8B7-C43B-E8FFE9BE1C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892943-F340-EBD3-CC79-69CB71E3DF9B}"/>
              </a:ext>
            </a:extLst>
          </p:cNvPr>
          <p:cNvSpPr>
            <a:spLocks noGrp="1"/>
          </p:cNvSpPr>
          <p:nvPr>
            <p:ph type="sldNum" sz="quarter" idx="12"/>
          </p:nvPr>
        </p:nvSpPr>
        <p:spPr/>
        <p:txBody>
          <a:bodyPr/>
          <a:lstStyle/>
          <a:p>
            <a:fld id="{C4854528-87A3-4F04-BCBE-443CFE324FC8}" type="slidenum">
              <a:rPr lang="en-GB" smtClean="0"/>
              <a:t>‹#›</a:t>
            </a:fld>
            <a:endParaRPr lang="en-GB"/>
          </a:p>
        </p:txBody>
      </p:sp>
    </p:spTree>
    <p:extLst>
      <p:ext uri="{BB962C8B-B14F-4D97-AF65-F5344CB8AC3E}">
        <p14:creationId xmlns:p14="http://schemas.microsoft.com/office/powerpoint/2010/main" val="8231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11079-3F9C-AEDB-43F9-408D0C1158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31A696-0E19-E19B-4BE7-263980E3A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5703CF-6CB7-8DD7-4D46-D809F1A7B460}"/>
              </a:ext>
            </a:extLst>
          </p:cNvPr>
          <p:cNvSpPr>
            <a:spLocks noGrp="1"/>
          </p:cNvSpPr>
          <p:nvPr>
            <p:ph type="dt" sz="half" idx="10"/>
          </p:nvPr>
        </p:nvSpPr>
        <p:spPr/>
        <p:txBody>
          <a:bodyPr/>
          <a:lstStyle/>
          <a:p>
            <a:fld id="{3ED86E80-F7C7-41FC-85FC-5D118E3E21CE}" type="datetimeFigureOut">
              <a:rPr lang="en-GB" smtClean="0"/>
              <a:t>21/06/2025</a:t>
            </a:fld>
            <a:endParaRPr lang="en-GB"/>
          </a:p>
        </p:txBody>
      </p:sp>
      <p:sp>
        <p:nvSpPr>
          <p:cNvPr id="5" name="Footer Placeholder 4">
            <a:extLst>
              <a:ext uri="{FF2B5EF4-FFF2-40B4-BE49-F238E27FC236}">
                <a16:creationId xmlns:a16="http://schemas.microsoft.com/office/drawing/2014/main" id="{548F9733-75F3-A0F0-A6F0-D7317E1D8C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C160D7-EDC0-CE63-6960-322C0EB28996}"/>
              </a:ext>
            </a:extLst>
          </p:cNvPr>
          <p:cNvSpPr>
            <a:spLocks noGrp="1"/>
          </p:cNvSpPr>
          <p:nvPr>
            <p:ph type="sldNum" sz="quarter" idx="12"/>
          </p:nvPr>
        </p:nvSpPr>
        <p:spPr/>
        <p:txBody>
          <a:bodyPr/>
          <a:lstStyle/>
          <a:p>
            <a:fld id="{C4854528-87A3-4F04-BCBE-443CFE324FC8}" type="slidenum">
              <a:rPr lang="en-GB" smtClean="0"/>
              <a:t>‹#›</a:t>
            </a:fld>
            <a:endParaRPr lang="en-GB"/>
          </a:p>
        </p:txBody>
      </p:sp>
    </p:spTree>
    <p:extLst>
      <p:ext uri="{BB962C8B-B14F-4D97-AF65-F5344CB8AC3E}">
        <p14:creationId xmlns:p14="http://schemas.microsoft.com/office/powerpoint/2010/main" val="23410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0A74-FE76-8193-1123-FE9C31159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D2AA99-C741-36D8-125B-3CE5FE72AB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A19025-6217-B7F1-8D4D-F50E2AE33CA7}"/>
              </a:ext>
            </a:extLst>
          </p:cNvPr>
          <p:cNvSpPr>
            <a:spLocks noGrp="1"/>
          </p:cNvSpPr>
          <p:nvPr>
            <p:ph type="dt" sz="half" idx="10"/>
          </p:nvPr>
        </p:nvSpPr>
        <p:spPr/>
        <p:txBody>
          <a:bodyPr/>
          <a:lstStyle/>
          <a:p>
            <a:fld id="{3ED86E80-F7C7-41FC-85FC-5D118E3E21CE}" type="datetimeFigureOut">
              <a:rPr lang="en-GB" smtClean="0"/>
              <a:t>21/06/2025</a:t>
            </a:fld>
            <a:endParaRPr lang="en-GB"/>
          </a:p>
        </p:txBody>
      </p:sp>
      <p:sp>
        <p:nvSpPr>
          <p:cNvPr id="5" name="Footer Placeholder 4">
            <a:extLst>
              <a:ext uri="{FF2B5EF4-FFF2-40B4-BE49-F238E27FC236}">
                <a16:creationId xmlns:a16="http://schemas.microsoft.com/office/drawing/2014/main" id="{4E64C3A6-6CFA-D6FD-BBC2-DD0E9AC4EF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50A811-C02B-B8DE-1B6C-E0593DE5A93B}"/>
              </a:ext>
            </a:extLst>
          </p:cNvPr>
          <p:cNvSpPr>
            <a:spLocks noGrp="1"/>
          </p:cNvSpPr>
          <p:nvPr>
            <p:ph type="sldNum" sz="quarter" idx="12"/>
          </p:nvPr>
        </p:nvSpPr>
        <p:spPr/>
        <p:txBody>
          <a:bodyPr/>
          <a:lstStyle/>
          <a:p>
            <a:fld id="{C4854528-87A3-4F04-BCBE-443CFE324FC8}" type="slidenum">
              <a:rPr lang="en-GB" smtClean="0"/>
              <a:t>‹#›</a:t>
            </a:fld>
            <a:endParaRPr lang="en-GB"/>
          </a:p>
        </p:txBody>
      </p:sp>
    </p:spTree>
    <p:extLst>
      <p:ext uri="{BB962C8B-B14F-4D97-AF65-F5344CB8AC3E}">
        <p14:creationId xmlns:p14="http://schemas.microsoft.com/office/powerpoint/2010/main" val="21640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87DE-8CA3-4871-9C48-FD3B735689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882EA6-FFAE-2ADA-0D18-BE76DAB04E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B36E0D-D234-CA24-698D-88ECB9736F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4C4A6F-7B20-3163-7C88-5CCFEBFD0601}"/>
              </a:ext>
            </a:extLst>
          </p:cNvPr>
          <p:cNvSpPr>
            <a:spLocks noGrp="1"/>
          </p:cNvSpPr>
          <p:nvPr>
            <p:ph type="dt" sz="half" idx="10"/>
          </p:nvPr>
        </p:nvSpPr>
        <p:spPr/>
        <p:txBody>
          <a:bodyPr/>
          <a:lstStyle/>
          <a:p>
            <a:fld id="{3ED86E80-F7C7-41FC-85FC-5D118E3E21CE}" type="datetimeFigureOut">
              <a:rPr lang="en-GB" smtClean="0"/>
              <a:t>21/06/2025</a:t>
            </a:fld>
            <a:endParaRPr lang="en-GB"/>
          </a:p>
        </p:txBody>
      </p:sp>
      <p:sp>
        <p:nvSpPr>
          <p:cNvPr id="6" name="Footer Placeholder 5">
            <a:extLst>
              <a:ext uri="{FF2B5EF4-FFF2-40B4-BE49-F238E27FC236}">
                <a16:creationId xmlns:a16="http://schemas.microsoft.com/office/drawing/2014/main" id="{AB12BA24-8F2D-399C-46EA-963FCA943A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8A955-3DE1-CD5C-3165-14C2B9E2D792}"/>
              </a:ext>
            </a:extLst>
          </p:cNvPr>
          <p:cNvSpPr>
            <a:spLocks noGrp="1"/>
          </p:cNvSpPr>
          <p:nvPr>
            <p:ph type="sldNum" sz="quarter" idx="12"/>
          </p:nvPr>
        </p:nvSpPr>
        <p:spPr/>
        <p:txBody>
          <a:bodyPr/>
          <a:lstStyle/>
          <a:p>
            <a:fld id="{C4854528-87A3-4F04-BCBE-443CFE324FC8}" type="slidenum">
              <a:rPr lang="en-GB" smtClean="0"/>
              <a:t>‹#›</a:t>
            </a:fld>
            <a:endParaRPr lang="en-GB"/>
          </a:p>
        </p:txBody>
      </p:sp>
    </p:spTree>
    <p:extLst>
      <p:ext uri="{BB962C8B-B14F-4D97-AF65-F5344CB8AC3E}">
        <p14:creationId xmlns:p14="http://schemas.microsoft.com/office/powerpoint/2010/main" val="347872775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705A-64E2-4508-D892-C30A114DBB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57E48A-988D-43D4-28DD-51070B24A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AFD212-6A5B-B9B4-90F9-87CE3A880D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E6E0C7-5292-FA41-39F3-22040F068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B4B3DC-C2D0-C29F-BB41-4E018B40E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13EDEF-F329-CFFA-8CD1-D99D228B5658}"/>
              </a:ext>
            </a:extLst>
          </p:cNvPr>
          <p:cNvSpPr>
            <a:spLocks noGrp="1"/>
          </p:cNvSpPr>
          <p:nvPr>
            <p:ph type="dt" sz="half" idx="10"/>
          </p:nvPr>
        </p:nvSpPr>
        <p:spPr/>
        <p:txBody>
          <a:bodyPr/>
          <a:lstStyle/>
          <a:p>
            <a:fld id="{3ED86E80-F7C7-41FC-85FC-5D118E3E21CE}" type="datetimeFigureOut">
              <a:rPr lang="en-GB" smtClean="0"/>
              <a:t>21/06/2025</a:t>
            </a:fld>
            <a:endParaRPr lang="en-GB"/>
          </a:p>
        </p:txBody>
      </p:sp>
      <p:sp>
        <p:nvSpPr>
          <p:cNvPr id="8" name="Footer Placeholder 7">
            <a:extLst>
              <a:ext uri="{FF2B5EF4-FFF2-40B4-BE49-F238E27FC236}">
                <a16:creationId xmlns:a16="http://schemas.microsoft.com/office/drawing/2014/main" id="{515AEC67-27D1-87F9-C647-F47FDAF2F7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B89D0C-1C65-2F61-3551-665CA007E108}"/>
              </a:ext>
            </a:extLst>
          </p:cNvPr>
          <p:cNvSpPr>
            <a:spLocks noGrp="1"/>
          </p:cNvSpPr>
          <p:nvPr>
            <p:ph type="sldNum" sz="quarter" idx="12"/>
          </p:nvPr>
        </p:nvSpPr>
        <p:spPr/>
        <p:txBody>
          <a:bodyPr/>
          <a:lstStyle/>
          <a:p>
            <a:fld id="{C4854528-87A3-4F04-BCBE-443CFE324FC8}" type="slidenum">
              <a:rPr lang="en-GB" smtClean="0"/>
              <a:t>‹#›</a:t>
            </a:fld>
            <a:endParaRPr lang="en-GB"/>
          </a:p>
        </p:txBody>
      </p:sp>
    </p:spTree>
    <p:extLst>
      <p:ext uri="{BB962C8B-B14F-4D97-AF65-F5344CB8AC3E}">
        <p14:creationId xmlns:p14="http://schemas.microsoft.com/office/powerpoint/2010/main" val="308097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E374-621D-6D5C-B63C-9292DEB160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A26990-F495-1C29-D0DA-9E7FBF4B0207}"/>
              </a:ext>
            </a:extLst>
          </p:cNvPr>
          <p:cNvSpPr>
            <a:spLocks noGrp="1"/>
          </p:cNvSpPr>
          <p:nvPr>
            <p:ph type="dt" sz="half" idx="10"/>
          </p:nvPr>
        </p:nvSpPr>
        <p:spPr/>
        <p:txBody>
          <a:bodyPr/>
          <a:lstStyle/>
          <a:p>
            <a:fld id="{3ED86E80-F7C7-41FC-85FC-5D118E3E21CE}" type="datetimeFigureOut">
              <a:rPr lang="en-GB" smtClean="0"/>
              <a:t>21/06/2025</a:t>
            </a:fld>
            <a:endParaRPr lang="en-GB"/>
          </a:p>
        </p:txBody>
      </p:sp>
      <p:sp>
        <p:nvSpPr>
          <p:cNvPr id="4" name="Footer Placeholder 3">
            <a:extLst>
              <a:ext uri="{FF2B5EF4-FFF2-40B4-BE49-F238E27FC236}">
                <a16:creationId xmlns:a16="http://schemas.microsoft.com/office/drawing/2014/main" id="{2C18F65E-2BCE-67D6-76D9-59938274A1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AA96F5-404D-7B22-0EE1-332ADA4310A8}"/>
              </a:ext>
            </a:extLst>
          </p:cNvPr>
          <p:cNvSpPr>
            <a:spLocks noGrp="1"/>
          </p:cNvSpPr>
          <p:nvPr>
            <p:ph type="sldNum" sz="quarter" idx="12"/>
          </p:nvPr>
        </p:nvSpPr>
        <p:spPr/>
        <p:txBody>
          <a:bodyPr/>
          <a:lstStyle/>
          <a:p>
            <a:fld id="{C4854528-87A3-4F04-BCBE-443CFE324FC8}" type="slidenum">
              <a:rPr lang="en-GB" smtClean="0"/>
              <a:t>‹#›</a:t>
            </a:fld>
            <a:endParaRPr lang="en-GB"/>
          </a:p>
        </p:txBody>
      </p:sp>
    </p:spTree>
    <p:extLst>
      <p:ext uri="{BB962C8B-B14F-4D97-AF65-F5344CB8AC3E}">
        <p14:creationId xmlns:p14="http://schemas.microsoft.com/office/powerpoint/2010/main" val="93860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A00D9F-2069-A707-827F-BC24CBB1541E}"/>
              </a:ext>
            </a:extLst>
          </p:cNvPr>
          <p:cNvSpPr>
            <a:spLocks noGrp="1"/>
          </p:cNvSpPr>
          <p:nvPr>
            <p:ph type="dt" sz="half" idx="10"/>
          </p:nvPr>
        </p:nvSpPr>
        <p:spPr/>
        <p:txBody>
          <a:bodyPr/>
          <a:lstStyle/>
          <a:p>
            <a:fld id="{3ED86E80-F7C7-41FC-85FC-5D118E3E21CE}" type="datetimeFigureOut">
              <a:rPr lang="en-GB" smtClean="0"/>
              <a:t>21/06/2025</a:t>
            </a:fld>
            <a:endParaRPr lang="en-GB"/>
          </a:p>
        </p:txBody>
      </p:sp>
      <p:sp>
        <p:nvSpPr>
          <p:cNvPr id="3" name="Footer Placeholder 2">
            <a:extLst>
              <a:ext uri="{FF2B5EF4-FFF2-40B4-BE49-F238E27FC236}">
                <a16:creationId xmlns:a16="http://schemas.microsoft.com/office/drawing/2014/main" id="{2011100C-3B6A-74E0-C773-0A6492748E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5A7421-3C0C-4BD7-59B4-82C758D39AAD}"/>
              </a:ext>
            </a:extLst>
          </p:cNvPr>
          <p:cNvSpPr>
            <a:spLocks noGrp="1"/>
          </p:cNvSpPr>
          <p:nvPr>
            <p:ph type="sldNum" sz="quarter" idx="12"/>
          </p:nvPr>
        </p:nvSpPr>
        <p:spPr/>
        <p:txBody>
          <a:bodyPr/>
          <a:lstStyle/>
          <a:p>
            <a:fld id="{C4854528-87A3-4F04-BCBE-443CFE324FC8}" type="slidenum">
              <a:rPr lang="en-GB" smtClean="0"/>
              <a:t>‹#›</a:t>
            </a:fld>
            <a:endParaRPr lang="en-GB"/>
          </a:p>
        </p:txBody>
      </p:sp>
    </p:spTree>
    <p:extLst>
      <p:ext uri="{BB962C8B-B14F-4D97-AF65-F5344CB8AC3E}">
        <p14:creationId xmlns:p14="http://schemas.microsoft.com/office/powerpoint/2010/main" val="46570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97E0-C80B-64CE-35E9-F0E9FCFA2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BA6D97-4BE7-9754-0C8F-7AE1F1E118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5A1E9B-0862-9CA9-A81B-ECDEB2833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F41BB-C1E9-1D89-EEA9-A2DFC8F755CA}"/>
              </a:ext>
            </a:extLst>
          </p:cNvPr>
          <p:cNvSpPr>
            <a:spLocks noGrp="1"/>
          </p:cNvSpPr>
          <p:nvPr>
            <p:ph type="dt" sz="half" idx="10"/>
          </p:nvPr>
        </p:nvSpPr>
        <p:spPr/>
        <p:txBody>
          <a:bodyPr/>
          <a:lstStyle/>
          <a:p>
            <a:fld id="{3ED86E80-F7C7-41FC-85FC-5D118E3E21CE}" type="datetimeFigureOut">
              <a:rPr lang="en-GB" smtClean="0"/>
              <a:t>21/06/2025</a:t>
            </a:fld>
            <a:endParaRPr lang="en-GB"/>
          </a:p>
        </p:txBody>
      </p:sp>
      <p:sp>
        <p:nvSpPr>
          <p:cNvPr id="6" name="Footer Placeholder 5">
            <a:extLst>
              <a:ext uri="{FF2B5EF4-FFF2-40B4-BE49-F238E27FC236}">
                <a16:creationId xmlns:a16="http://schemas.microsoft.com/office/drawing/2014/main" id="{057A61CD-47BD-F819-C491-41F79FC0F0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EEB749-5662-02F0-3415-196191DFFD58}"/>
              </a:ext>
            </a:extLst>
          </p:cNvPr>
          <p:cNvSpPr>
            <a:spLocks noGrp="1"/>
          </p:cNvSpPr>
          <p:nvPr>
            <p:ph type="sldNum" sz="quarter" idx="12"/>
          </p:nvPr>
        </p:nvSpPr>
        <p:spPr/>
        <p:txBody>
          <a:bodyPr/>
          <a:lstStyle/>
          <a:p>
            <a:fld id="{C4854528-87A3-4F04-BCBE-443CFE324FC8}" type="slidenum">
              <a:rPr lang="en-GB" smtClean="0"/>
              <a:t>‹#›</a:t>
            </a:fld>
            <a:endParaRPr lang="en-GB"/>
          </a:p>
        </p:txBody>
      </p:sp>
    </p:spTree>
    <p:extLst>
      <p:ext uri="{BB962C8B-B14F-4D97-AF65-F5344CB8AC3E}">
        <p14:creationId xmlns:p14="http://schemas.microsoft.com/office/powerpoint/2010/main" val="63809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E9FB-7C12-850B-2B92-F5542B7E5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0C1170-AC01-B035-90EF-C12BBCC5C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68AEC7-DC69-972A-02A3-CA2926353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A4790-F018-2390-EE08-9EAB5615EDBA}"/>
              </a:ext>
            </a:extLst>
          </p:cNvPr>
          <p:cNvSpPr>
            <a:spLocks noGrp="1"/>
          </p:cNvSpPr>
          <p:nvPr>
            <p:ph type="dt" sz="half" idx="10"/>
          </p:nvPr>
        </p:nvSpPr>
        <p:spPr/>
        <p:txBody>
          <a:bodyPr/>
          <a:lstStyle/>
          <a:p>
            <a:fld id="{3ED86E80-F7C7-41FC-85FC-5D118E3E21CE}" type="datetimeFigureOut">
              <a:rPr lang="en-GB" smtClean="0"/>
              <a:t>21/06/2025</a:t>
            </a:fld>
            <a:endParaRPr lang="en-GB"/>
          </a:p>
        </p:txBody>
      </p:sp>
      <p:sp>
        <p:nvSpPr>
          <p:cNvPr id="6" name="Footer Placeholder 5">
            <a:extLst>
              <a:ext uri="{FF2B5EF4-FFF2-40B4-BE49-F238E27FC236}">
                <a16:creationId xmlns:a16="http://schemas.microsoft.com/office/drawing/2014/main" id="{7208D25F-E1E0-B1CA-F9E2-057B291746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142741-712A-0D13-B256-C182BDB90D48}"/>
              </a:ext>
            </a:extLst>
          </p:cNvPr>
          <p:cNvSpPr>
            <a:spLocks noGrp="1"/>
          </p:cNvSpPr>
          <p:nvPr>
            <p:ph type="sldNum" sz="quarter" idx="12"/>
          </p:nvPr>
        </p:nvSpPr>
        <p:spPr/>
        <p:txBody>
          <a:bodyPr/>
          <a:lstStyle/>
          <a:p>
            <a:fld id="{C4854528-87A3-4F04-BCBE-443CFE324FC8}" type="slidenum">
              <a:rPr lang="en-GB" smtClean="0"/>
              <a:t>‹#›</a:t>
            </a:fld>
            <a:endParaRPr lang="en-GB"/>
          </a:p>
        </p:txBody>
      </p:sp>
    </p:spTree>
    <p:extLst>
      <p:ext uri="{BB962C8B-B14F-4D97-AF65-F5344CB8AC3E}">
        <p14:creationId xmlns:p14="http://schemas.microsoft.com/office/powerpoint/2010/main" val="316758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6675BE-4AF3-4844-593B-67E533E95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BFEC23-67CA-33E8-7EB1-8C2279A7D6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446E13-3F04-D486-BEA3-4338BDE5E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D86E80-F7C7-41FC-85FC-5D118E3E21CE}" type="datetimeFigureOut">
              <a:rPr lang="en-GB" smtClean="0"/>
              <a:t>21/06/2025</a:t>
            </a:fld>
            <a:endParaRPr lang="en-GB"/>
          </a:p>
        </p:txBody>
      </p:sp>
      <p:sp>
        <p:nvSpPr>
          <p:cNvPr id="5" name="Footer Placeholder 4">
            <a:extLst>
              <a:ext uri="{FF2B5EF4-FFF2-40B4-BE49-F238E27FC236}">
                <a16:creationId xmlns:a16="http://schemas.microsoft.com/office/drawing/2014/main" id="{BDAE8179-417C-A826-A239-F9A8529CE9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F73F860-5FEC-9920-EF92-68757BE6E4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854528-87A3-4F04-BCBE-443CFE324FC8}" type="slidenum">
              <a:rPr lang="en-GB" smtClean="0"/>
              <a:t>‹#›</a:t>
            </a:fld>
            <a:endParaRPr lang="en-GB"/>
          </a:p>
        </p:txBody>
      </p:sp>
    </p:spTree>
    <p:extLst>
      <p:ext uri="{BB962C8B-B14F-4D97-AF65-F5344CB8AC3E}">
        <p14:creationId xmlns:p14="http://schemas.microsoft.com/office/powerpoint/2010/main" val="4067043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bit.ly/4e70D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www.cochrane.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person&#10;&#10;Description automatically generated">
            <a:extLst>
              <a:ext uri="{FF2B5EF4-FFF2-40B4-BE49-F238E27FC236}">
                <a16:creationId xmlns:a16="http://schemas.microsoft.com/office/drawing/2014/main" id="{783460E1-CE35-2476-63DE-62CC39DC4156}"/>
              </a:ext>
            </a:extLst>
          </p:cNvPr>
          <p:cNvPicPr>
            <a:picLocks noGrp="1" noChangeAspect="1"/>
          </p:cNvPicPr>
          <p:nvPr>
            <p:ph idx="1"/>
          </p:nvPr>
        </p:nvPicPr>
        <p:blipFill rotWithShape="1">
          <a:blip r:embed="rId3"/>
          <a:srcRect t="1459" b="3622"/>
          <a:stretch/>
        </p:blipFill>
        <p:spPr>
          <a:xfrm>
            <a:off x="20" y="1282"/>
            <a:ext cx="12191980" cy="6856718"/>
          </a:xfrm>
          <a:prstGeom prst="rect">
            <a:avLst/>
          </a:prstGeom>
        </p:spPr>
      </p:pic>
    </p:spTree>
    <p:extLst>
      <p:ext uri="{BB962C8B-B14F-4D97-AF65-F5344CB8AC3E}">
        <p14:creationId xmlns:p14="http://schemas.microsoft.com/office/powerpoint/2010/main" val="3279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9"/>
            <a:ext cx="3494314" cy="5786638"/>
          </a:xfrm>
        </p:spPr>
        <p:txBody>
          <a:bodyPr anchor="t">
            <a:normAutofit/>
          </a:bodyPr>
          <a:lstStyle/>
          <a:p>
            <a:r>
              <a:t>Beyond Simplicity: Complexities of Size</a:t>
            </a:r>
          </a:p>
        </p:txBody>
      </p:sp>
      <p:graphicFrame>
        <p:nvGraphicFramePr>
          <p:cNvPr id="12" name="Content Placeholder 2">
            <a:extLst>
              <a:ext uri="{FF2B5EF4-FFF2-40B4-BE49-F238E27FC236}">
                <a16:creationId xmlns:a16="http://schemas.microsoft.com/office/drawing/2014/main" id="{93320E12-0D43-1E70-534B-4B5590FEA01A}"/>
              </a:ext>
            </a:extLst>
          </p:cNvPr>
          <p:cNvGraphicFramePr>
            <a:graphicFrameLocks noGrp="1"/>
          </p:cNvGraphicFramePr>
          <p:nvPr>
            <p:ph idx="1"/>
            <p:extLst>
              <p:ext uri="{D42A27DB-BD31-4B8C-83A1-F6EECF244321}">
                <p14:modId xmlns:p14="http://schemas.microsoft.com/office/powerpoint/2010/main" val="2043491658"/>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9"/>
            <a:ext cx="3494314" cy="5786638"/>
          </a:xfrm>
        </p:spPr>
        <p:txBody>
          <a:bodyPr anchor="t">
            <a:normAutofit/>
          </a:bodyPr>
          <a:lstStyle/>
          <a:p>
            <a:r>
              <a:t>Critiquing Static Models</a:t>
            </a:r>
          </a:p>
        </p:txBody>
      </p:sp>
      <p:graphicFrame>
        <p:nvGraphicFramePr>
          <p:cNvPr id="5" name="Content Placeholder 2">
            <a:extLst>
              <a:ext uri="{FF2B5EF4-FFF2-40B4-BE49-F238E27FC236}">
                <a16:creationId xmlns:a16="http://schemas.microsoft.com/office/drawing/2014/main" id="{6AD648F0-3E75-3C53-D823-6CD8E90F03DE}"/>
              </a:ext>
            </a:extLst>
          </p:cNvPr>
          <p:cNvGraphicFramePr>
            <a:graphicFrameLocks noGrp="1"/>
          </p:cNvGraphicFramePr>
          <p:nvPr>
            <p:ph idx="1"/>
            <p:extLst>
              <p:ext uri="{D42A27DB-BD31-4B8C-83A1-F6EECF244321}">
                <p14:modId xmlns:p14="http://schemas.microsoft.com/office/powerpoint/2010/main" val="3789754464"/>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23007" y="603501"/>
            <a:ext cx="4361693" cy="1527049"/>
          </a:xfrm>
        </p:spPr>
        <p:txBody>
          <a:bodyPr anchor="b">
            <a:normAutofit/>
          </a:bodyPr>
          <a:lstStyle/>
          <a:p>
            <a:r>
              <a:rPr lang="en-GB" sz="3400"/>
              <a:t>Empirical Project: 8 North Atlantic Jurisdictions</a:t>
            </a:r>
          </a:p>
        </p:txBody>
      </p:sp>
      <p:pic>
        <p:nvPicPr>
          <p:cNvPr id="5" name="Picture 4" descr="Close-up of a painting&#10;&#10;AI-generated content may be incorrect.">
            <a:extLst>
              <a:ext uri="{FF2B5EF4-FFF2-40B4-BE49-F238E27FC236}">
                <a16:creationId xmlns:a16="http://schemas.microsoft.com/office/drawing/2014/main" id="{1C60BE95-F27D-128F-7D71-F35B7F846785}"/>
              </a:ext>
            </a:extLst>
          </p:cNvPr>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l="8601" r="2649" b="1"/>
          <a:stretch>
            <a:fillRect/>
          </a:stretch>
        </p:blipFill>
        <p:spPr>
          <a:xfrm>
            <a:off x="1" y="10"/>
            <a:ext cx="6373368" cy="6857990"/>
          </a:xfrm>
          <a:prstGeom prst="rect">
            <a:avLst/>
          </a:prstGeom>
        </p:spPr>
      </p:pic>
      <p:sp>
        <p:nvSpPr>
          <p:cNvPr id="3" name="Content Placeholder 2"/>
          <p:cNvSpPr>
            <a:spLocks noGrp="1"/>
          </p:cNvSpPr>
          <p:nvPr>
            <p:ph idx="1"/>
          </p:nvPr>
        </p:nvSpPr>
        <p:spPr>
          <a:xfrm>
            <a:off x="7123007" y="2212846"/>
            <a:ext cx="4361693" cy="4096514"/>
          </a:xfrm>
        </p:spPr>
        <p:txBody>
          <a:bodyPr>
            <a:normAutofit/>
          </a:bodyPr>
          <a:lstStyle/>
          <a:p>
            <a:pPr>
              <a:defRPr sz="1800"/>
            </a:pPr>
            <a:r>
              <a:rPr lang="en-GB" sz="1800" dirty="0"/>
              <a:t>Nova Scotia</a:t>
            </a:r>
          </a:p>
          <a:p>
            <a:pPr>
              <a:defRPr sz="1800"/>
            </a:pPr>
            <a:r>
              <a:rPr lang="en-GB" sz="1800" dirty="0"/>
              <a:t> Greenland</a:t>
            </a:r>
          </a:p>
          <a:p>
            <a:pPr>
              <a:defRPr sz="1800"/>
            </a:pPr>
            <a:r>
              <a:rPr lang="en-GB" sz="1800" dirty="0"/>
              <a:t> Iceland</a:t>
            </a:r>
          </a:p>
          <a:p>
            <a:pPr>
              <a:defRPr sz="1800"/>
            </a:pPr>
            <a:r>
              <a:rPr lang="en-GB" sz="1800" dirty="0"/>
              <a:t> Faroe Islands</a:t>
            </a:r>
          </a:p>
          <a:p>
            <a:pPr>
              <a:defRPr sz="1800"/>
            </a:pPr>
            <a:r>
              <a:rPr lang="en-GB" sz="1800" dirty="0"/>
              <a:t> Scotland</a:t>
            </a:r>
          </a:p>
          <a:p>
            <a:pPr>
              <a:defRPr sz="1800"/>
            </a:pPr>
            <a:r>
              <a:rPr lang="en-GB" sz="1800" dirty="0"/>
              <a:t>Northern Ireland</a:t>
            </a:r>
          </a:p>
          <a:p>
            <a:pPr>
              <a:defRPr sz="1800"/>
            </a:pPr>
            <a:r>
              <a:rPr lang="en-GB" sz="1800" dirty="0"/>
              <a:t> Ireland</a:t>
            </a:r>
          </a:p>
          <a:p>
            <a:pPr>
              <a:defRPr sz="1800"/>
            </a:pPr>
            <a:r>
              <a:rPr lang="en-GB" sz="1800" dirty="0"/>
              <a:t>Wales</a:t>
            </a:r>
          </a:p>
          <a:p>
            <a:pPr>
              <a:defRPr sz="1800"/>
            </a:pPr>
            <a:r>
              <a:rPr lang="en-GB" sz="1800" dirty="0"/>
              <a:t>Key aims: map histories, forecast futures, enrich theory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8"/>
            <a:ext cx="3493008" cy="5788152"/>
          </a:xfrm>
        </p:spPr>
        <p:txBody>
          <a:bodyPr anchor="ctr">
            <a:normAutofit/>
          </a:bodyPr>
          <a:lstStyle/>
          <a:p>
            <a:r>
              <a:rPr lang="en-GB" sz="4000"/>
              <a:t>Methodological Challenges</a:t>
            </a:r>
          </a:p>
        </p:txBody>
      </p:sp>
      <p:graphicFrame>
        <p:nvGraphicFramePr>
          <p:cNvPr id="5" name="Content Placeholder 2">
            <a:extLst>
              <a:ext uri="{FF2B5EF4-FFF2-40B4-BE49-F238E27FC236}">
                <a16:creationId xmlns:a16="http://schemas.microsoft.com/office/drawing/2014/main" id="{EE60F933-B85B-0424-B1F5-AD640BBD1949}"/>
              </a:ext>
            </a:extLst>
          </p:cNvPr>
          <p:cNvGraphicFramePr>
            <a:graphicFrameLocks noGrp="1"/>
          </p:cNvGraphicFramePr>
          <p:nvPr>
            <p:ph idx="1"/>
            <p:extLst>
              <p:ext uri="{D42A27DB-BD31-4B8C-83A1-F6EECF244321}">
                <p14:modId xmlns:p14="http://schemas.microsoft.com/office/powerpoint/2010/main" val="3144375850"/>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330CB920-CDD4-BC37-61D8-9178C81A4369}"/>
              </a:ext>
            </a:extLst>
          </p:cNvPr>
          <p:cNvSpPr>
            <a:spLocks noGrp="1"/>
          </p:cNvSpPr>
          <p:nvPr>
            <p:ph type="title"/>
          </p:nvPr>
        </p:nvSpPr>
        <p:spPr>
          <a:xfrm>
            <a:off x="614677" y="603504"/>
            <a:ext cx="10872216" cy="1527048"/>
          </a:xfrm>
        </p:spPr>
        <p:txBody>
          <a:bodyPr anchor="b">
            <a:normAutofit/>
          </a:bodyPr>
          <a:lstStyle/>
          <a:p>
            <a:r>
              <a:rPr lang="en-US" sz="4400" b="1" dirty="0">
                <a:effectLst/>
                <a:latin typeface="Aptos" panose="020B0004020202020204" pitchFamily="34" charset="0"/>
                <a:ea typeface="Times New Roman" panose="02020603050405020304" pitchFamily="18" charset="0"/>
                <a:cs typeface="Times New Roman" panose="02020603050405020304" pitchFamily="18" charset="0"/>
              </a:rPr>
              <a:t>THEORETICAL FOUNDATIONS - </a:t>
            </a:r>
            <a:r>
              <a:rPr lang="en-GB" dirty="0"/>
              <a:t>Cartography &amp; Rhizomes (Deleuze &amp; </a:t>
            </a:r>
            <a:r>
              <a:rPr lang="en-GB" dirty="0" err="1"/>
              <a:t>Guattari</a:t>
            </a:r>
            <a:r>
              <a:rPr lang="en-GB" dirty="0"/>
              <a:t>, 1988)</a:t>
            </a:r>
          </a:p>
        </p:txBody>
      </p:sp>
      <p:pic>
        <p:nvPicPr>
          <p:cNvPr id="5" name="Content Placeholder 4">
            <a:extLst>
              <a:ext uri="{FF2B5EF4-FFF2-40B4-BE49-F238E27FC236}">
                <a16:creationId xmlns:a16="http://schemas.microsoft.com/office/drawing/2014/main" id="{8C5466A1-9A22-9996-6FD7-E64066E78284}"/>
              </a:ext>
            </a:extLst>
          </p:cNvPr>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Effect>
                      <a14:sharpenSoften amount="25000"/>
                    </a14:imgEffect>
                    <a14:imgEffect>
                      <a14:saturation sat="0"/>
                    </a14:imgEffect>
                  </a14:imgLayer>
                </a14:imgProps>
              </a:ext>
            </a:extLst>
          </a:blip>
          <a:stretch>
            <a:fillRect/>
          </a:stretch>
        </p:blipFill>
        <p:spPr>
          <a:xfrm>
            <a:off x="614678" y="2441274"/>
            <a:ext cx="5173647" cy="3337529"/>
          </a:xfrm>
          <a:prstGeom prst="rect">
            <a:avLst/>
          </a:prstGeom>
        </p:spPr>
      </p:pic>
      <p:sp>
        <p:nvSpPr>
          <p:cNvPr id="9" name="Content Placeholder 8">
            <a:extLst>
              <a:ext uri="{FF2B5EF4-FFF2-40B4-BE49-F238E27FC236}">
                <a16:creationId xmlns:a16="http://schemas.microsoft.com/office/drawing/2014/main" id="{455F8142-0676-6676-524E-D24D4AAB98CE}"/>
              </a:ext>
            </a:extLst>
          </p:cNvPr>
          <p:cNvSpPr>
            <a:spLocks noGrp="1"/>
          </p:cNvSpPr>
          <p:nvPr>
            <p:ph idx="1"/>
          </p:nvPr>
        </p:nvSpPr>
        <p:spPr>
          <a:xfrm>
            <a:off x="6096000" y="2441273"/>
            <a:ext cx="5385816" cy="3817942"/>
          </a:xfrm>
        </p:spPr>
        <p:txBody>
          <a:bodyPr anchor="t">
            <a:normAutofit/>
          </a:bodyPr>
          <a:lstStyle/>
          <a:p>
            <a:pPr lvl="0">
              <a:defRPr cap="all"/>
            </a:pPr>
            <a:r>
              <a:rPr lang="en-US" dirty="0"/>
              <a:t>Assemblage: interconnected, multi‑scalar actors</a:t>
            </a:r>
          </a:p>
          <a:p>
            <a:pPr lvl="0">
              <a:defRPr cap="all"/>
            </a:pPr>
            <a:r>
              <a:rPr lang="en-US" dirty="0"/>
              <a:t>Rhizome: connects any point to any other, grows from the middle</a:t>
            </a:r>
          </a:p>
          <a:p>
            <a:pPr lvl="0">
              <a:defRPr cap="all"/>
            </a:pPr>
            <a:r>
              <a:rPr lang="en-US" dirty="0"/>
              <a:t>Lines of flight: pathways to new thought &amp; practice</a:t>
            </a:r>
          </a:p>
        </p:txBody>
      </p:sp>
    </p:spTree>
    <p:extLst>
      <p:ext uri="{BB962C8B-B14F-4D97-AF65-F5344CB8AC3E}">
        <p14:creationId xmlns:p14="http://schemas.microsoft.com/office/powerpoint/2010/main" val="216429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86" name="Rectangle 2085">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Rectangle 2086">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aeckel, Ernst (1866). General Morphology of the Organisms. Berlin Reimer.">
            <a:extLst>
              <a:ext uri="{FF2B5EF4-FFF2-40B4-BE49-F238E27FC236}">
                <a16:creationId xmlns:a16="http://schemas.microsoft.com/office/drawing/2014/main" id="{6859F52B-06B3-F64F-519E-4AB51B4E46A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6433" r="1" b="1849"/>
          <a:stretch>
            <a:fillRect/>
          </a:stretch>
        </p:blipFill>
        <p:spPr bwMode="auto">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4011409-1227-A51F-2B99-6DC747C3C95B}"/>
              </a:ext>
            </a:extLst>
          </p:cNvPr>
          <p:cNvSpPr>
            <a:spLocks noGrp="1"/>
          </p:cNvSpPr>
          <p:nvPr>
            <p:ph type="title"/>
          </p:nvPr>
        </p:nvSpPr>
        <p:spPr>
          <a:xfrm>
            <a:off x="599818" y="5234320"/>
            <a:ext cx="6931319" cy="752217"/>
          </a:xfrm>
        </p:spPr>
        <p:txBody>
          <a:bodyPr vert="horz" lIns="91440" tIns="45720" rIns="91440" bIns="45720" rtlCol="0" anchor="b">
            <a:normAutofit/>
          </a:bodyPr>
          <a:lstStyle/>
          <a:p>
            <a:endParaRPr lang="en-US" sz="3600" kern="1200">
              <a:solidFill>
                <a:schemeClr val="tx1">
                  <a:lumMod val="85000"/>
                  <a:lumOff val="15000"/>
                </a:schemeClr>
              </a:solidFill>
              <a:latin typeface="+mj-lt"/>
              <a:ea typeface="+mj-ea"/>
              <a:cs typeface="+mj-cs"/>
            </a:endParaRPr>
          </a:p>
        </p:txBody>
      </p:sp>
      <p:pic>
        <p:nvPicPr>
          <p:cNvPr id="7" name="Picture 2" descr="Exploring Deleuze's Rhizomes, Organ-less Bodies and Changing Territories |  by Thomas Lin | Medium">
            <a:extLst>
              <a:ext uri="{FF2B5EF4-FFF2-40B4-BE49-F238E27FC236}">
                <a16:creationId xmlns:a16="http://schemas.microsoft.com/office/drawing/2014/main" id="{C8319070-AB70-AED6-3FFA-E638E3D8122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2234" r="-2" b="-2"/>
          <a:stretch>
            <a:fillRect/>
          </a:stretch>
        </p:blipFill>
        <p:spPr bwMode="auto">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42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7910D-4ED4-92E8-C27D-6E77A8BB0DB7}"/>
              </a:ext>
            </a:extLst>
          </p:cNvPr>
          <p:cNvSpPr>
            <a:spLocks noGrp="1"/>
          </p:cNvSpPr>
          <p:nvPr>
            <p:ph type="title"/>
          </p:nvPr>
        </p:nvSpPr>
        <p:spPr>
          <a:xfrm>
            <a:off x="612649" y="548638"/>
            <a:ext cx="3493008" cy="5788152"/>
          </a:xfrm>
        </p:spPr>
        <p:txBody>
          <a:bodyPr anchor="ctr">
            <a:normAutofit/>
          </a:bodyPr>
          <a:lstStyle/>
          <a:p>
            <a:r>
              <a:rPr lang="en-US" sz="4000" dirty="0">
                <a:latin typeface="Aptos" panose="020B0004020202020204" pitchFamily="34" charset="0"/>
                <a:ea typeface="Times New Roman" panose="02020603050405020304" pitchFamily="18" charset="0"/>
                <a:cs typeface="Times New Roman" panose="02020603050405020304" pitchFamily="18" charset="0"/>
              </a:rPr>
              <a:t>T</a:t>
            </a:r>
            <a:r>
              <a:rPr lang="en-US" sz="4000" dirty="0">
                <a:effectLst/>
                <a:latin typeface="Aptos" panose="020B0004020202020204" pitchFamily="34" charset="0"/>
                <a:ea typeface="Times New Roman" panose="02020603050405020304" pitchFamily="18" charset="0"/>
                <a:cs typeface="Times New Roman" panose="02020603050405020304" pitchFamily="18" charset="0"/>
              </a:rPr>
              <a:t>hree </a:t>
            </a:r>
            <a:r>
              <a:rPr lang="en-US" sz="4000" dirty="0">
                <a:latin typeface="Aptos" panose="020B0004020202020204" pitchFamily="34" charset="0"/>
                <a:ea typeface="Times New Roman" panose="02020603050405020304" pitchFamily="18" charset="0"/>
                <a:cs typeface="Times New Roman" panose="02020603050405020304" pitchFamily="18" charset="0"/>
              </a:rPr>
              <a:t>key</a:t>
            </a:r>
            <a:r>
              <a:rPr lang="en-US" sz="4000" dirty="0">
                <a:effectLst/>
                <a:latin typeface="Aptos" panose="020B0004020202020204" pitchFamily="34" charset="0"/>
                <a:ea typeface="Times New Roman" panose="02020603050405020304" pitchFamily="18" charset="0"/>
                <a:cs typeface="Times New Roman" panose="02020603050405020304" pitchFamily="18" charset="0"/>
              </a:rPr>
              <a:t> questions:</a:t>
            </a:r>
            <a:endParaRPr lang="en-GB" sz="4000" dirty="0"/>
          </a:p>
        </p:txBody>
      </p:sp>
      <p:graphicFrame>
        <p:nvGraphicFramePr>
          <p:cNvPr id="5" name="Content Placeholder 2">
            <a:extLst>
              <a:ext uri="{FF2B5EF4-FFF2-40B4-BE49-F238E27FC236}">
                <a16:creationId xmlns:a16="http://schemas.microsoft.com/office/drawing/2014/main" id="{1589D9C7-C2CE-2E61-3B19-623EC031CBDD}"/>
              </a:ext>
            </a:extLst>
          </p:cNvPr>
          <p:cNvGraphicFramePr>
            <a:graphicFrameLocks noGrp="1"/>
          </p:cNvGraphicFramePr>
          <p:nvPr>
            <p:ph idx="1"/>
            <p:extLst>
              <p:ext uri="{D42A27DB-BD31-4B8C-83A1-F6EECF244321}">
                <p14:modId xmlns:p14="http://schemas.microsoft.com/office/powerpoint/2010/main" val="2322015385"/>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2480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EACEF-C941-98AD-1748-D986F00F1F1C}"/>
              </a:ext>
            </a:extLst>
          </p:cNvPr>
          <p:cNvSpPr>
            <a:spLocks noGrp="1"/>
          </p:cNvSpPr>
          <p:nvPr>
            <p:ph type="title"/>
          </p:nvPr>
        </p:nvSpPr>
        <p:spPr>
          <a:xfrm>
            <a:off x="612649" y="548638"/>
            <a:ext cx="3493008" cy="5788152"/>
          </a:xfrm>
        </p:spPr>
        <p:txBody>
          <a:bodyPr anchor="ctr">
            <a:normAutofit/>
          </a:bodyPr>
          <a:lstStyle/>
          <a:p>
            <a:r>
              <a:rPr lang="en-US" sz="3400" b="1" kern="0">
                <a:effectLst/>
                <a:latin typeface="Aptos" panose="020B0004020202020204" pitchFamily="34" charset="0"/>
                <a:ea typeface="Times New Roman" panose="02020603050405020304" pitchFamily="18" charset="0"/>
                <a:cs typeface="Times New Roman" panose="02020603050405020304" pitchFamily="18" charset="0"/>
              </a:rPr>
              <a:t>TOWARD A RHIZOMATIC METHODOLOGY</a:t>
            </a:r>
            <a:endParaRPr lang="en-GB" sz="3400"/>
          </a:p>
        </p:txBody>
      </p:sp>
      <p:graphicFrame>
        <p:nvGraphicFramePr>
          <p:cNvPr id="12" name="Content Placeholder 2">
            <a:extLst>
              <a:ext uri="{FF2B5EF4-FFF2-40B4-BE49-F238E27FC236}">
                <a16:creationId xmlns:a16="http://schemas.microsoft.com/office/drawing/2014/main" id="{99675646-7F21-C3FB-1392-E612EE0C1790}"/>
              </a:ext>
            </a:extLst>
          </p:cNvPr>
          <p:cNvGraphicFramePr>
            <a:graphicFrameLocks noGrp="1"/>
          </p:cNvGraphicFramePr>
          <p:nvPr>
            <p:ph idx="1"/>
            <p:extLst>
              <p:ext uri="{D42A27DB-BD31-4B8C-83A1-F6EECF244321}">
                <p14:modId xmlns:p14="http://schemas.microsoft.com/office/powerpoint/2010/main" val="125703204"/>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8720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a:extLst>
              <a:ext uri="{FF2B5EF4-FFF2-40B4-BE49-F238E27FC236}">
                <a16:creationId xmlns:a16="http://schemas.microsoft.com/office/drawing/2014/main" id="{AC4E405D-9ADB-C83A-4C76-6CFB972E83EE}"/>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artisticPlasticWrap/>
                    </a14:imgEffect>
                    <a14:imgEffect>
                      <a14:sharpenSoften amount="25000"/>
                    </a14:imgEffect>
                    <a14:imgEffect>
                      <a14:saturation sat="0"/>
                    </a14:imgEffect>
                  </a14:imgLayer>
                </a14:imgProps>
              </a:ext>
            </a:extLst>
          </a:blip>
          <a:srcRect t="8197" b="4624"/>
          <a:stretch>
            <a:fillRect/>
          </a:stretch>
        </p:blipFill>
        <p:spPr>
          <a:xfrm>
            <a:off x="20" y="1282"/>
            <a:ext cx="12191980" cy="6856718"/>
          </a:xfrm>
          <a:prstGeom prst="rect">
            <a:avLst/>
          </a:prstGeom>
        </p:spPr>
      </p:pic>
      <p:grpSp>
        <p:nvGrpSpPr>
          <p:cNvPr id="5" name="Group 4">
            <a:extLst>
              <a:ext uri="{FF2B5EF4-FFF2-40B4-BE49-F238E27FC236}">
                <a16:creationId xmlns:a16="http://schemas.microsoft.com/office/drawing/2014/main" id="{D7C7396E-EB13-1689-BE33-0FBC5026B309}"/>
              </a:ext>
            </a:extLst>
          </p:cNvPr>
          <p:cNvGrpSpPr/>
          <p:nvPr/>
        </p:nvGrpSpPr>
        <p:grpSpPr>
          <a:xfrm>
            <a:off x="595247" y="4289915"/>
            <a:ext cx="2906817" cy="1845828"/>
            <a:chOff x="322979" y="1263716"/>
            <a:chExt cx="2906817" cy="1845828"/>
          </a:xfrm>
        </p:grpSpPr>
        <p:sp>
          <p:nvSpPr>
            <p:cNvPr id="6" name="Rectangle: Rounded Corners 5">
              <a:extLst>
                <a:ext uri="{FF2B5EF4-FFF2-40B4-BE49-F238E27FC236}">
                  <a16:creationId xmlns:a16="http://schemas.microsoft.com/office/drawing/2014/main" id="{68C647A8-1035-D5C2-D455-B66190B48E87}"/>
                </a:ext>
              </a:extLst>
            </p:cNvPr>
            <p:cNvSpPr/>
            <p:nvPr/>
          </p:nvSpPr>
          <p:spPr>
            <a:xfrm>
              <a:off x="322979" y="1263716"/>
              <a:ext cx="2906817" cy="184582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Rectangle: Rounded Corners 4">
              <a:extLst>
                <a:ext uri="{FF2B5EF4-FFF2-40B4-BE49-F238E27FC236}">
                  <a16:creationId xmlns:a16="http://schemas.microsoft.com/office/drawing/2014/main" id="{C221E31B-823A-3C45-DBBB-C9FB9653FE62}"/>
                </a:ext>
              </a:extLst>
            </p:cNvPr>
            <p:cNvSpPr txBox="1"/>
            <p:nvPr/>
          </p:nvSpPr>
          <p:spPr>
            <a:xfrm>
              <a:off x="377041" y="1317778"/>
              <a:ext cx="2798693" cy="17377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Multiplicity of regulators, universities, profession &amp; culture</a:t>
              </a:r>
            </a:p>
          </p:txBody>
        </p:sp>
      </p:grpSp>
      <p:sp>
        <p:nvSpPr>
          <p:cNvPr id="16" name="Rectangle: Rounded Corners 15">
            <a:extLst>
              <a:ext uri="{FF2B5EF4-FFF2-40B4-BE49-F238E27FC236}">
                <a16:creationId xmlns:a16="http://schemas.microsoft.com/office/drawing/2014/main" id="{B7DBB28B-3149-A90C-52D5-285BC0F77E46}"/>
              </a:ext>
            </a:extLst>
          </p:cNvPr>
          <p:cNvSpPr/>
          <p:nvPr/>
        </p:nvSpPr>
        <p:spPr>
          <a:xfrm>
            <a:off x="5289667" y="110157"/>
            <a:ext cx="3104825" cy="197347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sz="2400" dirty="0"/>
              <a:t>Identify power ‘takeovers’ that freeze innovation</a:t>
            </a:r>
          </a:p>
          <a:p>
            <a:endParaRPr lang="en-GB" dirty="0"/>
          </a:p>
        </p:txBody>
      </p:sp>
      <p:sp>
        <p:nvSpPr>
          <p:cNvPr id="18" name="Rectangle: Rounded Corners 17">
            <a:extLst>
              <a:ext uri="{FF2B5EF4-FFF2-40B4-BE49-F238E27FC236}">
                <a16:creationId xmlns:a16="http://schemas.microsoft.com/office/drawing/2014/main" id="{AF1C6F9D-ADD2-44E6-24D0-52BCB5891587}"/>
              </a:ext>
            </a:extLst>
          </p:cNvPr>
          <p:cNvSpPr/>
          <p:nvPr/>
        </p:nvSpPr>
        <p:spPr>
          <a:xfrm>
            <a:off x="8889168" y="4586990"/>
            <a:ext cx="2906816" cy="184582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Determinants, magnitudes, dimensions</a:t>
            </a:r>
            <a:endParaRPr lang="en-GB" dirty="0">
              <a:solidFill>
                <a:schemeClr val="tx1"/>
              </a:solidFill>
            </a:endParaRPr>
          </a:p>
        </p:txBody>
      </p:sp>
    </p:spTree>
    <p:extLst>
      <p:ext uri="{BB962C8B-B14F-4D97-AF65-F5344CB8AC3E}">
        <p14:creationId xmlns:p14="http://schemas.microsoft.com/office/powerpoint/2010/main" val="260505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23007" y="603501"/>
            <a:ext cx="4361693" cy="1527049"/>
          </a:xfrm>
        </p:spPr>
        <p:txBody>
          <a:bodyPr vert="horz" lIns="91440" tIns="45720" rIns="91440" bIns="45720" rtlCol="0" anchor="b">
            <a:normAutofit/>
          </a:bodyPr>
          <a:lstStyle/>
          <a:p>
            <a:r>
              <a:rPr lang="en-US" sz="3300" b="1" kern="1200" dirty="0">
                <a:solidFill>
                  <a:schemeClr val="tx1"/>
                </a:solidFill>
                <a:latin typeface="+mj-lt"/>
                <a:ea typeface="+mj-ea"/>
                <a:cs typeface="+mj-cs"/>
              </a:rPr>
              <a:t>Lines of Flight &amp; Inclusive Theorisation</a:t>
            </a:r>
          </a:p>
        </p:txBody>
      </p:sp>
      <p:pic>
        <p:nvPicPr>
          <p:cNvPr id="6" name="Content Placeholder 5">
            <a:extLst>
              <a:ext uri="{FF2B5EF4-FFF2-40B4-BE49-F238E27FC236}">
                <a16:creationId xmlns:a16="http://schemas.microsoft.com/office/drawing/2014/main" id="{6B78144D-1D24-085F-88FC-DB5B8CEEA6CC}"/>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artisticMosiaicBubbles/>
                    </a14:imgEffect>
                    <a14:imgEffect>
                      <a14:colorTemperature colorTemp="5300"/>
                    </a14:imgEffect>
                  </a14:imgLayer>
                </a14:imgProps>
              </a:ext>
            </a:extLst>
          </a:blip>
          <a:srcRect l="6875" r="6878" b="1"/>
          <a:stretch>
            <a:fillRect/>
          </a:stretch>
        </p:blipFill>
        <p:spPr>
          <a:xfrm>
            <a:off x="1" y="10"/>
            <a:ext cx="6373368" cy="6857990"/>
          </a:xfrm>
          <a:prstGeom prst="rect">
            <a:avLst/>
          </a:prstGeom>
        </p:spPr>
      </p:pic>
      <p:sp>
        <p:nvSpPr>
          <p:cNvPr id="3" name="Content Placeholder 2"/>
          <p:cNvSpPr>
            <a:spLocks noGrp="1"/>
          </p:cNvSpPr>
          <p:nvPr>
            <p:ph sz="half" idx="1"/>
          </p:nvPr>
        </p:nvSpPr>
        <p:spPr>
          <a:xfrm>
            <a:off x="7123007" y="2212846"/>
            <a:ext cx="4361693" cy="4096514"/>
          </a:xfrm>
        </p:spPr>
        <p:txBody>
          <a:bodyPr vert="horz" lIns="91440" tIns="45720" rIns="91440" bIns="45720" rtlCol="0">
            <a:normAutofit/>
          </a:bodyPr>
          <a:lstStyle/>
          <a:p>
            <a:pPr>
              <a:lnSpc>
                <a:spcPct val="120000"/>
              </a:lnSpc>
              <a:defRPr sz="1800"/>
            </a:pPr>
            <a:r>
              <a:rPr lang="en-US" sz="2000" dirty="0"/>
              <a:t>Small jurisdictions as laboratories of agility</a:t>
            </a:r>
          </a:p>
          <a:p>
            <a:pPr>
              <a:lnSpc>
                <a:spcPct val="120000"/>
              </a:lnSpc>
              <a:defRPr sz="1800"/>
            </a:pPr>
            <a:r>
              <a:rPr lang="en-US" sz="2000" dirty="0"/>
              <a:t>Opportunities for co‑created curricula &amp; shared resources</a:t>
            </a:r>
          </a:p>
          <a:p>
            <a:pPr>
              <a:lnSpc>
                <a:spcPct val="120000"/>
              </a:lnSpc>
              <a:defRPr sz="1800"/>
            </a:pPr>
            <a:r>
              <a:rPr lang="en-US" sz="2000" dirty="0"/>
              <a:t>Building a trans‑jurisdictional community of practice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10135D4-D3A1-4556-B91B-4A12069D4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painting&#10;&#10;AI-generated content may be incorrect.">
            <a:extLst>
              <a:ext uri="{FF2B5EF4-FFF2-40B4-BE49-F238E27FC236}">
                <a16:creationId xmlns:a16="http://schemas.microsoft.com/office/drawing/2014/main" id="{991FE9E6-4563-1CF5-A220-42075742164A}"/>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t="23851" r="6706" b="31149"/>
          <a:stretch>
            <a:fillRect/>
          </a:stretch>
        </p:blipFill>
        <p:spPr>
          <a:xfrm>
            <a:off x="20" y="-1"/>
            <a:ext cx="12191980" cy="6858001"/>
          </a:xfrm>
          <a:prstGeom prst="rect">
            <a:avLst/>
          </a:prstGeom>
        </p:spPr>
      </p:pic>
      <p:sp>
        <p:nvSpPr>
          <p:cNvPr id="45" name="Rectangle 44">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2015" y="-752015"/>
            <a:ext cx="6858000" cy="8362030"/>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6918" y="3429000"/>
            <a:ext cx="4506064" cy="1888742"/>
          </a:xfrm>
        </p:spPr>
        <p:txBody>
          <a:bodyPr>
            <a:normAutofit/>
          </a:bodyPr>
          <a:lstStyle/>
          <a:p>
            <a:pPr algn="l"/>
            <a:r>
              <a:rPr lang="en-GB" sz="2400">
                <a:solidFill>
                  <a:srgbClr val="FFFFFF"/>
                </a:solidFill>
              </a:rPr>
              <a:t>Mapping Lines of Flight:</a:t>
            </a:r>
          </a:p>
          <a:p>
            <a:pPr algn="l"/>
            <a:r>
              <a:rPr lang="en-US" sz="2400">
                <a:solidFill>
                  <a:srgbClr val="FFFFFF"/>
                </a:solidFill>
              </a:rPr>
              <a:t>Toward a Rhizomatic Methodology for Comparative Legal Education</a:t>
            </a:r>
            <a:endParaRPr lang="en-GB" sz="2400">
              <a:solidFill>
                <a:srgbClr val="FFFFFF"/>
              </a:solidFill>
            </a:endParaRPr>
          </a:p>
        </p:txBody>
      </p:sp>
      <p:sp>
        <p:nvSpPr>
          <p:cNvPr id="3" name="Subtitle 2"/>
          <p:cNvSpPr>
            <a:spLocks noGrp="1"/>
          </p:cNvSpPr>
          <p:nvPr>
            <p:ph type="subTitle" idx="1"/>
          </p:nvPr>
        </p:nvSpPr>
        <p:spPr>
          <a:xfrm>
            <a:off x="626916" y="5428229"/>
            <a:ext cx="4506066" cy="899643"/>
          </a:xfrm>
        </p:spPr>
        <p:txBody>
          <a:bodyPr>
            <a:normAutofit/>
          </a:bodyPr>
          <a:lstStyle/>
          <a:p>
            <a:pPr algn="l"/>
            <a:r>
              <a:rPr lang="en-GB">
                <a:solidFill>
                  <a:srgbClr val="FFFFFF"/>
                </a:solidFill>
              </a:rPr>
              <a:t>Kryss Macleod </a:t>
            </a:r>
          </a:p>
          <a:p>
            <a:pPr algn="l"/>
            <a:r>
              <a:rPr lang="en-GB">
                <a:solidFill>
                  <a:srgbClr val="FFFFFF"/>
                </a:solidFill>
              </a:rPr>
              <a:t>Paul Maharg</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4F462-3A66-F4FF-1959-63F6480EC06D}"/>
              </a:ext>
            </a:extLst>
          </p:cNvPr>
          <p:cNvSpPr>
            <a:spLocks noGrp="1"/>
          </p:cNvSpPr>
          <p:nvPr>
            <p:ph type="title"/>
          </p:nvPr>
        </p:nvSpPr>
        <p:spPr>
          <a:xfrm>
            <a:off x="612649" y="548638"/>
            <a:ext cx="3493008" cy="5788152"/>
          </a:xfrm>
        </p:spPr>
        <p:txBody>
          <a:bodyPr anchor="ctr">
            <a:normAutofit/>
          </a:bodyPr>
          <a:lstStyle/>
          <a:p>
            <a:r>
              <a:rPr lang="en-US" sz="3700" b="1" dirty="0">
                <a:effectLst/>
                <a:latin typeface="Aptos" panose="020B0004020202020204" pitchFamily="34" charset="0"/>
                <a:ea typeface="Times New Roman" panose="02020603050405020304" pitchFamily="18" charset="0"/>
                <a:cs typeface="Times New Roman" panose="02020603050405020304" pitchFamily="18" charset="0"/>
              </a:rPr>
              <a:t>POTENTIAL APPLICATIONS AND IMPLICATIONS</a:t>
            </a:r>
            <a:endParaRPr lang="en-GB" sz="3700" dirty="0"/>
          </a:p>
        </p:txBody>
      </p:sp>
      <p:graphicFrame>
        <p:nvGraphicFramePr>
          <p:cNvPr id="5" name="Content Placeholder 2">
            <a:extLst>
              <a:ext uri="{FF2B5EF4-FFF2-40B4-BE49-F238E27FC236}">
                <a16:creationId xmlns:a16="http://schemas.microsoft.com/office/drawing/2014/main" id="{8206564E-FE0E-BACD-1BDE-43ECA6AC0143}"/>
              </a:ext>
            </a:extLst>
          </p:cNvPr>
          <p:cNvGraphicFramePr>
            <a:graphicFrameLocks noGrp="1"/>
          </p:cNvGraphicFramePr>
          <p:nvPr>
            <p:ph idx="1"/>
            <p:extLst>
              <p:ext uri="{D42A27DB-BD31-4B8C-83A1-F6EECF244321}">
                <p14:modId xmlns:p14="http://schemas.microsoft.com/office/powerpoint/2010/main" val="377226216"/>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74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B53DD-0D6D-457F-336D-1B0E0319AEF9}"/>
              </a:ext>
            </a:extLst>
          </p:cNvPr>
          <p:cNvSpPr>
            <a:spLocks noGrp="1"/>
          </p:cNvSpPr>
          <p:nvPr>
            <p:ph type="title"/>
          </p:nvPr>
        </p:nvSpPr>
        <p:spPr>
          <a:xfrm>
            <a:off x="612648" y="548640"/>
            <a:ext cx="10945037" cy="1133856"/>
          </a:xfrm>
        </p:spPr>
        <p:txBody>
          <a:bodyPr anchor="t">
            <a:normAutofit/>
          </a:bodyPr>
          <a:lstStyle/>
          <a:p>
            <a:r>
              <a:rPr lang="en-GB" dirty="0"/>
              <a:t>Contribution to scholarship</a:t>
            </a:r>
          </a:p>
        </p:txBody>
      </p:sp>
      <p:graphicFrame>
        <p:nvGraphicFramePr>
          <p:cNvPr id="5" name="Content Placeholder 2">
            <a:extLst>
              <a:ext uri="{FF2B5EF4-FFF2-40B4-BE49-F238E27FC236}">
                <a16:creationId xmlns:a16="http://schemas.microsoft.com/office/drawing/2014/main" id="{A0B48EF6-EBC8-BA29-0589-B07A84BE3947}"/>
              </a:ext>
            </a:extLst>
          </p:cNvPr>
          <p:cNvGraphicFramePr>
            <a:graphicFrameLocks noGrp="1"/>
          </p:cNvGraphicFramePr>
          <p:nvPr>
            <p:ph idx="1"/>
            <p:extLst>
              <p:ext uri="{D42A27DB-BD31-4B8C-83A1-F6EECF244321}">
                <p14:modId xmlns:p14="http://schemas.microsoft.com/office/powerpoint/2010/main" val="2814809393"/>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815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600074"/>
            <a:ext cx="6035040" cy="1529932"/>
          </a:xfrm>
        </p:spPr>
        <p:txBody>
          <a:bodyPr anchor="b">
            <a:normAutofit/>
          </a:bodyPr>
          <a:lstStyle/>
          <a:p>
            <a:r>
              <a:t>Conclusion &amp; Discussion</a:t>
            </a:r>
          </a:p>
        </p:txBody>
      </p:sp>
      <p:sp>
        <p:nvSpPr>
          <p:cNvPr id="3" name="Content Placeholder 2"/>
          <p:cNvSpPr>
            <a:spLocks noGrp="1"/>
          </p:cNvSpPr>
          <p:nvPr>
            <p:ph idx="1"/>
          </p:nvPr>
        </p:nvSpPr>
        <p:spPr>
          <a:xfrm>
            <a:off x="612647" y="2212848"/>
            <a:ext cx="6035041" cy="4096512"/>
          </a:xfrm>
        </p:spPr>
        <p:txBody>
          <a:bodyPr>
            <a:normAutofit/>
          </a:bodyPr>
          <a:lstStyle/>
          <a:p>
            <a:pPr>
              <a:defRPr sz="1800"/>
            </a:pPr>
            <a:r>
              <a:rPr lang="en-GB" sz="2000" dirty="0"/>
              <a:t>Small ≠ insignificant: vital for richer comparative insight</a:t>
            </a:r>
          </a:p>
          <a:p>
            <a:pPr>
              <a:defRPr sz="1800"/>
            </a:pPr>
            <a:r>
              <a:rPr lang="en-GB" sz="2000" dirty="0"/>
              <a:t>Rhizomatic mapping unlocks dynamic understanding</a:t>
            </a:r>
          </a:p>
          <a:p>
            <a:pPr>
              <a:defRPr sz="1800"/>
            </a:pPr>
            <a:r>
              <a:rPr lang="en-GB" sz="2000" dirty="0"/>
              <a:t>Next steps: empirical validation</a:t>
            </a:r>
          </a:p>
        </p:txBody>
      </p:sp>
      <p:pic>
        <p:nvPicPr>
          <p:cNvPr id="5" name="Picture 4" descr="Multi-colored push pins connected by a black wire">
            <a:extLst>
              <a:ext uri="{FF2B5EF4-FFF2-40B4-BE49-F238E27FC236}">
                <a16:creationId xmlns:a16="http://schemas.microsoft.com/office/drawing/2014/main" id="{58E862AB-31F4-EA87-FFB8-6D7D5A89FC30}"/>
              </a:ext>
            </a:extLst>
          </p:cNvPr>
          <p:cNvPicPr>
            <a:picLocks noChangeAspect="1"/>
          </p:cNvPicPr>
          <p:nvPr/>
        </p:nvPicPr>
        <p:blipFill>
          <a:blip r:embed="rId3"/>
          <a:srcRect l="5319" r="47511" b="-1"/>
          <a:stretch>
            <a:fillRect/>
          </a:stretch>
        </p:blipFill>
        <p:spPr>
          <a:xfrm>
            <a:off x="7345680" y="10"/>
            <a:ext cx="4846320" cy="68579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a:extLst>
            <a:ext uri="{FF2B5EF4-FFF2-40B4-BE49-F238E27FC236}">
              <a16:creationId xmlns:a16="http://schemas.microsoft.com/office/drawing/2014/main" id="{BDC5FCF9-30DF-1105-DE61-121D1DAB1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7DF9E-0E1D-93A7-80A5-8A76D3E722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E49BF3-E119-779F-CB35-BC1DB65644E5}"/>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887CCDD0-643D-5801-43E0-9E214237BCEB}"/>
              </a:ext>
            </a:extLst>
          </p:cNvPr>
          <p:cNvSpPr>
            <a:spLocks noGrp="1"/>
          </p:cNvSpPr>
          <p:nvPr>
            <p:ph type="body" sz="half" idx="2"/>
          </p:nvPr>
        </p:nvSpPr>
        <p:spPr/>
        <p:txBody>
          <a:bodyPr/>
          <a:lstStyle/>
          <a:p>
            <a:endParaRPr lang="en-US"/>
          </a:p>
        </p:txBody>
      </p:sp>
      <p:sp>
        <p:nvSpPr>
          <p:cNvPr id="6" name="TextBox 5">
            <a:extLst>
              <a:ext uri="{FF2B5EF4-FFF2-40B4-BE49-F238E27FC236}">
                <a16:creationId xmlns:a16="http://schemas.microsoft.com/office/drawing/2014/main" id="{58522C68-2912-4DA2-6AB5-FB50BE6041D4}"/>
              </a:ext>
            </a:extLst>
          </p:cNvPr>
          <p:cNvSpPr txBox="1"/>
          <p:nvPr/>
        </p:nvSpPr>
        <p:spPr>
          <a:xfrm>
            <a:off x="1701830" y="455580"/>
            <a:ext cx="9457581" cy="5632311"/>
          </a:xfrm>
          <a:prstGeom prst="rect">
            <a:avLst/>
          </a:prstGeom>
          <a:noFill/>
        </p:spPr>
        <p:txBody>
          <a:bodyPr wrap="square">
            <a:spAutoFit/>
          </a:bodyPr>
          <a:lstStyle/>
          <a:p>
            <a:r>
              <a:rPr lang="en-GB" altLang="en-US" sz="3600" dirty="0">
                <a:ea typeface="ＭＳ Ｐゴシック" panose="020B0600070205080204" pitchFamily="34" charset="-128"/>
              </a:rPr>
              <a:t>Scotland: an example of a small jurisdiction:</a:t>
            </a:r>
            <a:br>
              <a:rPr lang="en-GB" altLang="en-US" sz="3600" dirty="0">
                <a:ea typeface="ＭＳ Ｐゴシック" panose="020B0600070205080204" pitchFamily="34" charset="-128"/>
              </a:rPr>
            </a:br>
            <a:endParaRPr lang="en-GB" altLang="en-US" sz="3600" dirty="0">
              <a:ea typeface="ＭＳ Ｐゴシック" panose="020B0600070205080204" pitchFamily="34" charset="-128"/>
            </a:endParaRPr>
          </a:p>
          <a:p>
            <a:pPr marL="742950" indent="-742950">
              <a:buFont typeface="+mj-lt"/>
              <a:buAutoNum type="arabicPeriod"/>
            </a:pPr>
            <a:r>
              <a:rPr lang="en-GB" altLang="en-US" sz="3600" dirty="0">
                <a:ea typeface="ＭＳ Ｐゴシック" panose="020B0600070205080204" pitchFamily="34" charset="-128"/>
              </a:rPr>
              <a:t>Introduction</a:t>
            </a:r>
          </a:p>
          <a:p>
            <a:pPr marL="742950" indent="-742950">
              <a:buFont typeface="+mj-lt"/>
              <a:buAutoNum type="arabicPeriod"/>
            </a:pPr>
            <a:r>
              <a:rPr lang="en-GB" altLang="en-US" sz="3600" dirty="0">
                <a:ea typeface="ＭＳ Ｐゴシック" panose="020B0600070205080204" pitchFamily="34" charset="-128"/>
              </a:rPr>
              <a:t>Professional legal education</a:t>
            </a:r>
          </a:p>
          <a:p>
            <a:pPr marL="742950" indent="-742950">
              <a:buFont typeface="+mj-lt"/>
              <a:buAutoNum type="arabicPeriod"/>
            </a:pPr>
            <a:r>
              <a:rPr lang="en-GB" altLang="en-US" sz="3600" dirty="0">
                <a:ea typeface="ＭＳ Ｐゴシック" panose="020B0600070205080204" pitchFamily="34" charset="-128"/>
              </a:rPr>
              <a:t>Research literature on legal education in Scotland: interdisciplinary historical understanding</a:t>
            </a:r>
          </a:p>
          <a:p>
            <a:pPr marL="742950" indent="-742950">
              <a:buFont typeface="+mj-lt"/>
              <a:buAutoNum type="arabicPeriod"/>
            </a:pPr>
            <a:r>
              <a:rPr lang="en-GB" altLang="en-US" sz="3600" dirty="0">
                <a:ea typeface="ＭＳ Ｐゴシック" panose="020B0600070205080204" pitchFamily="34" charset="-128"/>
              </a:rPr>
              <a:t>University differences within the UK settlement: QAA vs enhancement</a:t>
            </a:r>
          </a:p>
          <a:p>
            <a:endParaRPr lang="en-GB" altLang="en-US" sz="3600" dirty="0">
              <a:ea typeface="ＭＳ Ｐゴシック" panose="020B0600070205080204" pitchFamily="34" charset="-128"/>
            </a:endParaRPr>
          </a:p>
        </p:txBody>
      </p:sp>
    </p:spTree>
    <p:extLst>
      <p:ext uri="{BB962C8B-B14F-4D97-AF65-F5344CB8AC3E}">
        <p14:creationId xmlns:p14="http://schemas.microsoft.com/office/powerpoint/2010/main" val="2137357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6919D-FA75-291E-4645-68550AE19C4D}"/>
            </a:ext>
          </a:extLst>
        </p:cNvPr>
        <p:cNvGrpSpPr/>
        <p:nvPr/>
      </p:nvGrpSpPr>
      <p:grpSpPr>
        <a:xfrm>
          <a:off x="0" y="0"/>
          <a:ext cx="0" cy="0"/>
          <a:chOff x="0" y="0"/>
          <a:chExt cx="0" cy="0"/>
        </a:xfrm>
      </p:grpSpPr>
      <p:sp>
        <p:nvSpPr>
          <p:cNvPr id="23566" name="Title 1">
            <a:extLst>
              <a:ext uri="{FF2B5EF4-FFF2-40B4-BE49-F238E27FC236}">
                <a16:creationId xmlns:a16="http://schemas.microsoft.com/office/drawing/2014/main" id="{C7D5382B-2528-6FE5-705F-A379A8F513BA}"/>
              </a:ext>
            </a:extLst>
          </p:cNvPr>
          <p:cNvSpPr>
            <a:spLocks noGrp="1"/>
          </p:cNvSpPr>
          <p:nvPr>
            <p:ph type="title"/>
          </p:nvPr>
        </p:nvSpPr>
        <p:spPr>
          <a:xfrm>
            <a:off x="6417733" y="490537"/>
            <a:ext cx="5291663" cy="1628775"/>
          </a:xfrm>
        </p:spPr>
        <p:txBody>
          <a:bodyPr vert="horz" lIns="91440" tIns="45720" rIns="91440" bIns="45720" rtlCol="0" anchor="b">
            <a:normAutofit/>
          </a:bodyPr>
          <a:lstStyle/>
          <a:p>
            <a:endParaRPr lang="en-US" sz="4000" dirty="0"/>
          </a:p>
        </p:txBody>
      </p:sp>
      <p:pic>
        <p:nvPicPr>
          <p:cNvPr id="1026" name="Picture 2" descr="Political map of Scotland - royalty free editable vector map - Maproom">
            <a:extLst>
              <a:ext uri="{FF2B5EF4-FFF2-40B4-BE49-F238E27FC236}">
                <a16:creationId xmlns:a16="http://schemas.microsoft.com/office/drawing/2014/main" id="{9A595AC3-85F2-1B9A-AB3F-75E11475F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43" r="801"/>
          <a:stretch>
            <a:fill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solidFill>
            <a:srgbClr val="FFFFFF"/>
          </a:solidFill>
          <a:extLst>
            <a:ext uri="{909E8E84-426E-40DD-AFC4-6F175D3DCCD1}">
              <a14:hiddenFill xmlns:a14="http://schemas.microsoft.com/office/drawing/2010/main">
                <a:solidFill>
                  <a:srgbClr val="FFFFFF"/>
                </a:solidFill>
              </a14:hiddenFill>
            </a:ext>
          </a:extLst>
        </p:spPr>
      </p:pic>
      <p:sp>
        <p:nvSpPr>
          <p:cNvPr id="23568" name="Slide Number Placeholder 4">
            <a:extLst>
              <a:ext uri="{FF2B5EF4-FFF2-40B4-BE49-F238E27FC236}">
                <a16:creationId xmlns:a16="http://schemas.microsoft.com/office/drawing/2014/main" id="{A53510F1-CD06-5FF4-29A0-BB272F4CE767}"/>
              </a:ext>
            </a:extLst>
          </p:cNvPr>
          <p:cNvSpPr>
            <a:spLocks noGrp="1"/>
          </p:cNvSpPr>
          <p:nvPr>
            <p:ph type="sldNum" sz="quarter" idx="12"/>
          </p:nvPr>
        </p:nvSpPr>
        <p:spPr>
          <a:xfrm>
            <a:off x="481013" y="6356350"/>
            <a:ext cx="685800" cy="365125"/>
          </a:xfrm>
        </p:spPr>
        <p:txBody>
          <a:bodyPr vert="horz" lIns="91440" tIns="45720" rIns="91440" bIns="45720" rtlCol="0" anchor="ctr">
            <a:normAutofit/>
          </a:bodyPr>
          <a:lstStyle/>
          <a:p>
            <a:pPr algn="l">
              <a:spcAft>
                <a:spcPts val="600"/>
              </a:spcAft>
              <a:defRPr/>
            </a:pPr>
            <a:fld id="{7BF864BE-61D3-D741-BB8E-8A39ECD7F667}" type="slidenum">
              <a:rPr lang="en-US" altLang="en-US">
                <a:solidFill>
                  <a:srgbClr val="FFFFFF"/>
                </a:solidFill>
                <a:latin typeface="Calibri" panose="020F0502020204030204"/>
              </a:rPr>
              <a:pPr algn="l">
                <a:spcAft>
                  <a:spcPts val="600"/>
                </a:spcAft>
                <a:defRPr/>
              </a:pPr>
              <a:t>24</a:t>
            </a:fld>
            <a:endParaRPr lang="en-US" altLang="en-US">
              <a:solidFill>
                <a:srgbClr val="FFFFFF"/>
              </a:solidFill>
              <a:latin typeface="Calibri" panose="020F0502020204030204"/>
            </a:endParaRPr>
          </a:p>
        </p:txBody>
      </p:sp>
      <p:sp>
        <p:nvSpPr>
          <p:cNvPr id="23567" name="Text Placeholder 3">
            <a:extLst>
              <a:ext uri="{FF2B5EF4-FFF2-40B4-BE49-F238E27FC236}">
                <a16:creationId xmlns:a16="http://schemas.microsoft.com/office/drawing/2014/main" id="{2927D573-ED9F-11DA-1D3A-01375D4698D6}"/>
              </a:ext>
            </a:extLst>
          </p:cNvPr>
          <p:cNvSpPr>
            <a:spLocks noGrp="1"/>
          </p:cNvSpPr>
          <p:nvPr>
            <p:ph type="body" sz="half" idx="2"/>
          </p:nvPr>
        </p:nvSpPr>
        <p:spPr>
          <a:xfrm>
            <a:off x="6417734" y="2614612"/>
            <a:ext cx="5291663" cy="3752849"/>
          </a:xfrm>
        </p:spPr>
        <p:txBody>
          <a:bodyPr vert="horz" lIns="91440" tIns="45720" rIns="91440" bIns="45720" rtlCol="0">
            <a:normAutofit lnSpcReduction="10000"/>
          </a:bodyPr>
          <a:lstStyle/>
          <a:p>
            <a:pPr marL="380990" indent="-228600">
              <a:buFont typeface="Arial" panose="020B0604020202020204" pitchFamily="34" charset="0"/>
              <a:buChar char="•"/>
            </a:pPr>
            <a:r>
              <a:rPr lang="en-US" sz="2400" dirty="0"/>
              <a:t>Population: 5.77M (London 9.84M)</a:t>
            </a:r>
          </a:p>
          <a:p>
            <a:pPr marL="380990" indent="-228600">
              <a:buFont typeface="Arial" panose="020B0604020202020204" pitchFamily="34" charset="0"/>
              <a:buChar char="•"/>
            </a:pPr>
            <a:r>
              <a:rPr lang="en-US" sz="2400" dirty="0"/>
              <a:t>Pop density 70/km2, much more scattered in north &amp; west, concentrated in the ‘central belt’ and east coast cities</a:t>
            </a:r>
          </a:p>
          <a:p>
            <a:pPr marL="380990" indent="-228600">
              <a:buFont typeface="Arial" panose="020B0604020202020204" pitchFamily="34" charset="0"/>
              <a:buChar char="•"/>
            </a:pPr>
            <a:endParaRPr lang="en-US" sz="2400" dirty="0"/>
          </a:p>
          <a:p>
            <a:pPr marL="380990" indent="-228600">
              <a:buFont typeface="Arial" panose="020B0604020202020204" pitchFamily="34" charset="0"/>
              <a:buChar char="•"/>
            </a:pPr>
            <a:r>
              <a:rPr lang="en-US" sz="2400" dirty="0"/>
              <a:t>c.11,000 solicitors (regulator Law Society of Scotland)</a:t>
            </a:r>
          </a:p>
          <a:p>
            <a:pPr marL="380990" indent="-228600">
              <a:buFont typeface="Arial" panose="020B0604020202020204" pitchFamily="34" charset="0"/>
              <a:buChar char="•"/>
            </a:pPr>
            <a:r>
              <a:rPr lang="en-US" sz="2400" dirty="0"/>
              <a:t>c. 500 advocates (Faculty of Advocates)</a:t>
            </a:r>
          </a:p>
          <a:p>
            <a:pPr indent="-228600">
              <a:buFont typeface="Arial" panose="020B0604020202020204" pitchFamily="34" charset="0"/>
              <a:buChar char="•"/>
            </a:pPr>
            <a:endParaRPr lang="en-US" sz="2400" dirty="0"/>
          </a:p>
          <a:p>
            <a:pPr indent="-228600">
              <a:buFont typeface="Arial" panose="020B0604020202020204" pitchFamily="34" charset="0"/>
              <a:buChar char="•"/>
            </a:pPr>
            <a:endParaRPr lang="en-US" sz="2400" dirty="0"/>
          </a:p>
          <a:p>
            <a:pPr indent="-228600">
              <a:buFont typeface="Arial" panose="020B0604020202020204" pitchFamily="34" charset="0"/>
              <a:buChar char="•"/>
            </a:pPr>
            <a:endParaRPr lang="en-US" sz="2400" dirty="0"/>
          </a:p>
        </p:txBody>
      </p:sp>
    </p:spTree>
    <p:extLst>
      <p:ext uri="{BB962C8B-B14F-4D97-AF65-F5344CB8AC3E}">
        <p14:creationId xmlns:p14="http://schemas.microsoft.com/office/powerpoint/2010/main" val="3772200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B1D6-3FC1-FA8F-EA18-855D7BF13A83}"/>
              </a:ext>
            </a:extLst>
          </p:cNvPr>
          <p:cNvSpPr>
            <a:spLocks noGrp="1"/>
          </p:cNvSpPr>
          <p:nvPr>
            <p:ph type="title"/>
          </p:nvPr>
        </p:nvSpPr>
        <p:spPr/>
        <p:txBody>
          <a:bodyPr/>
          <a:lstStyle/>
          <a:p>
            <a:r>
              <a:rPr lang="en-US" dirty="0"/>
              <a:t>Scotland is a mixed jurisdiction</a:t>
            </a:r>
          </a:p>
        </p:txBody>
      </p:sp>
      <p:graphicFrame>
        <p:nvGraphicFramePr>
          <p:cNvPr id="6" name="Content Placeholder 2">
            <a:extLst>
              <a:ext uri="{FF2B5EF4-FFF2-40B4-BE49-F238E27FC236}">
                <a16:creationId xmlns:a16="http://schemas.microsoft.com/office/drawing/2014/main" id="{35D20097-D062-A99F-8CD3-635407504394}"/>
              </a:ext>
            </a:extLst>
          </p:cNvPr>
          <p:cNvGraphicFramePr>
            <a:graphicFrameLocks noGrp="1"/>
          </p:cNvGraphicFramePr>
          <p:nvPr>
            <p:ph idx="1"/>
            <p:extLst>
              <p:ext uri="{D42A27DB-BD31-4B8C-83A1-F6EECF244321}">
                <p14:modId xmlns:p14="http://schemas.microsoft.com/office/powerpoint/2010/main" val="974170464"/>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719B5DDE-6004-7A8D-FDC6-17DECD57EB53}"/>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427852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8F58-0267-0FDF-CCD6-9C7826281518}"/>
              </a:ext>
            </a:extLst>
          </p:cNvPr>
          <p:cNvSpPr>
            <a:spLocks noGrp="1"/>
          </p:cNvSpPr>
          <p:nvPr>
            <p:ph type="title"/>
          </p:nvPr>
        </p:nvSpPr>
        <p:spPr/>
        <p:txBody>
          <a:bodyPr/>
          <a:lstStyle/>
          <a:p>
            <a:r>
              <a:rPr lang="en-US" dirty="0"/>
              <a:t>Sources &amp; methods of education are mixed</a:t>
            </a:r>
          </a:p>
        </p:txBody>
      </p:sp>
      <p:sp>
        <p:nvSpPr>
          <p:cNvPr id="3" name="Content Placeholder 2">
            <a:extLst>
              <a:ext uri="{FF2B5EF4-FFF2-40B4-BE49-F238E27FC236}">
                <a16:creationId xmlns:a16="http://schemas.microsoft.com/office/drawing/2014/main" id="{A47FD813-3415-B916-5F47-926BAA384BB1}"/>
              </a:ext>
            </a:extLst>
          </p:cNvPr>
          <p:cNvSpPr>
            <a:spLocks noGrp="1"/>
          </p:cNvSpPr>
          <p:nvPr>
            <p:ph idx="1"/>
          </p:nvPr>
        </p:nvSpPr>
        <p:spPr>
          <a:xfrm>
            <a:off x="5180012" y="686453"/>
            <a:ext cx="6172200" cy="6012927"/>
          </a:xfrm>
        </p:spPr>
        <p:txBody>
          <a:bodyPr>
            <a:normAutofit fontScale="92500" lnSpcReduction="20000"/>
          </a:bodyPr>
          <a:lstStyle/>
          <a:p>
            <a:pPr marL="0" indent="0">
              <a:buNone/>
            </a:pPr>
            <a:r>
              <a:rPr lang="en-US" sz="2800" dirty="0"/>
              <a:t>Eg </a:t>
            </a:r>
          </a:p>
          <a:p>
            <a:r>
              <a:rPr lang="en-US" sz="2800" dirty="0"/>
              <a:t>civilian – glossed </a:t>
            </a:r>
            <a:r>
              <a:rPr lang="en-US" sz="2800" dirty="0" err="1"/>
              <a:t>mss</a:t>
            </a:r>
            <a:r>
              <a:rPr lang="en-US" sz="2800" dirty="0"/>
              <a:t>, commentaries, decretal literature, introduction of printed texts</a:t>
            </a:r>
          </a:p>
          <a:p>
            <a:r>
              <a:rPr lang="en-US" sz="2800" dirty="0"/>
              <a:t>Continental university education (Catholic &amp; Reformed), giving way in 18th century to education at Scottish institutions – St Andrews, Glasgow, Aberdeen, Edinburgh.</a:t>
            </a:r>
          </a:p>
          <a:p>
            <a:r>
              <a:rPr lang="en-US" sz="2800" dirty="0"/>
              <a:t>English common law increasingly influential after Parliamentary Union in 1707</a:t>
            </a:r>
          </a:p>
          <a:p>
            <a:r>
              <a:rPr lang="en-US" sz="2800" dirty="0"/>
              <a:t>Formation of profession castes (Writers, Advocates) informed the development and types of educations available</a:t>
            </a:r>
          </a:p>
          <a:p>
            <a:r>
              <a:rPr lang="en-US" sz="2800" dirty="0"/>
              <a:t>Universities become dominant in legal education in 20</a:t>
            </a:r>
            <a:r>
              <a:rPr lang="en-US" sz="2800" baseline="30000" dirty="0"/>
              <a:t>th</a:t>
            </a:r>
            <a:r>
              <a:rPr lang="en-US" sz="2800" dirty="0"/>
              <a:t> century, </a:t>
            </a:r>
            <a:r>
              <a:rPr lang="en-US" sz="2800" dirty="0" err="1"/>
              <a:t>esp</a:t>
            </a:r>
            <a:r>
              <a:rPr lang="en-US" sz="2800" dirty="0"/>
              <a:t> after 1960 and the development of the modern LLB</a:t>
            </a:r>
          </a:p>
          <a:p>
            <a:endParaRPr lang="en-US" sz="2800" dirty="0"/>
          </a:p>
          <a:p>
            <a:endParaRPr lang="en-US" sz="2800" dirty="0"/>
          </a:p>
        </p:txBody>
      </p:sp>
      <p:sp>
        <p:nvSpPr>
          <p:cNvPr id="4" name="Text Placeholder 3">
            <a:extLst>
              <a:ext uri="{FF2B5EF4-FFF2-40B4-BE49-F238E27FC236}">
                <a16:creationId xmlns:a16="http://schemas.microsoft.com/office/drawing/2014/main" id="{2783DF60-65F2-049B-92C9-259B69C5021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84165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46D5-6F45-1EEC-2D25-EFD97961BD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948CF0-39E9-A408-5D46-02BFCEADDFE2}"/>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E61DAC90-52B9-FDAB-2378-35E39262901E}"/>
              </a:ext>
            </a:extLst>
          </p:cNvPr>
          <p:cNvSpPr>
            <a:spLocks noGrp="1"/>
          </p:cNvSpPr>
          <p:nvPr>
            <p:ph type="body" sz="half" idx="2"/>
          </p:nvPr>
        </p:nvSpPr>
        <p:spPr/>
        <p:txBody>
          <a:bodyPr/>
          <a:lstStyle/>
          <a:p>
            <a:endParaRPr lang="en-US"/>
          </a:p>
        </p:txBody>
      </p:sp>
      <p:sp>
        <p:nvSpPr>
          <p:cNvPr id="6" name="TextBox 5">
            <a:extLst>
              <a:ext uri="{FF2B5EF4-FFF2-40B4-BE49-F238E27FC236}">
                <a16:creationId xmlns:a16="http://schemas.microsoft.com/office/drawing/2014/main" id="{115640D0-3772-B751-AC66-CDE8C8E7E59F}"/>
              </a:ext>
            </a:extLst>
          </p:cNvPr>
          <p:cNvSpPr txBox="1"/>
          <p:nvPr/>
        </p:nvSpPr>
        <p:spPr>
          <a:xfrm>
            <a:off x="2492187" y="2057400"/>
            <a:ext cx="6866965" cy="646331"/>
          </a:xfrm>
          <a:prstGeom prst="rect">
            <a:avLst/>
          </a:prstGeom>
          <a:noFill/>
        </p:spPr>
        <p:txBody>
          <a:bodyPr wrap="square">
            <a:spAutoFit/>
          </a:bodyPr>
          <a:lstStyle/>
          <a:p>
            <a:r>
              <a:rPr lang="en-GB" altLang="en-US" sz="3600" dirty="0">
                <a:ea typeface="ＭＳ Ｐゴシック" panose="020B0600070205080204" pitchFamily="34" charset="-128"/>
              </a:rPr>
              <a:t>2.  Professional legal education</a:t>
            </a:r>
          </a:p>
        </p:txBody>
      </p:sp>
    </p:spTree>
    <p:extLst>
      <p:ext uri="{BB962C8B-B14F-4D97-AF65-F5344CB8AC3E}">
        <p14:creationId xmlns:p14="http://schemas.microsoft.com/office/powerpoint/2010/main" val="314797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FCD07-CD7D-8F72-614A-6F3078CBE984}"/>
            </a:ext>
          </a:extLst>
        </p:cNvPr>
        <p:cNvGrpSpPr/>
        <p:nvPr/>
      </p:nvGrpSpPr>
      <p:grpSpPr>
        <a:xfrm>
          <a:off x="0" y="0"/>
          <a:ext cx="0" cy="0"/>
          <a:chOff x="0" y="0"/>
          <a:chExt cx="0" cy="0"/>
        </a:xfrm>
      </p:grpSpPr>
      <p:sp>
        <p:nvSpPr>
          <p:cNvPr id="23554" name="Title 1">
            <a:extLst>
              <a:ext uri="{FF2B5EF4-FFF2-40B4-BE49-F238E27FC236}">
                <a16:creationId xmlns:a16="http://schemas.microsoft.com/office/drawing/2014/main" id="{589F3104-163D-5674-7CE2-F1B0DB4EF20B}"/>
              </a:ext>
            </a:extLst>
          </p:cNvPr>
          <p:cNvSpPr>
            <a:spLocks noGrp="1"/>
          </p:cNvSpPr>
          <p:nvPr>
            <p:ph type="title"/>
          </p:nvPr>
        </p:nvSpPr>
        <p:spPr>
          <a:xfrm>
            <a:off x="335091" y="-123395"/>
            <a:ext cx="11219859" cy="1143000"/>
          </a:xfrm>
        </p:spPr>
        <p:txBody>
          <a:bodyPr/>
          <a:lstStyle/>
          <a:p>
            <a:pPr algn="r"/>
            <a:r>
              <a:rPr lang="en-GB" altLang="en-US" dirty="0">
                <a:ea typeface="ＭＳ Ｐゴシック" panose="020B0600070205080204" pitchFamily="34" charset="-128"/>
              </a:rPr>
              <a:t>law schools &amp; qualifying routes in Scotland</a:t>
            </a:r>
          </a:p>
        </p:txBody>
      </p:sp>
      <p:sp>
        <p:nvSpPr>
          <p:cNvPr id="23555" name="Content Placeholder 2">
            <a:extLst>
              <a:ext uri="{FF2B5EF4-FFF2-40B4-BE49-F238E27FC236}">
                <a16:creationId xmlns:a16="http://schemas.microsoft.com/office/drawing/2014/main" id="{725A139D-F590-6A3C-2FB2-5F61F65604D1}"/>
              </a:ext>
            </a:extLst>
          </p:cNvPr>
          <p:cNvSpPr>
            <a:spLocks noGrp="1"/>
          </p:cNvSpPr>
          <p:nvPr>
            <p:ph idx="1"/>
          </p:nvPr>
        </p:nvSpPr>
        <p:spPr>
          <a:xfrm>
            <a:off x="833343" y="1283898"/>
            <a:ext cx="10849205" cy="3962400"/>
          </a:xfrm>
        </p:spPr>
        <p:txBody>
          <a:bodyPr>
            <a:normAutofit fontScale="92500" lnSpcReduction="20000"/>
          </a:bodyPr>
          <a:lstStyle/>
          <a:p>
            <a:r>
              <a:rPr lang="en-GB" altLang="en-US" sz="2400" dirty="0">
                <a:ea typeface="ＭＳ Ｐゴシック" panose="020B0600070205080204" pitchFamily="34" charset="-128"/>
              </a:rPr>
              <a:t>University of Aberdeen</a:t>
            </a:r>
          </a:p>
          <a:p>
            <a:r>
              <a:rPr lang="en-GB" altLang="en-US" sz="2400" dirty="0">
                <a:ea typeface="ＭＳ Ｐゴシック" panose="020B0600070205080204" pitchFamily="34" charset="-128"/>
              </a:rPr>
              <a:t>Abertay University</a:t>
            </a:r>
          </a:p>
          <a:p>
            <a:r>
              <a:rPr lang="en-GB" altLang="en-US" sz="2400" dirty="0">
                <a:ea typeface="ＭＳ Ｐゴシック" panose="020B0600070205080204" pitchFamily="34" charset="-128"/>
              </a:rPr>
              <a:t>Glasgow Caledonian University</a:t>
            </a:r>
          </a:p>
          <a:p>
            <a:r>
              <a:rPr lang="en-GB" altLang="en-US" sz="2400" dirty="0">
                <a:ea typeface="ＭＳ Ｐゴシック" panose="020B0600070205080204" pitchFamily="34" charset="-128"/>
              </a:rPr>
              <a:t>University of Dundee</a:t>
            </a:r>
          </a:p>
          <a:p>
            <a:r>
              <a:rPr lang="en-GB" altLang="en-US" sz="2400" dirty="0">
                <a:ea typeface="ＭＳ Ｐゴシック" panose="020B0600070205080204" pitchFamily="34" charset="-128"/>
              </a:rPr>
              <a:t>University of Edinburgh</a:t>
            </a:r>
          </a:p>
          <a:p>
            <a:r>
              <a:rPr lang="en-GB" altLang="en-US" sz="2400" dirty="0">
                <a:ea typeface="ＭＳ Ｐゴシック" panose="020B0600070205080204" pitchFamily="34" charset="-128"/>
              </a:rPr>
              <a:t>University of Glasgow</a:t>
            </a:r>
          </a:p>
          <a:p>
            <a:r>
              <a:rPr lang="en-GB" altLang="en-US" sz="2400" dirty="0">
                <a:ea typeface="ＭＳ Ｐゴシック" panose="020B0600070205080204" pitchFamily="34" charset="-128"/>
              </a:rPr>
              <a:t>Edinburgh Napier University</a:t>
            </a:r>
          </a:p>
          <a:p>
            <a:r>
              <a:rPr lang="en-GB" altLang="en-US" sz="2400" dirty="0">
                <a:ea typeface="ＭＳ Ｐゴシック" panose="020B0600070205080204" pitchFamily="34" charset="-128"/>
              </a:rPr>
              <a:t>Robert Gordon University</a:t>
            </a:r>
          </a:p>
          <a:p>
            <a:r>
              <a:rPr lang="en-GB" altLang="en-US" sz="2400" dirty="0">
                <a:ea typeface="ＭＳ Ｐゴシック" panose="020B0600070205080204" pitchFamily="34" charset="-128"/>
              </a:rPr>
              <a:t>University of Stirling</a:t>
            </a:r>
          </a:p>
          <a:p>
            <a:r>
              <a:rPr lang="en-GB" altLang="en-US" sz="2400" dirty="0">
                <a:ea typeface="ＭＳ Ｐゴシック" panose="020B0600070205080204" pitchFamily="34" charset="-128"/>
              </a:rPr>
              <a:t>University of Strathclyde</a:t>
            </a:r>
          </a:p>
          <a:p>
            <a:r>
              <a:rPr lang="en-GB" altLang="en-US" sz="2400" dirty="0">
                <a:ea typeface="ＭＳ Ｐゴシック" panose="020B0600070205080204" pitchFamily="34" charset="-128"/>
              </a:rPr>
              <a:t>University of the West of Scotland</a:t>
            </a:r>
          </a:p>
        </p:txBody>
      </p:sp>
      <p:sp>
        <p:nvSpPr>
          <p:cNvPr id="4" name="TextBox 3">
            <a:extLst>
              <a:ext uri="{FF2B5EF4-FFF2-40B4-BE49-F238E27FC236}">
                <a16:creationId xmlns:a16="http://schemas.microsoft.com/office/drawing/2014/main" id="{E409D952-56E4-2191-E9DA-8913B111B812}"/>
              </a:ext>
            </a:extLst>
          </p:cNvPr>
          <p:cNvSpPr txBox="1"/>
          <p:nvPr/>
        </p:nvSpPr>
        <p:spPr>
          <a:xfrm>
            <a:off x="7152117" y="859511"/>
            <a:ext cx="4992824" cy="6000489"/>
          </a:xfrm>
          <a:prstGeom prst="rect">
            <a:avLst/>
          </a:prstGeom>
          <a:noFill/>
        </p:spPr>
        <p:txBody>
          <a:bodyPr wrap="square" rtlCol="0">
            <a:spAutoFit/>
          </a:bodyPr>
          <a:lstStyle/>
          <a:p>
            <a:r>
              <a:rPr lang="en-US" sz="2133" b="1" dirty="0"/>
              <a:t>Routes to qualification</a:t>
            </a:r>
          </a:p>
          <a:p>
            <a:endParaRPr lang="en-US" sz="2133" b="1" dirty="0"/>
          </a:p>
          <a:p>
            <a:r>
              <a:rPr lang="en-US" sz="2133" i="1" dirty="0"/>
              <a:t>Undergrad law degrees</a:t>
            </a:r>
            <a:r>
              <a:rPr lang="en-US" sz="2133" dirty="0"/>
              <a:t>:</a:t>
            </a:r>
          </a:p>
          <a:p>
            <a:pPr marL="380990" indent="-380990">
              <a:buFont typeface="Arial" panose="020B0604020202020204" pitchFamily="34" charset="0"/>
              <a:buChar char="•"/>
            </a:pPr>
            <a:r>
              <a:rPr lang="en-US" sz="2133" dirty="0"/>
              <a:t>4 year LLB Hons, or</a:t>
            </a:r>
          </a:p>
          <a:p>
            <a:pPr marL="380990" indent="-380990">
              <a:buFont typeface="Arial" panose="020B0604020202020204" pitchFamily="34" charset="0"/>
              <a:buChar char="•"/>
            </a:pPr>
            <a:r>
              <a:rPr lang="en-US" sz="2133" dirty="0"/>
              <a:t>3 year LLB Ord, or </a:t>
            </a:r>
          </a:p>
          <a:p>
            <a:pPr marL="380990" indent="-380990">
              <a:buFont typeface="Arial" panose="020B0604020202020204" pitchFamily="34" charset="0"/>
              <a:buChar char="•"/>
            </a:pPr>
            <a:r>
              <a:rPr lang="en-US" sz="2133" dirty="0"/>
              <a:t>2 year LLB Ord p/g degree</a:t>
            </a:r>
          </a:p>
          <a:p>
            <a:pPr marL="380990" indent="-380990">
              <a:buFont typeface="Arial" panose="020B0604020202020204" pitchFamily="34" charset="0"/>
              <a:buChar char="•"/>
            </a:pPr>
            <a:r>
              <a:rPr lang="en-US" sz="2133" dirty="0"/>
              <a:t>RGU offers online LLB</a:t>
            </a:r>
          </a:p>
          <a:p>
            <a:pPr marL="380990" indent="-380990">
              <a:buFont typeface="Arial" panose="020B0604020202020204" pitchFamily="34" charset="0"/>
              <a:buChar char="•"/>
            </a:pPr>
            <a:r>
              <a:rPr lang="en-US" sz="2133" dirty="0"/>
              <a:t>No OU Scots law degree</a:t>
            </a:r>
          </a:p>
          <a:p>
            <a:pPr marL="380990" indent="-380990">
              <a:buFont typeface="Arial" panose="020B0604020202020204" pitchFamily="34" charset="0"/>
              <a:buChar char="•"/>
            </a:pPr>
            <a:endParaRPr lang="en-US" sz="2133" dirty="0"/>
          </a:p>
          <a:p>
            <a:r>
              <a:rPr lang="en-US" sz="2133" i="1" dirty="0"/>
              <a:t>Professional qualification</a:t>
            </a:r>
            <a:r>
              <a:rPr lang="en-US" sz="2133" dirty="0"/>
              <a:t>:</a:t>
            </a:r>
          </a:p>
          <a:p>
            <a:pPr marL="380990" indent="-380990">
              <a:buFont typeface="Arial" panose="020B0604020202020204" pitchFamily="34" charset="0"/>
              <a:buChar char="•"/>
            </a:pPr>
            <a:r>
              <a:rPr lang="en-US" sz="2133" dirty="0"/>
              <a:t>Diploma in Professional Legal Practice (aka PEAT 1); and</a:t>
            </a:r>
          </a:p>
          <a:p>
            <a:pPr marL="380990" indent="-380990">
              <a:buFont typeface="Arial" panose="020B0604020202020204" pitchFamily="34" charset="0"/>
              <a:buChar char="•"/>
            </a:pPr>
            <a:r>
              <a:rPr lang="en-US" sz="2133" dirty="0"/>
              <a:t>Two-year traineeship (PEAT 2) + CPD; OR</a:t>
            </a:r>
          </a:p>
          <a:p>
            <a:pPr marL="380990" indent="-380990">
              <a:buFont typeface="Arial" panose="020B0604020202020204" pitchFamily="34" charset="0"/>
              <a:buChar char="•"/>
            </a:pPr>
            <a:r>
              <a:rPr lang="en-US" sz="2133" dirty="0"/>
              <a:t>Pre-PEAT training contract + Law Society professional exams; OR</a:t>
            </a:r>
          </a:p>
          <a:p>
            <a:pPr marL="380990" indent="-380990">
              <a:buFont typeface="Arial" panose="020B0604020202020204" pitchFamily="34" charset="0"/>
              <a:buChar char="•"/>
            </a:pPr>
            <a:r>
              <a:rPr lang="en-US" sz="2133" dirty="0"/>
              <a:t>Non-PEAT 1 traineeship</a:t>
            </a:r>
          </a:p>
          <a:p>
            <a:pPr marL="380990" indent="-380990">
              <a:buFont typeface="Arial" panose="020B0604020202020204" pitchFamily="34" charset="0"/>
              <a:buChar char="•"/>
            </a:pPr>
            <a:endParaRPr lang="en-US" sz="2133" dirty="0"/>
          </a:p>
        </p:txBody>
      </p:sp>
      <p:sp>
        <p:nvSpPr>
          <p:cNvPr id="5" name="TextBox 4">
            <a:extLst>
              <a:ext uri="{FF2B5EF4-FFF2-40B4-BE49-F238E27FC236}">
                <a16:creationId xmlns:a16="http://schemas.microsoft.com/office/drawing/2014/main" id="{A0C2F767-8533-06A9-72B9-67109E0AB7D4}"/>
              </a:ext>
            </a:extLst>
          </p:cNvPr>
          <p:cNvSpPr txBox="1"/>
          <p:nvPr/>
        </p:nvSpPr>
        <p:spPr>
          <a:xfrm rot="16200000">
            <a:off x="5948948" y="5361106"/>
            <a:ext cx="2112235" cy="338554"/>
          </a:xfrm>
          <a:prstGeom prst="rect">
            <a:avLst/>
          </a:prstGeom>
          <a:noFill/>
        </p:spPr>
        <p:txBody>
          <a:bodyPr wrap="square" rtlCol="0">
            <a:spAutoFit/>
          </a:bodyPr>
          <a:lstStyle/>
          <a:p>
            <a:r>
              <a:rPr lang="en-US" sz="1600" dirty="0">
                <a:hlinkClick r:id="rId3"/>
              </a:rPr>
              <a:t>http://bit.ly/4e70DCx</a:t>
            </a:r>
            <a:r>
              <a:rPr lang="en-US" sz="1600" dirty="0"/>
              <a:t> </a:t>
            </a:r>
          </a:p>
        </p:txBody>
      </p:sp>
      <p:sp>
        <p:nvSpPr>
          <p:cNvPr id="6" name="TextBox 5">
            <a:extLst>
              <a:ext uri="{FF2B5EF4-FFF2-40B4-BE49-F238E27FC236}">
                <a16:creationId xmlns:a16="http://schemas.microsoft.com/office/drawing/2014/main" id="{96B78CBB-B49E-4801-FD82-2BEA19A1E985}"/>
              </a:ext>
            </a:extLst>
          </p:cNvPr>
          <p:cNvSpPr txBox="1"/>
          <p:nvPr/>
        </p:nvSpPr>
        <p:spPr>
          <a:xfrm>
            <a:off x="162979" y="5530383"/>
            <a:ext cx="6528592" cy="1405256"/>
          </a:xfrm>
          <a:prstGeom prst="rect">
            <a:avLst/>
          </a:prstGeom>
          <a:noFill/>
        </p:spPr>
        <p:txBody>
          <a:bodyPr wrap="square" rtlCol="0">
            <a:spAutoFit/>
          </a:bodyPr>
          <a:lstStyle/>
          <a:p>
            <a:r>
              <a:rPr lang="en-US" sz="2133" dirty="0"/>
              <a:t>Fees:</a:t>
            </a:r>
          </a:p>
          <a:p>
            <a:pPr marL="380990" indent="-380990">
              <a:buFont typeface="Arial" panose="020B0604020202020204" pitchFamily="34" charset="0"/>
              <a:buChar char="•"/>
            </a:pPr>
            <a:r>
              <a:rPr lang="en-US" sz="2133" dirty="0"/>
              <a:t>U/g tuition-free if first degree for Scots students</a:t>
            </a:r>
          </a:p>
          <a:p>
            <a:pPr marL="380990" indent="-380990">
              <a:buFont typeface="Arial" panose="020B0604020202020204" pitchFamily="34" charset="0"/>
              <a:buChar char="•"/>
            </a:pPr>
            <a:r>
              <a:rPr lang="en-US" sz="2133" dirty="0"/>
              <a:t>PEAT 1: c.£9 -11,000</a:t>
            </a:r>
          </a:p>
          <a:p>
            <a:endParaRPr lang="en-US" sz="2133" dirty="0"/>
          </a:p>
        </p:txBody>
      </p:sp>
    </p:spTree>
    <p:extLst>
      <p:ext uri="{BB962C8B-B14F-4D97-AF65-F5344CB8AC3E}">
        <p14:creationId xmlns:p14="http://schemas.microsoft.com/office/powerpoint/2010/main" val="2568711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1F14E-E48B-C78C-36D8-24C6C73E7596}"/>
            </a:ext>
          </a:extLst>
        </p:cNvPr>
        <p:cNvGrpSpPr/>
        <p:nvPr/>
      </p:nvGrpSpPr>
      <p:grpSpPr>
        <a:xfrm>
          <a:off x="0" y="0"/>
          <a:ext cx="0" cy="0"/>
          <a:chOff x="0" y="0"/>
          <a:chExt cx="0" cy="0"/>
        </a:xfrm>
      </p:grpSpPr>
      <p:sp>
        <p:nvSpPr>
          <p:cNvPr id="23554" name="Title 1">
            <a:extLst>
              <a:ext uri="{FF2B5EF4-FFF2-40B4-BE49-F238E27FC236}">
                <a16:creationId xmlns:a16="http://schemas.microsoft.com/office/drawing/2014/main" id="{A7A98211-03C7-46A1-4119-E43B3F95A755}"/>
              </a:ext>
            </a:extLst>
          </p:cNvPr>
          <p:cNvSpPr>
            <a:spLocks noGrp="1"/>
          </p:cNvSpPr>
          <p:nvPr>
            <p:ph type="title"/>
          </p:nvPr>
        </p:nvSpPr>
        <p:spPr>
          <a:xfrm>
            <a:off x="2255573" y="-123395"/>
            <a:ext cx="9299376" cy="1143000"/>
          </a:xfrm>
        </p:spPr>
        <p:txBody>
          <a:bodyPr/>
          <a:lstStyle/>
          <a:p>
            <a:pPr algn="r"/>
            <a:r>
              <a:rPr lang="en-GB" altLang="en-US" dirty="0">
                <a:ea typeface="ＭＳ Ｐゴシック" panose="020B0600070205080204" pitchFamily="34" charset="-128"/>
              </a:rPr>
              <a:t>Cp Scottish &amp; Danish law schools</a:t>
            </a:r>
          </a:p>
        </p:txBody>
      </p:sp>
      <p:sp>
        <p:nvSpPr>
          <p:cNvPr id="23555" name="Content Placeholder 2">
            <a:extLst>
              <a:ext uri="{FF2B5EF4-FFF2-40B4-BE49-F238E27FC236}">
                <a16:creationId xmlns:a16="http://schemas.microsoft.com/office/drawing/2014/main" id="{8A8F6A7F-F62B-E33C-C3FA-222212C03285}"/>
              </a:ext>
            </a:extLst>
          </p:cNvPr>
          <p:cNvSpPr>
            <a:spLocks noGrp="1"/>
          </p:cNvSpPr>
          <p:nvPr>
            <p:ph idx="1"/>
          </p:nvPr>
        </p:nvSpPr>
        <p:spPr>
          <a:xfrm>
            <a:off x="0" y="1019605"/>
            <a:ext cx="10849205" cy="3962400"/>
          </a:xfrm>
        </p:spPr>
        <p:txBody>
          <a:bodyPr>
            <a:noAutofit/>
          </a:bodyPr>
          <a:lstStyle/>
          <a:p>
            <a:r>
              <a:rPr lang="en-GB" altLang="en-US" sz="2400" dirty="0">
                <a:ea typeface="ＭＳ Ｐゴシック" panose="020B0600070205080204" pitchFamily="34" charset="-128"/>
              </a:rPr>
              <a:t>Pop of Denmark c. 5.96M</a:t>
            </a:r>
          </a:p>
          <a:p>
            <a:r>
              <a:rPr lang="en-GB" altLang="en-US" sz="2400" dirty="0">
                <a:ea typeface="ＭＳ Ｐゴシック" panose="020B0600070205080204" pitchFamily="34" charset="-128"/>
              </a:rPr>
              <a:t>c.7,600 lawyers</a:t>
            </a:r>
          </a:p>
          <a:p>
            <a:r>
              <a:rPr lang="en-GB" altLang="en-US" sz="2400" dirty="0">
                <a:ea typeface="ＭＳ Ｐゴシック" panose="020B0600070205080204" pitchFamily="34" charset="-128"/>
              </a:rPr>
              <a:t>U/g education free of </a:t>
            </a:r>
            <a:br>
              <a:rPr lang="en-GB" altLang="en-US" sz="2400" dirty="0">
                <a:ea typeface="ＭＳ Ｐゴシック" panose="020B0600070205080204" pitchFamily="34" charset="-128"/>
              </a:rPr>
            </a:br>
            <a:r>
              <a:rPr lang="en-GB" altLang="en-US" sz="2400" dirty="0">
                <a:ea typeface="ＭＳ Ｐゴシック" panose="020B0600070205080204" pitchFamily="34" charset="-128"/>
              </a:rPr>
              <a:t>tuition fees for:</a:t>
            </a:r>
          </a:p>
          <a:p>
            <a:pPr lvl="1"/>
            <a:r>
              <a:rPr lang="en-GB" dirty="0"/>
              <a:t>EU/EEA citizens,</a:t>
            </a:r>
          </a:p>
          <a:p>
            <a:pPr lvl="1"/>
            <a:r>
              <a:rPr lang="en-GB" dirty="0"/>
              <a:t>Swiss citizens, and</a:t>
            </a:r>
          </a:p>
          <a:p>
            <a:pPr lvl="1"/>
            <a:r>
              <a:rPr lang="en-GB" dirty="0"/>
              <a:t>Certain non-EU students with </a:t>
            </a:r>
            <a:br>
              <a:rPr lang="en-GB" dirty="0"/>
            </a:br>
            <a:r>
              <a:rPr lang="en-GB" dirty="0"/>
              <a:t>permanent residence or </a:t>
            </a:r>
            <a:br>
              <a:rPr lang="en-GB" dirty="0"/>
            </a:br>
            <a:r>
              <a:rPr lang="en-GB" dirty="0"/>
              <a:t>special rights</a:t>
            </a:r>
            <a:br>
              <a:rPr lang="en-GB" dirty="0"/>
            </a:br>
            <a:r>
              <a:rPr lang="en-GB" dirty="0"/>
              <a:t>(e.g. refugee status).</a:t>
            </a:r>
          </a:p>
          <a:p>
            <a:r>
              <a:rPr lang="en-GB" altLang="en-US" sz="2400" dirty="0">
                <a:ea typeface="ＭＳ Ｐゴシック" panose="020B0600070205080204" pitchFamily="34" charset="-128"/>
              </a:rPr>
              <a:t>Five law schools</a:t>
            </a:r>
          </a:p>
          <a:p>
            <a:r>
              <a:rPr lang="en-GB" altLang="en-US" sz="2400" dirty="0">
                <a:ea typeface="ＭＳ Ｐゴシック" panose="020B0600070205080204" pitchFamily="34" charset="-128"/>
              </a:rPr>
              <a:t>Professional routes relatively </a:t>
            </a:r>
            <a:br>
              <a:rPr lang="en-GB" altLang="en-US" sz="2400" dirty="0">
                <a:ea typeface="ＭＳ Ｐゴシック" panose="020B0600070205080204" pitchFamily="34" charset="-128"/>
              </a:rPr>
            </a:br>
            <a:r>
              <a:rPr lang="en-GB" altLang="en-US" sz="2400" dirty="0">
                <a:ea typeface="ＭＳ Ｐゴシック" panose="020B0600070205080204" pitchFamily="34" charset="-128"/>
              </a:rPr>
              <a:t>fixed – cp to Scotland</a:t>
            </a:r>
          </a:p>
        </p:txBody>
      </p:sp>
      <p:graphicFrame>
        <p:nvGraphicFramePr>
          <p:cNvPr id="2" name="Content Placeholder 1">
            <a:extLst>
              <a:ext uri="{FF2B5EF4-FFF2-40B4-BE49-F238E27FC236}">
                <a16:creationId xmlns:a16="http://schemas.microsoft.com/office/drawing/2014/main" id="{624E5C84-CDF8-F16D-D64D-EFF684AED46C}"/>
              </a:ext>
            </a:extLst>
          </p:cNvPr>
          <p:cNvGraphicFramePr>
            <a:graphicFrameLocks/>
          </p:cNvGraphicFramePr>
          <p:nvPr>
            <p:extLst>
              <p:ext uri="{D42A27DB-BD31-4B8C-83A1-F6EECF244321}">
                <p14:modId xmlns:p14="http://schemas.microsoft.com/office/powerpoint/2010/main" val="2498835408"/>
              </p:ext>
            </p:extLst>
          </p:nvPr>
        </p:nvGraphicFramePr>
        <p:xfrm>
          <a:off x="5398910" y="836712"/>
          <a:ext cx="6265709" cy="5208294"/>
        </p:xfrm>
        <a:graphic>
          <a:graphicData uri="http://schemas.openxmlformats.org/drawingml/2006/table">
            <a:tbl>
              <a:tblPr/>
              <a:tblGrid>
                <a:gridCol w="2192017">
                  <a:extLst>
                    <a:ext uri="{9D8B030D-6E8A-4147-A177-3AD203B41FA5}">
                      <a16:colId xmlns:a16="http://schemas.microsoft.com/office/drawing/2014/main" val="2216159373"/>
                    </a:ext>
                  </a:extLst>
                </a:gridCol>
                <a:gridCol w="1865447">
                  <a:extLst>
                    <a:ext uri="{9D8B030D-6E8A-4147-A177-3AD203B41FA5}">
                      <a16:colId xmlns:a16="http://schemas.microsoft.com/office/drawing/2014/main" val="2706681462"/>
                    </a:ext>
                  </a:extLst>
                </a:gridCol>
                <a:gridCol w="2208245">
                  <a:extLst>
                    <a:ext uri="{9D8B030D-6E8A-4147-A177-3AD203B41FA5}">
                      <a16:colId xmlns:a16="http://schemas.microsoft.com/office/drawing/2014/main" val="2577835189"/>
                    </a:ext>
                  </a:extLst>
                </a:gridCol>
              </a:tblGrid>
              <a:tr h="711888">
                <a:tc>
                  <a:txBody>
                    <a:bodyPr/>
                    <a:lstStyle/>
                    <a:p>
                      <a:pPr>
                        <a:buNone/>
                      </a:pPr>
                      <a:r>
                        <a:rPr lang="en-GB" sz="1900" b="1" dirty="0"/>
                        <a:t>University</a:t>
                      </a:r>
                      <a:endParaRPr lang="en-GB" sz="1900" dirty="0"/>
                    </a:p>
                  </a:txBody>
                  <a:tcPr marL="110067" marR="110067" marT="55033" marB="55033" anchor="ctr">
                    <a:lnL>
                      <a:noFill/>
                    </a:lnL>
                    <a:lnR>
                      <a:noFill/>
                    </a:lnR>
                    <a:lnT>
                      <a:noFill/>
                    </a:lnT>
                    <a:lnB>
                      <a:noFill/>
                    </a:lnB>
                    <a:solidFill>
                      <a:srgbClr val="00B0F0"/>
                    </a:solidFill>
                  </a:tcPr>
                </a:tc>
                <a:tc>
                  <a:txBody>
                    <a:bodyPr/>
                    <a:lstStyle/>
                    <a:p>
                      <a:pPr>
                        <a:buNone/>
                      </a:pPr>
                      <a:r>
                        <a:rPr lang="en-GB" sz="1900" b="1" dirty="0"/>
                        <a:t>Location</a:t>
                      </a:r>
                      <a:endParaRPr lang="en-GB" sz="1900" dirty="0"/>
                    </a:p>
                  </a:txBody>
                  <a:tcPr marL="110067" marR="110067" marT="55033" marB="55033" anchor="ctr">
                    <a:lnL>
                      <a:noFill/>
                    </a:lnL>
                    <a:lnR>
                      <a:noFill/>
                    </a:lnR>
                    <a:lnT>
                      <a:noFill/>
                    </a:lnT>
                    <a:lnB>
                      <a:noFill/>
                    </a:lnB>
                    <a:solidFill>
                      <a:srgbClr val="00B0F0"/>
                    </a:solidFill>
                  </a:tcPr>
                </a:tc>
                <a:tc>
                  <a:txBody>
                    <a:bodyPr/>
                    <a:lstStyle/>
                    <a:p>
                      <a:pPr>
                        <a:buNone/>
                      </a:pPr>
                      <a:r>
                        <a:rPr lang="en-GB" sz="1900" b="1" dirty="0"/>
                        <a:t>Legal Degree Offered</a:t>
                      </a:r>
                      <a:endParaRPr lang="en-GB" sz="1900" dirty="0"/>
                    </a:p>
                  </a:txBody>
                  <a:tcPr marL="110067" marR="110067" marT="55033" marB="55033" anchor="ctr">
                    <a:lnL>
                      <a:noFill/>
                    </a:lnL>
                    <a:lnR>
                      <a:noFill/>
                    </a:lnR>
                    <a:lnT>
                      <a:noFill/>
                    </a:lnT>
                    <a:lnB>
                      <a:noFill/>
                    </a:lnB>
                    <a:solidFill>
                      <a:srgbClr val="00B0F0"/>
                    </a:solidFill>
                  </a:tcPr>
                </a:tc>
                <a:extLst>
                  <a:ext uri="{0D108BD9-81ED-4DB2-BD59-A6C34878D82A}">
                    <a16:rowId xmlns:a16="http://schemas.microsoft.com/office/drawing/2014/main" val="3058280644"/>
                  </a:ext>
                </a:extLst>
              </a:tr>
              <a:tr h="711888">
                <a:tc>
                  <a:txBody>
                    <a:bodyPr/>
                    <a:lstStyle/>
                    <a:p>
                      <a:pPr>
                        <a:spcBef>
                          <a:spcPts val="0"/>
                        </a:spcBef>
                        <a:spcAft>
                          <a:spcPts val="0"/>
                        </a:spcAft>
                        <a:buNone/>
                      </a:pPr>
                      <a:r>
                        <a:rPr lang="en-GB" sz="2000" dirty="0"/>
                        <a:t>University of Copenhagen</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a:t>Copenhagen</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a:t>Full cand.jur./LL.M.</a:t>
                      </a:r>
                    </a:p>
                  </a:txBody>
                  <a:tcPr marL="110067" marR="110067" marT="55033" marB="55033" anchor="ctr">
                    <a:lnL>
                      <a:noFill/>
                    </a:lnL>
                    <a:lnR>
                      <a:noFill/>
                    </a:lnR>
                    <a:lnT>
                      <a:noFill/>
                    </a:lnT>
                    <a:lnB>
                      <a:noFill/>
                    </a:lnB>
                    <a:noFill/>
                  </a:tcPr>
                </a:tc>
                <a:extLst>
                  <a:ext uri="{0D108BD9-81ED-4DB2-BD59-A6C34878D82A}">
                    <a16:rowId xmlns:a16="http://schemas.microsoft.com/office/drawing/2014/main" val="2272108180"/>
                  </a:ext>
                </a:extLst>
              </a:tr>
              <a:tr h="1016304">
                <a:tc>
                  <a:txBody>
                    <a:bodyPr/>
                    <a:lstStyle/>
                    <a:p>
                      <a:pPr>
                        <a:spcBef>
                          <a:spcPts val="0"/>
                        </a:spcBef>
                        <a:spcAft>
                          <a:spcPts val="0"/>
                        </a:spcAft>
                        <a:buNone/>
                      </a:pPr>
                      <a:r>
                        <a:rPr lang="en-GB" sz="2000"/>
                        <a:t>Aarhus University (Aarhus BSS)</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a:t>Aarhus</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dirty="0"/>
                        <a:t>Full legal degree</a:t>
                      </a:r>
                    </a:p>
                  </a:txBody>
                  <a:tcPr marL="110067" marR="110067" marT="55033" marB="55033" anchor="ctr">
                    <a:lnL>
                      <a:noFill/>
                    </a:lnL>
                    <a:lnR>
                      <a:noFill/>
                    </a:lnR>
                    <a:lnT>
                      <a:noFill/>
                    </a:lnT>
                    <a:lnB>
                      <a:noFill/>
                    </a:lnB>
                    <a:noFill/>
                  </a:tcPr>
                </a:tc>
                <a:extLst>
                  <a:ext uri="{0D108BD9-81ED-4DB2-BD59-A6C34878D82A}">
                    <a16:rowId xmlns:a16="http://schemas.microsoft.com/office/drawing/2014/main" val="3827385968"/>
                  </a:ext>
                </a:extLst>
              </a:tr>
              <a:tr h="1016304">
                <a:tc>
                  <a:txBody>
                    <a:bodyPr/>
                    <a:lstStyle/>
                    <a:p>
                      <a:pPr>
                        <a:spcBef>
                          <a:spcPts val="0"/>
                        </a:spcBef>
                        <a:spcAft>
                          <a:spcPts val="0"/>
                        </a:spcAft>
                        <a:buNone/>
                      </a:pPr>
                      <a:r>
                        <a:rPr lang="en-GB" sz="2000" dirty="0"/>
                        <a:t>University of Southern Denmark</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a:t>Odense</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a:t>Full legal degree</a:t>
                      </a:r>
                    </a:p>
                  </a:txBody>
                  <a:tcPr marL="110067" marR="110067" marT="55033" marB="55033" anchor="ctr">
                    <a:lnL>
                      <a:noFill/>
                    </a:lnL>
                    <a:lnR>
                      <a:noFill/>
                    </a:lnR>
                    <a:lnT>
                      <a:noFill/>
                    </a:lnT>
                    <a:lnB>
                      <a:noFill/>
                    </a:lnB>
                    <a:noFill/>
                  </a:tcPr>
                </a:tc>
                <a:extLst>
                  <a:ext uri="{0D108BD9-81ED-4DB2-BD59-A6C34878D82A}">
                    <a16:rowId xmlns:a16="http://schemas.microsoft.com/office/drawing/2014/main" val="366430418"/>
                  </a:ext>
                </a:extLst>
              </a:tr>
              <a:tr h="711888">
                <a:tc>
                  <a:txBody>
                    <a:bodyPr/>
                    <a:lstStyle/>
                    <a:p>
                      <a:pPr>
                        <a:spcBef>
                          <a:spcPts val="0"/>
                        </a:spcBef>
                        <a:spcAft>
                          <a:spcPts val="0"/>
                        </a:spcAft>
                        <a:buNone/>
                      </a:pPr>
                      <a:r>
                        <a:rPr lang="en-GB" sz="2000"/>
                        <a:t>Aalborg University</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dirty="0"/>
                        <a:t>Aalborg</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a:t>Full legal degree</a:t>
                      </a:r>
                    </a:p>
                  </a:txBody>
                  <a:tcPr marL="110067" marR="110067" marT="55033" marB="55033" anchor="ctr">
                    <a:lnL>
                      <a:noFill/>
                    </a:lnL>
                    <a:lnR>
                      <a:noFill/>
                    </a:lnR>
                    <a:lnT>
                      <a:noFill/>
                    </a:lnT>
                    <a:lnB>
                      <a:noFill/>
                    </a:lnB>
                    <a:noFill/>
                  </a:tcPr>
                </a:tc>
                <a:extLst>
                  <a:ext uri="{0D108BD9-81ED-4DB2-BD59-A6C34878D82A}">
                    <a16:rowId xmlns:a16="http://schemas.microsoft.com/office/drawing/2014/main" val="1734599686"/>
                  </a:ext>
                </a:extLst>
              </a:tr>
              <a:tr h="1016304">
                <a:tc>
                  <a:txBody>
                    <a:bodyPr/>
                    <a:lstStyle/>
                    <a:p>
                      <a:pPr>
                        <a:spcBef>
                          <a:spcPts val="0"/>
                        </a:spcBef>
                        <a:spcAft>
                          <a:spcPts val="0"/>
                        </a:spcAft>
                        <a:buNone/>
                      </a:pPr>
                      <a:r>
                        <a:rPr lang="en-GB" sz="2000"/>
                        <a:t>Copenhagen Business School</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a:t>Frederiksberg, Copenhagen</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dirty="0"/>
                        <a:t>Law department (LL.M./</a:t>
                      </a:r>
                      <a:r>
                        <a:rPr lang="en-GB" sz="2000" dirty="0" err="1"/>
                        <a:t>cand.jur</a:t>
                      </a:r>
                      <a:r>
                        <a:rPr lang="en-GB" sz="2000" dirty="0"/>
                        <a:t>.)</a:t>
                      </a:r>
                    </a:p>
                  </a:txBody>
                  <a:tcPr marL="110067" marR="110067" marT="55033" marB="55033" anchor="ctr">
                    <a:lnL>
                      <a:noFill/>
                    </a:lnL>
                    <a:lnR>
                      <a:noFill/>
                    </a:lnR>
                    <a:lnT>
                      <a:noFill/>
                    </a:lnT>
                    <a:lnB>
                      <a:noFill/>
                    </a:lnB>
                    <a:noFill/>
                  </a:tcPr>
                </a:tc>
                <a:extLst>
                  <a:ext uri="{0D108BD9-81ED-4DB2-BD59-A6C34878D82A}">
                    <a16:rowId xmlns:a16="http://schemas.microsoft.com/office/drawing/2014/main" val="4050512556"/>
                  </a:ext>
                </a:extLst>
              </a:tr>
            </a:tbl>
          </a:graphicData>
        </a:graphic>
      </p:graphicFrame>
    </p:spTree>
    <p:extLst>
      <p:ext uri="{BB962C8B-B14F-4D97-AF65-F5344CB8AC3E}">
        <p14:creationId xmlns:p14="http://schemas.microsoft.com/office/powerpoint/2010/main" val="314029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8"/>
            <a:ext cx="3493008" cy="5788152"/>
          </a:xfrm>
        </p:spPr>
        <p:txBody>
          <a:bodyPr anchor="ctr">
            <a:normAutofit/>
          </a:bodyPr>
          <a:lstStyle/>
          <a:p>
            <a:r>
              <a:rPr lang="en-GB" sz="4000" dirty="0"/>
              <a:t>Outline</a:t>
            </a:r>
          </a:p>
        </p:txBody>
      </p:sp>
      <p:graphicFrame>
        <p:nvGraphicFramePr>
          <p:cNvPr id="5" name="Content Placeholder 2">
            <a:extLst>
              <a:ext uri="{FF2B5EF4-FFF2-40B4-BE49-F238E27FC236}">
                <a16:creationId xmlns:a16="http://schemas.microsoft.com/office/drawing/2014/main" id="{69E416FD-D694-BF07-73A3-2588F94CDC65}"/>
              </a:ext>
            </a:extLst>
          </p:cNvPr>
          <p:cNvGraphicFramePr>
            <a:graphicFrameLocks noGrp="1"/>
          </p:cNvGraphicFramePr>
          <p:nvPr>
            <p:ph idx="1"/>
            <p:extLst>
              <p:ext uri="{D42A27DB-BD31-4B8C-83A1-F6EECF244321}">
                <p14:modId xmlns:p14="http://schemas.microsoft.com/office/powerpoint/2010/main" val="599946804"/>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E8E19-4965-A85F-5A1B-AF31415A5FCA}"/>
            </a:ext>
          </a:extLst>
        </p:cNvPr>
        <p:cNvGrpSpPr/>
        <p:nvPr/>
      </p:nvGrpSpPr>
      <p:grpSpPr>
        <a:xfrm>
          <a:off x="0" y="0"/>
          <a:ext cx="0" cy="0"/>
          <a:chOff x="0" y="0"/>
          <a:chExt cx="0" cy="0"/>
        </a:xfrm>
      </p:grpSpPr>
      <p:sp>
        <p:nvSpPr>
          <p:cNvPr id="23554" name="Title 1">
            <a:extLst>
              <a:ext uri="{FF2B5EF4-FFF2-40B4-BE49-F238E27FC236}">
                <a16:creationId xmlns:a16="http://schemas.microsoft.com/office/drawing/2014/main" id="{060847DA-2139-8A2F-2A1E-32962B135CEA}"/>
              </a:ext>
            </a:extLst>
          </p:cNvPr>
          <p:cNvSpPr>
            <a:spLocks noGrp="1"/>
          </p:cNvSpPr>
          <p:nvPr>
            <p:ph type="title"/>
          </p:nvPr>
        </p:nvSpPr>
        <p:spPr>
          <a:xfrm>
            <a:off x="2255573" y="-123395"/>
            <a:ext cx="9299376" cy="1143000"/>
          </a:xfrm>
        </p:spPr>
        <p:txBody>
          <a:bodyPr/>
          <a:lstStyle/>
          <a:p>
            <a:pPr algn="r"/>
            <a:r>
              <a:rPr lang="en-GB" altLang="en-US" dirty="0">
                <a:ea typeface="ＭＳ Ｐゴシック" panose="020B0600070205080204" pitchFamily="34" charset="-128"/>
              </a:rPr>
              <a:t>qualifying in Denmark</a:t>
            </a:r>
          </a:p>
        </p:txBody>
      </p:sp>
      <p:graphicFrame>
        <p:nvGraphicFramePr>
          <p:cNvPr id="2" name="Content Placeholder 1">
            <a:extLst>
              <a:ext uri="{FF2B5EF4-FFF2-40B4-BE49-F238E27FC236}">
                <a16:creationId xmlns:a16="http://schemas.microsoft.com/office/drawing/2014/main" id="{662586E1-60BD-437E-A5A2-74227E5E7E16}"/>
              </a:ext>
            </a:extLst>
          </p:cNvPr>
          <p:cNvGraphicFramePr>
            <a:graphicFrameLocks noGrp="1"/>
          </p:cNvGraphicFramePr>
          <p:nvPr>
            <p:ph idx="1"/>
            <p:extLst>
              <p:ext uri="{D42A27DB-BD31-4B8C-83A1-F6EECF244321}">
                <p14:modId xmlns:p14="http://schemas.microsoft.com/office/powerpoint/2010/main" val="379741490"/>
              </p:ext>
            </p:extLst>
          </p:nvPr>
        </p:nvGraphicFramePr>
        <p:xfrm>
          <a:off x="0" y="740701"/>
          <a:ext cx="5615946" cy="5224618"/>
        </p:xfrm>
        <a:graphic>
          <a:graphicData uri="http://schemas.openxmlformats.org/drawingml/2006/table">
            <a:tbl>
              <a:tblPr/>
              <a:tblGrid>
                <a:gridCol w="1679509">
                  <a:extLst>
                    <a:ext uri="{9D8B030D-6E8A-4147-A177-3AD203B41FA5}">
                      <a16:colId xmlns:a16="http://schemas.microsoft.com/office/drawing/2014/main" val="2216159373"/>
                    </a:ext>
                  </a:extLst>
                </a:gridCol>
                <a:gridCol w="1728192">
                  <a:extLst>
                    <a:ext uri="{9D8B030D-6E8A-4147-A177-3AD203B41FA5}">
                      <a16:colId xmlns:a16="http://schemas.microsoft.com/office/drawing/2014/main" val="2706681462"/>
                    </a:ext>
                  </a:extLst>
                </a:gridCol>
                <a:gridCol w="2208245">
                  <a:extLst>
                    <a:ext uri="{9D8B030D-6E8A-4147-A177-3AD203B41FA5}">
                      <a16:colId xmlns:a16="http://schemas.microsoft.com/office/drawing/2014/main" val="2577835189"/>
                    </a:ext>
                  </a:extLst>
                </a:gridCol>
              </a:tblGrid>
              <a:tr h="711888">
                <a:tc>
                  <a:txBody>
                    <a:bodyPr/>
                    <a:lstStyle/>
                    <a:p>
                      <a:pPr>
                        <a:buNone/>
                      </a:pPr>
                      <a:r>
                        <a:rPr lang="en-GB" sz="1900" b="1" dirty="0"/>
                        <a:t>University</a:t>
                      </a:r>
                      <a:endParaRPr lang="en-GB" sz="1900" dirty="0"/>
                    </a:p>
                  </a:txBody>
                  <a:tcPr marL="110067" marR="110067" marT="55033" marB="55033" anchor="ctr">
                    <a:lnL>
                      <a:noFill/>
                    </a:lnL>
                    <a:lnR>
                      <a:noFill/>
                    </a:lnR>
                    <a:lnT>
                      <a:noFill/>
                    </a:lnT>
                    <a:lnB>
                      <a:noFill/>
                    </a:lnB>
                    <a:solidFill>
                      <a:srgbClr val="00B0F0"/>
                    </a:solidFill>
                  </a:tcPr>
                </a:tc>
                <a:tc>
                  <a:txBody>
                    <a:bodyPr/>
                    <a:lstStyle/>
                    <a:p>
                      <a:pPr>
                        <a:buNone/>
                      </a:pPr>
                      <a:r>
                        <a:rPr lang="en-GB" sz="1900" b="1" dirty="0"/>
                        <a:t>Location</a:t>
                      </a:r>
                      <a:endParaRPr lang="en-GB" sz="1900" dirty="0"/>
                    </a:p>
                  </a:txBody>
                  <a:tcPr marL="110067" marR="110067" marT="55033" marB="55033" anchor="ctr">
                    <a:lnL>
                      <a:noFill/>
                    </a:lnL>
                    <a:lnR>
                      <a:noFill/>
                    </a:lnR>
                    <a:lnT>
                      <a:noFill/>
                    </a:lnT>
                    <a:lnB>
                      <a:noFill/>
                    </a:lnB>
                    <a:solidFill>
                      <a:srgbClr val="00B0F0"/>
                    </a:solidFill>
                  </a:tcPr>
                </a:tc>
                <a:tc>
                  <a:txBody>
                    <a:bodyPr/>
                    <a:lstStyle/>
                    <a:p>
                      <a:pPr>
                        <a:buNone/>
                      </a:pPr>
                      <a:r>
                        <a:rPr lang="en-GB" sz="1900" b="1" dirty="0"/>
                        <a:t>Legal Degree Offered</a:t>
                      </a:r>
                      <a:endParaRPr lang="en-GB" sz="1900" dirty="0"/>
                    </a:p>
                  </a:txBody>
                  <a:tcPr marL="110067" marR="110067" marT="55033" marB="55033" anchor="ctr">
                    <a:lnL>
                      <a:noFill/>
                    </a:lnL>
                    <a:lnR>
                      <a:noFill/>
                    </a:lnR>
                    <a:lnT>
                      <a:noFill/>
                    </a:lnT>
                    <a:lnB>
                      <a:noFill/>
                    </a:lnB>
                    <a:solidFill>
                      <a:srgbClr val="00B0F0"/>
                    </a:solidFill>
                  </a:tcPr>
                </a:tc>
                <a:extLst>
                  <a:ext uri="{0D108BD9-81ED-4DB2-BD59-A6C34878D82A}">
                    <a16:rowId xmlns:a16="http://schemas.microsoft.com/office/drawing/2014/main" val="3058280644"/>
                  </a:ext>
                </a:extLst>
              </a:tr>
              <a:tr h="711888">
                <a:tc>
                  <a:txBody>
                    <a:bodyPr/>
                    <a:lstStyle/>
                    <a:p>
                      <a:pPr>
                        <a:spcBef>
                          <a:spcPts val="0"/>
                        </a:spcBef>
                        <a:spcAft>
                          <a:spcPts val="0"/>
                        </a:spcAft>
                        <a:buNone/>
                      </a:pPr>
                      <a:r>
                        <a:rPr lang="en-GB" sz="2000" dirty="0"/>
                        <a:t>University of Copenhagen</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dirty="0"/>
                        <a:t>Copenhagen</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a:t>Full cand.jur./LL.M.</a:t>
                      </a:r>
                    </a:p>
                  </a:txBody>
                  <a:tcPr marL="110067" marR="110067" marT="55033" marB="55033" anchor="ctr">
                    <a:lnL>
                      <a:noFill/>
                    </a:lnL>
                    <a:lnR>
                      <a:noFill/>
                    </a:lnR>
                    <a:lnT>
                      <a:noFill/>
                    </a:lnT>
                    <a:lnB>
                      <a:noFill/>
                    </a:lnB>
                    <a:noFill/>
                  </a:tcPr>
                </a:tc>
                <a:extLst>
                  <a:ext uri="{0D108BD9-81ED-4DB2-BD59-A6C34878D82A}">
                    <a16:rowId xmlns:a16="http://schemas.microsoft.com/office/drawing/2014/main" val="2272108180"/>
                  </a:ext>
                </a:extLst>
              </a:tr>
              <a:tr h="1016304">
                <a:tc>
                  <a:txBody>
                    <a:bodyPr/>
                    <a:lstStyle/>
                    <a:p>
                      <a:pPr>
                        <a:spcBef>
                          <a:spcPts val="0"/>
                        </a:spcBef>
                        <a:spcAft>
                          <a:spcPts val="0"/>
                        </a:spcAft>
                        <a:buNone/>
                      </a:pPr>
                      <a:r>
                        <a:rPr lang="en-GB" sz="2000"/>
                        <a:t>Aarhus University (Aarhus BSS)</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a:t>Aarhus</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dirty="0"/>
                        <a:t>Full legal degree</a:t>
                      </a:r>
                    </a:p>
                  </a:txBody>
                  <a:tcPr marL="110067" marR="110067" marT="55033" marB="55033" anchor="ctr">
                    <a:lnL>
                      <a:noFill/>
                    </a:lnL>
                    <a:lnR>
                      <a:noFill/>
                    </a:lnR>
                    <a:lnT>
                      <a:noFill/>
                    </a:lnT>
                    <a:lnB>
                      <a:noFill/>
                    </a:lnB>
                    <a:noFill/>
                  </a:tcPr>
                </a:tc>
                <a:extLst>
                  <a:ext uri="{0D108BD9-81ED-4DB2-BD59-A6C34878D82A}">
                    <a16:rowId xmlns:a16="http://schemas.microsoft.com/office/drawing/2014/main" val="3827385968"/>
                  </a:ext>
                </a:extLst>
              </a:tr>
              <a:tr h="1016304">
                <a:tc>
                  <a:txBody>
                    <a:bodyPr/>
                    <a:lstStyle/>
                    <a:p>
                      <a:pPr>
                        <a:spcBef>
                          <a:spcPts val="0"/>
                        </a:spcBef>
                        <a:spcAft>
                          <a:spcPts val="0"/>
                        </a:spcAft>
                        <a:buNone/>
                      </a:pPr>
                      <a:r>
                        <a:rPr lang="en-GB" sz="2000" dirty="0"/>
                        <a:t>University of Southern Denmark</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a:t>Odense</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a:t>Full legal degree</a:t>
                      </a:r>
                    </a:p>
                  </a:txBody>
                  <a:tcPr marL="110067" marR="110067" marT="55033" marB="55033" anchor="ctr">
                    <a:lnL>
                      <a:noFill/>
                    </a:lnL>
                    <a:lnR>
                      <a:noFill/>
                    </a:lnR>
                    <a:lnT>
                      <a:noFill/>
                    </a:lnT>
                    <a:lnB>
                      <a:noFill/>
                    </a:lnB>
                    <a:noFill/>
                  </a:tcPr>
                </a:tc>
                <a:extLst>
                  <a:ext uri="{0D108BD9-81ED-4DB2-BD59-A6C34878D82A}">
                    <a16:rowId xmlns:a16="http://schemas.microsoft.com/office/drawing/2014/main" val="366430418"/>
                  </a:ext>
                </a:extLst>
              </a:tr>
              <a:tr h="711888">
                <a:tc>
                  <a:txBody>
                    <a:bodyPr/>
                    <a:lstStyle/>
                    <a:p>
                      <a:pPr>
                        <a:spcBef>
                          <a:spcPts val="0"/>
                        </a:spcBef>
                        <a:spcAft>
                          <a:spcPts val="0"/>
                        </a:spcAft>
                        <a:buNone/>
                      </a:pPr>
                      <a:r>
                        <a:rPr lang="en-GB" sz="2000"/>
                        <a:t>Aalborg University</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dirty="0"/>
                        <a:t>Aalborg</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a:t>Full legal degree</a:t>
                      </a:r>
                    </a:p>
                  </a:txBody>
                  <a:tcPr marL="110067" marR="110067" marT="55033" marB="55033" anchor="ctr">
                    <a:lnL>
                      <a:noFill/>
                    </a:lnL>
                    <a:lnR>
                      <a:noFill/>
                    </a:lnR>
                    <a:lnT>
                      <a:noFill/>
                    </a:lnT>
                    <a:lnB>
                      <a:noFill/>
                    </a:lnB>
                    <a:noFill/>
                  </a:tcPr>
                </a:tc>
                <a:extLst>
                  <a:ext uri="{0D108BD9-81ED-4DB2-BD59-A6C34878D82A}">
                    <a16:rowId xmlns:a16="http://schemas.microsoft.com/office/drawing/2014/main" val="1734599686"/>
                  </a:ext>
                </a:extLst>
              </a:tr>
              <a:tr h="1016304">
                <a:tc>
                  <a:txBody>
                    <a:bodyPr/>
                    <a:lstStyle/>
                    <a:p>
                      <a:pPr>
                        <a:spcBef>
                          <a:spcPts val="0"/>
                        </a:spcBef>
                        <a:spcAft>
                          <a:spcPts val="0"/>
                        </a:spcAft>
                        <a:buNone/>
                      </a:pPr>
                      <a:r>
                        <a:rPr lang="en-GB" sz="2000"/>
                        <a:t>Copenhagen Business School</a:t>
                      </a:r>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dirty="0" err="1"/>
                        <a:t>FrederiksbergCopenhagen</a:t>
                      </a:r>
                      <a:endParaRPr lang="en-GB" sz="2000" dirty="0"/>
                    </a:p>
                  </a:txBody>
                  <a:tcPr marL="110067" marR="110067" marT="55033" marB="55033" anchor="ctr">
                    <a:lnL>
                      <a:noFill/>
                    </a:lnL>
                    <a:lnR>
                      <a:noFill/>
                    </a:lnR>
                    <a:lnT>
                      <a:noFill/>
                    </a:lnT>
                    <a:lnB>
                      <a:noFill/>
                    </a:lnB>
                    <a:noFill/>
                  </a:tcPr>
                </a:tc>
                <a:tc>
                  <a:txBody>
                    <a:bodyPr/>
                    <a:lstStyle/>
                    <a:p>
                      <a:pPr>
                        <a:spcBef>
                          <a:spcPts val="0"/>
                        </a:spcBef>
                        <a:spcAft>
                          <a:spcPts val="0"/>
                        </a:spcAft>
                        <a:buNone/>
                      </a:pPr>
                      <a:r>
                        <a:rPr lang="en-GB" sz="2000" dirty="0"/>
                        <a:t>Law department (LL.M./</a:t>
                      </a:r>
                      <a:r>
                        <a:rPr lang="en-GB" sz="2000" dirty="0" err="1"/>
                        <a:t>cand.jur</a:t>
                      </a:r>
                      <a:r>
                        <a:rPr lang="en-GB" sz="2000" dirty="0"/>
                        <a:t>.)</a:t>
                      </a:r>
                    </a:p>
                  </a:txBody>
                  <a:tcPr marL="110067" marR="110067" marT="55033" marB="55033" anchor="ctr">
                    <a:lnL>
                      <a:noFill/>
                    </a:lnL>
                    <a:lnR>
                      <a:noFill/>
                    </a:lnR>
                    <a:lnT>
                      <a:noFill/>
                    </a:lnT>
                    <a:lnB>
                      <a:noFill/>
                    </a:lnB>
                    <a:noFill/>
                  </a:tcPr>
                </a:tc>
                <a:extLst>
                  <a:ext uri="{0D108BD9-81ED-4DB2-BD59-A6C34878D82A}">
                    <a16:rowId xmlns:a16="http://schemas.microsoft.com/office/drawing/2014/main" val="4050512556"/>
                  </a:ext>
                </a:extLst>
              </a:tr>
            </a:tbl>
          </a:graphicData>
        </a:graphic>
      </p:graphicFrame>
      <p:graphicFrame>
        <p:nvGraphicFramePr>
          <p:cNvPr id="3" name="Table 2">
            <a:extLst>
              <a:ext uri="{FF2B5EF4-FFF2-40B4-BE49-F238E27FC236}">
                <a16:creationId xmlns:a16="http://schemas.microsoft.com/office/drawing/2014/main" id="{7E5A6F3A-C0B7-9ACA-99BD-2A0F7B36E690}"/>
              </a:ext>
            </a:extLst>
          </p:cNvPr>
          <p:cNvGraphicFramePr>
            <a:graphicFrameLocks noGrp="1"/>
          </p:cNvGraphicFramePr>
          <p:nvPr>
            <p:extLst>
              <p:ext uri="{D42A27DB-BD31-4B8C-83A1-F6EECF244321}">
                <p14:modId xmlns:p14="http://schemas.microsoft.com/office/powerpoint/2010/main" val="1502859370"/>
              </p:ext>
            </p:extLst>
          </p:nvPr>
        </p:nvGraphicFramePr>
        <p:xfrm>
          <a:off x="5711957" y="836712"/>
          <a:ext cx="6408325" cy="3007360"/>
        </p:xfrm>
        <a:graphic>
          <a:graphicData uri="http://schemas.openxmlformats.org/drawingml/2006/table">
            <a:tbl>
              <a:tblPr/>
              <a:tblGrid>
                <a:gridCol w="1632181">
                  <a:extLst>
                    <a:ext uri="{9D8B030D-6E8A-4147-A177-3AD203B41FA5}">
                      <a16:colId xmlns:a16="http://schemas.microsoft.com/office/drawing/2014/main" val="706438729"/>
                    </a:ext>
                  </a:extLst>
                </a:gridCol>
                <a:gridCol w="4776144">
                  <a:extLst>
                    <a:ext uri="{9D8B030D-6E8A-4147-A177-3AD203B41FA5}">
                      <a16:colId xmlns:a16="http://schemas.microsoft.com/office/drawing/2014/main" val="111282327"/>
                    </a:ext>
                  </a:extLst>
                </a:gridCol>
              </a:tblGrid>
              <a:tr h="447040">
                <a:tc>
                  <a:txBody>
                    <a:bodyPr/>
                    <a:lstStyle/>
                    <a:p>
                      <a:pPr>
                        <a:buNone/>
                      </a:pPr>
                      <a:r>
                        <a:rPr lang="en-GB" sz="2100" b="1"/>
                        <a:t>Stage</a:t>
                      </a:r>
                      <a:endParaRPr lang="en-GB" sz="2100"/>
                    </a:p>
                  </a:txBody>
                  <a:tcPr marL="121920" marR="121920" marT="60960" marB="60960" anchor="ctr">
                    <a:lnL>
                      <a:noFill/>
                    </a:lnL>
                    <a:lnR>
                      <a:noFill/>
                    </a:lnR>
                    <a:lnT>
                      <a:noFill/>
                    </a:lnT>
                    <a:lnB>
                      <a:noFill/>
                    </a:lnB>
                    <a:solidFill>
                      <a:srgbClr val="00B0F0"/>
                    </a:solidFill>
                  </a:tcPr>
                </a:tc>
                <a:tc>
                  <a:txBody>
                    <a:bodyPr/>
                    <a:lstStyle/>
                    <a:p>
                      <a:pPr>
                        <a:buNone/>
                      </a:pPr>
                      <a:r>
                        <a:rPr lang="en-GB" sz="2100" b="1" dirty="0"/>
                        <a:t>Requirements</a:t>
                      </a:r>
                      <a:endParaRPr lang="en-GB" sz="2100" dirty="0"/>
                    </a:p>
                  </a:txBody>
                  <a:tcPr marL="121920" marR="121920" marT="60960" marB="60960" anchor="ctr">
                    <a:lnL>
                      <a:noFill/>
                    </a:lnL>
                    <a:lnR>
                      <a:noFill/>
                    </a:lnR>
                    <a:lnT>
                      <a:noFill/>
                    </a:lnT>
                    <a:lnB>
                      <a:noFill/>
                    </a:lnB>
                    <a:solidFill>
                      <a:srgbClr val="00B0F0"/>
                    </a:solidFill>
                  </a:tcPr>
                </a:tc>
                <a:extLst>
                  <a:ext uri="{0D108BD9-81ED-4DB2-BD59-A6C34878D82A}">
                    <a16:rowId xmlns:a16="http://schemas.microsoft.com/office/drawing/2014/main" val="4264256718"/>
                  </a:ext>
                </a:extLst>
              </a:tr>
              <a:tr h="447040">
                <a:tc>
                  <a:txBody>
                    <a:bodyPr/>
                    <a:lstStyle/>
                    <a:p>
                      <a:pPr>
                        <a:buNone/>
                      </a:pPr>
                      <a:r>
                        <a:rPr lang="en-GB" sz="2100" dirty="0"/>
                        <a:t>Academic</a:t>
                      </a:r>
                    </a:p>
                  </a:txBody>
                  <a:tcPr marL="121920" marR="121920" marT="60960" marB="60960" anchor="ctr">
                    <a:lnL>
                      <a:noFill/>
                    </a:lnL>
                    <a:lnR>
                      <a:noFill/>
                    </a:lnR>
                    <a:lnT>
                      <a:noFill/>
                    </a:lnT>
                    <a:lnB>
                      <a:noFill/>
                    </a:lnB>
                    <a:noFill/>
                  </a:tcPr>
                </a:tc>
                <a:tc>
                  <a:txBody>
                    <a:bodyPr/>
                    <a:lstStyle/>
                    <a:p>
                      <a:pPr marL="285750" indent="-285750">
                        <a:buFont typeface="Arial" panose="020B0604020202020204" pitchFamily="34" charset="0"/>
                        <a:buChar char="•"/>
                      </a:pPr>
                      <a:r>
                        <a:rPr lang="en-GB" sz="2100"/>
                        <a:t>Danish law degree (cand.jur.)</a:t>
                      </a:r>
                    </a:p>
                  </a:txBody>
                  <a:tcPr marL="121920" marR="121920" marT="60960" marB="60960" anchor="ctr">
                    <a:lnL>
                      <a:noFill/>
                    </a:lnL>
                    <a:lnR>
                      <a:noFill/>
                    </a:lnR>
                    <a:lnT>
                      <a:noFill/>
                    </a:lnT>
                    <a:lnB>
                      <a:noFill/>
                    </a:lnB>
                    <a:noFill/>
                  </a:tcPr>
                </a:tc>
                <a:extLst>
                  <a:ext uri="{0D108BD9-81ED-4DB2-BD59-A6C34878D82A}">
                    <a16:rowId xmlns:a16="http://schemas.microsoft.com/office/drawing/2014/main" val="3367166991"/>
                  </a:ext>
                </a:extLst>
              </a:tr>
              <a:tr h="447040">
                <a:tc>
                  <a:txBody>
                    <a:bodyPr/>
                    <a:lstStyle/>
                    <a:p>
                      <a:pPr>
                        <a:buNone/>
                      </a:pPr>
                      <a:r>
                        <a:rPr lang="en-GB" sz="2100"/>
                        <a:t>Practical</a:t>
                      </a:r>
                    </a:p>
                  </a:txBody>
                  <a:tcPr marL="121920" marR="121920" marT="60960" marB="60960" anchor="ctr">
                    <a:lnL>
                      <a:noFill/>
                    </a:lnL>
                    <a:lnR>
                      <a:noFill/>
                    </a:lnR>
                    <a:lnT>
                      <a:noFill/>
                    </a:lnT>
                    <a:lnB>
                      <a:noFill/>
                    </a:lnB>
                    <a:noFill/>
                  </a:tcPr>
                </a:tc>
                <a:tc>
                  <a:txBody>
                    <a:bodyPr/>
                    <a:lstStyle/>
                    <a:p>
                      <a:pPr marL="285750" indent="-285750">
                        <a:buFont typeface="Arial" panose="020B0604020202020204" pitchFamily="34" charset="0"/>
                        <a:buChar char="•"/>
                      </a:pPr>
                      <a:r>
                        <a:rPr lang="en-GB" sz="2100" dirty="0"/>
                        <a:t>3-year traineeship under a lawyer</a:t>
                      </a:r>
                    </a:p>
                  </a:txBody>
                  <a:tcPr marL="121920" marR="121920" marT="60960" marB="60960" anchor="ctr">
                    <a:lnL>
                      <a:noFill/>
                    </a:lnL>
                    <a:lnR>
                      <a:noFill/>
                    </a:lnR>
                    <a:lnT>
                      <a:noFill/>
                    </a:lnT>
                    <a:lnB>
                      <a:noFill/>
                    </a:lnB>
                    <a:noFill/>
                  </a:tcPr>
                </a:tc>
                <a:extLst>
                  <a:ext uri="{0D108BD9-81ED-4DB2-BD59-A6C34878D82A}">
                    <a16:rowId xmlns:a16="http://schemas.microsoft.com/office/drawing/2014/main" val="403840301"/>
                  </a:ext>
                </a:extLst>
              </a:tr>
              <a:tr h="772160">
                <a:tc>
                  <a:txBody>
                    <a:bodyPr/>
                    <a:lstStyle/>
                    <a:p>
                      <a:pPr>
                        <a:buNone/>
                      </a:pPr>
                      <a:r>
                        <a:rPr lang="en-GB" sz="2100"/>
                        <a:t>Courses</a:t>
                      </a:r>
                    </a:p>
                  </a:txBody>
                  <a:tcPr marL="121920" marR="121920" marT="60960" marB="60960" anchor="ctr">
                    <a:lnL>
                      <a:noFill/>
                    </a:lnL>
                    <a:lnR>
                      <a:noFill/>
                    </a:lnR>
                    <a:lnT>
                      <a:noFill/>
                    </a:lnT>
                    <a:lnB>
                      <a:noFill/>
                    </a:lnB>
                    <a:noFill/>
                  </a:tcPr>
                </a:tc>
                <a:tc>
                  <a:txBody>
                    <a:bodyPr/>
                    <a:lstStyle/>
                    <a:p>
                      <a:pPr marL="285750" indent="-285750">
                        <a:buFont typeface="Arial" panose="020B0604020202020204" pitchFamily="34" charset="0"/>
                        <a:buChar char="•"/>
                      </a:pPr>
                      <a:r>
                        <a:rPr lang="en-GB" sz="2100" dirty="0"/>
                        <a:t>Bar Society’s legal ethics </a:t>
                      </a:r>
                      <a:br>
                        <a:rPr lang="en-GB" sz="2100" dirty="0"/>
                      </a:br>
                      <a:r>
                        <a:rPr lang="en-GB" sz="2100" dirty="0"/>
                        <a:t>&amp; procedure course</a:t>
                      </a:r>
                    </a:p>
                  </a:txBody>
                  <a:tcPr marL="121920" marR="121920" marT="60960" marB="60960" anchor="ctr">
                    <a:lnL>
                      <a:noFill/>
                    </a:lnL>
                    <a:lnR>
                      <a:noFill/>
                    </a:lnR>
                    <a:lnT>
                      <a:noFill/>
                    </a:lnT>
                    <a:lnB>
                      <a:noFill/>
                    </a:lnB>
                    <a:noFill/>
                  </a:tcPr>
                </a:tc>
                <a:extLst>
                  <a:ext uri="{0D108BD9-81ED-4DB2-BD59-A6C34878D82A}">
                    <a16:rowId xmlns:a16="http://schemas.microsoft.com/office/drawing/2014/main" val="1232548693"/>
                  </a:ext>
                </a:extLst>
              </a:tr>
              <a:tr h="447040">
                <a:tc>
                  <a:txBody>
                    <a:bodyPr/>
                    <a:lstStyle/>
                    <a:p>
                      <a:pPr>
                        <a:buNone/>
                      </a:pPr>
                      <a:r>
                        <a:rPr lang="en-GB" sz="2100"/>
                        <a:t>Exam</a:t>
                      </a:r>
                    </a:p>
                  </a:txBody>
                  <a:tcPr marL="121920" marR="121920" marT="60960" marB="60960" anchor="ctr">
                    <a:lnL>
                      <a:noFill/>
                    </a:lnL>
                    <a:lnR>
                      <a:noFill/>
                    </a:lnR>
                    <a:lnT>
                      <a:noFill/>
                    </a:lnT>
                    <a:lnB>
                      <a:noFill/>
                    </a:lnB>
                    <a:noFill/>
                  </a:tcPr>
                </a:tc>
                <a:tc>
                  <a:txBody>
                    <a:bodyPr/>
                    <a:lstStyle/>
                    <a:p>
                      <a:pPr marL="285750" indent="-285750">
                        <a:buFont typeface="Arial" panose="020B0604020202020204" pitchFamily="34" charset="0"/>
                        <a:buChar char="•"/>
                      </a:pPr>
                      <a:r>
                        <a:rPr lang="en-GB" sz="2100"/>
                        <a:t>Danish bar exam (written + oral)</a:t>
                      </a:r>
                    </a:p>
                  </a:txBody>
                  <a:tcPr marL="121920" marR="121920" marT="60960" marB="60960" anchor="ctr">
                    <a:lnL>
                      <a:noFill/>
                    </a:lnL>
                    <a:lnR>
                      <a:noFill/>
                    </a:lnR>
                    <a:lnT>
                      <a:noFill/>
                    </a:lnT>
                    <a:lnB>
                      <a:noFill/>
                    </a:lnB>
                    <a:noFill/>
                  </a:tcPr>
                </a:tc>
                <a:extLst>
                  <a:ext uri="{0D108BD9-81ED-4DB2-BD59-A6C34878D82A}">
                    <a16:rowId xmlns:a16="http://schemas.microsoft.com/office/drawing/2014/main" val="667355501"/>
                  </a:ext>
                </a:extLst>
              </a:tr>
              <a:tr h="447040">
                <a:tc>
                  <a:txBody>
                    <a:bodyPr/>
                    <a:lstStyle/>
                    <a:p>
                      <a:pPr>
                        <a:buNone/>
                      </a:pPr>
                      <a:r>
                        <a:rPr lang="en-GB" sz="2100"/>
                        <a:t>Admission</a:t>
                      </a:r>
                    </a:p>
                  </a:txBody>
                  <a:tcPr marL="121920" marR="121920" marT="60960" marB="60960" anchor="ctr">
                    <a:lnL>
                      <a:noFill/>
                    </a:lnL>
                    <a:lnR>
                      <a:noFill/>
                    </a:lnR>
                    <a:lnT>
                      <a:noFill/>
                    </a:lnT>
                    <a:lnB>
                      <a:noFill/>
                    </a:lnB>
                    <a:noFill/>
                  </a:tcPr>
                </a:tc>
                <a:tc>
                  <a:txBody>
                    <a:bodyPr/>
                    <a:lstStyle/>
                    <a:p>
                      <a:pPr marL="285750" indent="-285750">
                        <a:buFont typeface="Arial" panose="020B0604020202020204" pitchFamily="34" charset="0"/>
                        <a:buChar char="•"/>
                      </a:pPr>
                      <a:r>
                        <a:rPr lang="en-GB" sz="2100" dirty="0"/>
                        <a:t>Application to Ministry of Justice</a:t>
                      </a:r>
                    </a:p>
                  </a:txBody>
                  <a:tcPr marL="121920" marR="121920" marT="60960" marB="60960" anchor="ctr">
                    <a:lnL>
                      <a:noFill/>
                    </a:lnL>
                    <a:lnR>
                      <a:noFill/>
                    </a:lnR>
                    <a:lnT>
                      <a:noFill/>
                    </a:lnT>
                    <a:lnB>
                      <a:noFill/>
                    </a:lnB>
                    <a:noFill/>
                  </a:tcPr>
                </a:tc>
                <a:extLst>
                  <a:ext uri="{0D108BD9-81ED-4DB2-BD59-A6C34878D82A}">
                    <a16:rowId xmlns:a16="http://schemas.microsoft.com/office/drawing/2014/main" val="2409718482"/>
                  </a:ext>
                </a:extLst>
              </a:tr>
            </a:tbl>
          </a:graphicData>
        </a:graphic>
      </p:graphicFrame>
    </p:spTree>
    <p:extLst>
      <p:ext uri="{BB962C8B-B14F-4D97-AF65-F5344CB8AC3E}">
        <p14:creationId xmlns:p14="http://schemas.microsoft.com/office/powerpoint/2010/main" val="1658045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EC8E-2EA6-85EF-192F-43EB21C69DB4}"/>
              </a:ext>
            </a:extLst>
          </p:cNvPr>
          <p:cNvSpPr>
            <a:spLocks noGrp="1"/>
          </p:cNvSpPr>
          <p:nvPr>
            <p:ph type="title"/>
          </p:nvPr>
        </p:nvSpPr>
        <p:spPr/>
        <p:txBody>
          <a:bodyPr/>
          <a:lstStyle/>
          <a:p>
            <a:r>
              <a:rPr lang="en-US" dirty="0"/>
              <a:t>Scotland &amp; regulation of legal education, 2000 onwards</a:t>
            </a:r>
          </a:p>
        </p:txBody>
      </p:sp>
      <p:graphicFrame>
        <p:nvGraphicFramePr>
          <p:cNvPr id="8" name="Content Placeholder 2">
            <a:extLst>
              <a:ext uri="{FF2B5EF4-FFF2-40B4-BE49-F238E27FC236}">
                <a16:creationId xmlns:a16="http://schemas.microsoft.com/office/drawing/2014/main" id="{07593976-8283-50BD-BBF5-9209F41C0792}"/>
              </a:ext>
            </a:extLst>
          </p:cNvPr>
          <p:cNvGraphicFramePr>
            <a:graphicFrameLocks noGrp="1"/>
          </p:cNvGraphicFramePr>
          <p:nvPr>
            <p:ph idx="1"/>
            <p:extLst>
              <p:ext uri="{D42A27DB-BD31-4B8C-83A1-F6EECF244321}">
                <p14:modId xmlns:p14="http://schemas.microsoft.com/office/powerpoint/2010/main" val="2915856611"/>
              </p:ext>
            </p:extLst>
          </p:nvPr>
        </p:nvGraphicFramePr>
        <p:xfrm>
          <a:off x="5180012" y="126813"/>
          <a:ext cx="6172200" cy="552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33C88FF2-8710-CB98-2364-9F709BD3E016}"/>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782159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F7CDF-2029-7E3A-9342-0946C36771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781F9-EFB8-EDFE-9D68-AF7D3323654C}"/>
              </a:ext>
            </a:extLst>
          </p:cNvPr>
          <p:cNvSpPr>
            <a:spLocks noGrp="1"/>
          </p:cNvSpPr>
          <p:nvPr>
            <p:ph idx="1"/>
          </p:nvPr>
        </p:nvSpPr>
        <p:spPr/>
        <p:txBody>
          <a:bodyPr>
            <a:normAutofit fontScale="92500"/>
          </a:bodyPr>
          <a:lstStyle/>
          <a:p>
            <a:r>
              <a:rPr lang="en-US" sz="2800" dirty="0"/>
              <a:t>Diploma in Legal Practice established in 1980, taken on by university law schools</a:t>
            </a:r>
          </a:p>
          <a:p>
            <a:r>
              <a:rPr lang="en-US" sz="2800" dirty="0"/>
              <a:t>Problems of multiple small </a:t>
            </a:r>
            <a:r>
              <a:rPr lang="en-US" sz="2800" dirty="0" err="1"/>
              <a:t>centres</a:t>
            </a:r>
            <a:r>
              <a:rPr lang="en-US" sz="2800" dirty="0"/>
              <a:t>(5/6) for the size of the jurisdiction</a:t>
            </a:r>
          </a:p>
          <a:p>
            <a:r>
              <a:rPr lang="en-US" sz="2800" dirty="0"/>
              <a:t>Little funding available in law schools to develop curriculum content or methods</a:t>
            </a:r>
          </a:p>
          <a:p>
            <a:r>
              <a:rPr lang="en-US" sz="2800" dirty="0"/>
              <a:t>Static market: little commercial competition between </a:t>
            </a:r>
            <a:r>
              <a:rPr lang="en-US" sz="2800" dirty="0" err="1"/>
              <a:t>centres</a:t>
            </a:r>
            <a:r>
              <a:rPr lang="en-US" sz="2800" dirty="0"/>
              <a:t> (homegrown LLB students tended to stay with their undergraduate school)</a:t>
            </a:r>
          </a:p>
          <a:p>
            <a:endParaRPr lang="en-US" sz="2800" dirty="0"/>
          </a:p>
          <a:p>
            <a:endParaRPr lang="en-US" sz="2800" dirty="0"/>
          </a:p>
        </p:txBody>
      </p:sp>
      <p:sp>
        <p:nvSpPr>
          <p:cNvPr id="4" name="Text Placeholder 3">
            <a:extLst>
              <a:ext uri="{FF2B5EF4-FFF2-40B4-BE49-F238E27FC236}">
                <a16:creationId xmlns:a16="http://schemas.microsoft.com/office/drawing/2014/main" id="{11BDC57F-1524-2623-BEC1-B45827585326}"/>
              </a:ext>
            </a:extLst>
          </p:cNvPr>
          <p:cNvSpPr>
            <a:spLocks noGrp="1"/>
          </p:cNvSpPr>
          <p:nvPr>
            <p:ph type="body" sz="half" idx="2"/>
          </p:nvPr>
        </p:nvSpPr>
        <p:spPr/>
        <p:txBody>
          <a:bodyPr/>
          <a:lstStyle/>
          <a:p>
            <a:endParaRPr lang="en-US" dirty="0"/>
          </a:p>
        </p:txBody>
      </p:sp>
      <p:sp>
        <p:nvSpPr>
          <p:cNvPr id="5" name="Title 1">
            <a:extLst>
              <a:ext uri="{FF2B5EF4-FFF2-40B4-BE49-F238E27FC236}">
                <a16:creationId xmlns:a16="http://schemas.microsoft.com/office/drawing/2014/main" id="{0F00A322-D714-E652-A40A-74BD98C62BB9}"/>
              </a:ext>
            </a:extLst>
          </p:cNvPr>
          <p:cNvSpPr>
            <a:spLocks noGrp="1"/>
          </p:cNvSpPr>
          <p:nvPr>
            <p:ph type="title"/>
          </p:nvPr>
        </p:nvSpPr>
        <p:spPr/>
        <p:txBody>
          <a:bodyPr/>
          <a:lstStyle/>
          <a:p>
            <a:r>
              <a:rPr lang="en-US" dirty="0"/>
              <a:t>Law schools and professional legal education</a:t>
            </a:r>
          </a:p>
        </p:txBody>
      </p:sp>
    </p:spTree>
    <p:extLst>
      <p:ext uri="{BB962C8B-B14F-4D97-AF65-F5344CB8AC3E}">
        <p14:creationId xmlns:p14="http://schemas.microsoft.com/office/powerpoint/2010/main" val="1508791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A1F76-A922-7F58-86DE-4FF2732D8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97AB8-885C-9BD0-E594-FA9292D926B8}"/>
              </a:ext>
            </a:extLst>
          </p:cNvPr>
          <p:cNvSpPr>
            <a:spLocks noGrp="1"/>
          </p:cNvSpPr>
          <p:nvPr>
            <p:ph type="title"/>
          </p:nvPr>
        </p:nvSpPr>
        <p:spPr/>
        <p:txBody>
          <a:bodyPr/>
          <a:lstStyle/>
          <a:p>
            <a:r>
              <a:rPr lang="en-US" dirty="0"/>
              <a:t>Breaking tradition:</a:t>
            </a:r>
            <a:br>
              <a:rPr lang="en-US" dirty="0"/>
            </a:br>
            <a:r>
              <a:rPr lang="en-US" dirty="0"/>
              <a:t>GGSL, 1999-2010</a:t>
            </a:r>
          </a:p>
        </p:txBody>
      </p:sp>
      <p:sp>
        <p:nvSpPr>
          <p:cNvPr id="3" name="Content Placeholder 2">
            <a:extLst>
              <a:ext uri="{FF2B5EF4-FFF2-40B4-BE49-F238E27FC236}">
                <a16:creationId xmlns:a16="http://schemas.microsoft.com/office/drawing/2014/main" id="{F8174025-F627-CA56-0D3B-3C96EB4D2A06}"/>
              </a:ext>
            </a:extLst>
          </p:cNvPr>
          <p:cNvSpPr>
            <a:spLocks noGrp="1"/>
          </p:cNvSpPr>
          <p:nvPr>
            <p:ph idx="1"/>
          </p:nvPr>
        </p:nvSpPr>
        <p:spPr/>
        <p:txBody>
          <a:bodyPr>
            <a:normAutofit fontScale="92500"/>
          </a:bodyPr>
          <a:lstStyle/>
          <a:p>
            <a:r>
              <a:rPr lang="en-US" dirty="0"/>
              <a:t>Glasgow Graduate School of Law was a joint grad school between Glasgow U &amp; Strathclyde U law schools, combining Diploma cohorts (and later PCC) with shared Masters </a:t>
            </a:r>
            <a:r>
              <a:rPr lang="en-US" dirty="0" err="1"/>
              <a:t>programmes</a:t>
            </a:r>
            <a:endParaRPr lang="en-US" dirty="0"/>
          </a:p>
          <a:p>
            <a:r>
              <a:rPr lang="en-US" dirty="0"/>
              <a:t>It was recognized that if the new DLP was to succeed, it needed greater financial resources and a new understanding between partners in education</a:t>
            </a:r>
          </a:p>
        </p:txBody>
      </p:sp>
      <p:sp>
        <p:nvSpPr>
          <p:cNvPr id="4" name="Text Placeholder 3">
            <a:extLst>
              <a:ext uri="{FF2B5EF4-FFF2-40B4-BE49-F238E27FC236}">
                <a16:creationId xmlns:a16="http://schemas.microsoft.com/office/drawing/2014/main" id="{982B8558-8FBD-2382-9D76-E7F5782D33C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67423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2D7DE-D3D6-0A0C-FD67-CEC3ED755E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374D0-63DF-B503-576E-3B6AF8DEAEBB}"/>
              </a:ext>
            </a:extLst>
          </p:cNvPr>
          <p:cNvSpPr>
            <a:spLocks noGrp="1"/>
          </p:cNvSpPr>
          <p:nvPr>
            <p:ph type="title"/>
          </p:nvPr>
        </p:nvSpPr>
        <p:spPr/>
        <p:txBody>
          <a:bodyPr/>
          <a:lstStyle/>
          <a:p>
            <a:r>
              <a:rPr lang="en-US" dirty="0"/>
              <a:t>Resourcing innovation:</a:t>
            </a:r>
            <a:br>
              <a:rPr lang="en-US" dirty="0"/>
            </a:br>
            <a:r>
              <a:rPr lang="en-US" dirty="0"/>
              <a:t>GGSL, 1999-2010</a:t>
            </a:r>
          </a:p>
        </p:txBody>
      </p:sp>
      <p:sp>
        <p:nvSpPr>
          <p:cNvPr id="3" name="Content Placeholder 2">
            <a:extLst>
              <a:ext uri="{FF2B5EF4-FFF2-40B4-BE49-F238E27FC236}">
                <a16:creationId xmlns:a16="http://schemas.microsoft.com/office/drawing/2014/main" id="{CC13A42E-D28E-22E3-DFEF-5F9669A86CAE}"/>
              </a:ext>
            </a:extLst>
          </p:cNvPr>
          <p:cNvSpPr>
            <a:spLocks noGrp="1"/>
          </p:cNvSpPr>
          <p:nvPr>
            <p:ph idx="1"/>
          </p:nvPr>
        </p:nvSpPr>
        <p:spPr/>
        <p:txBody>
          <a:bodyPr>
            <a:normAutofit fontScale="92500" lnSpcReduction="20000"/>
          </a:bodyPr>
          <a:lstStyle/>
          <a:p>
            <a:r>
              <a:rPr lang="en-US" dirty="0"/>
              <a:t>GGSL educated nearly 50% of the intake into the Diploma</a:t>
            </a:r>
          </a:p>
          <a:p>
            <a:r>
              <a:rPr lang="en-US" dirty="0"/>
              <a:t>Hired new staff, including four Visiting Profs</a:t>
            </a:r>
          </a:p>
          <a:p>
            <a:r>
              <a:rPr lang="en-US" dirty="0"/>
              <a:t>Purpose-built accommodation</a:t>
            </a:r>
          </a:p>
          <a:p>
            <a:r>
              <a:rPr lang="en-US" dirty="0"/>
              <a:t>Development of skills-focused curriculum with emphasis on culture, values &amp; ethics</a:t>
            </a:r>
          </a:p>
          <a:p>
            <a:r>
              <a:rPr lang="en-US" dirty="0"/>
              <a:t>LSS offered no detailed assessment criteria or standards for the new DLP – we created these across the curriculum.</a:t>
            </a:r>
          </a:p>
          <a:p>
            <a:endParaRPr lang="en-US" dirty="0"/>
          </a:p>
          <a:p>
            <a:endParaRPr lang="en-US" dirty="0"/>
          </a:p>
        </p:txBody>
      </p:sp>
      <p:sp>
        <p:nvSpPr>
          <p:cNvPr id="4" name="Text Placeholder 3">
            <a:extLst>
              <a:ext uri="{FF2B5EF4-FFF2-40B4-BE49-F238E27FC236}">
                <a16:creationId xmlns:a16="http://schemas.microsoft.com/office/drawing/2014/main" id="{978284C6-EC22-E9E9-4330-F63931988F35}"/>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806566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C410E-EDF7-5D53-EA5C-4F5B40EE0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9B1F9-AE7D-CB90-CC1A-6BBC33CA706E}"/>
              </a:ext>
            </a:extLst>
          </p:cNvPr>
          <p:cNvSpPr>
            <a:spLocks noGrp="1"/>
          </p:cNvSpPr>
          <p:nvPr>
            <p:ph type="title"/>
          </p:nvPr>
        </p:nvSpPr>
        <p:spPr/>
        <p:txBody>
          <a:bodyPr/>
          <a:lstStyle/>
          <a:p>
            <a:r>
              <a:rPr lang="en-US" dirty="0"/>
              <a:t>Embedding innovation:</a:t>
            </a:r>
            <a:br>
              <a:rPr lang="en-US" dirty="0"/>
            </a:br>
            <a:r>
              <a:rPr lang="en-US" dirty="0"/>
              <a:t>GGSL, 1999-2010</a:t>
            </a:r>
          </a:p>
        </p:txBody>
      </p:sp>
      <p:sp>
        <p:nvSpPr>
          <p:cNvPr id="3" name="Content Placeholder 2">
            <a:extLst>
              <a:ext uri="{FF2B5EF4-FFF2-40B4-BE49-F238E27FC236}">
                <a16:creationId xmlns:a16="http://schemas.microsoft.com/office/drawing/2014/main" id="{C65AC494-AD37-7BA6-8E7C-53009BBEEF2C}"/>
              </a:ext>
            </a:extLst>
          </p:cNvPr>
          <p:cNvSpPr>
            <a:spLocks noGrp="1"/>
          </p:cNvSpPr>
          <p:nvPr>
            <p:ph idx="1"/>
          </p:nvPr>
        </p:nvSpPr>
        <p:spPr/>
        <p:txBody>
          <a:bodyPr/>
          <a:lstStyle/>
          <a:p>
            <a:pPr marL="0" indent="0">
              <a:buNone/>
            </a:pPr>
            <a:r>
              <a:rPr lang="en-US" dirty="0"/>
              <a:t>Neither Glasgow nor Strathclyde DLP  models were used: we created an entirely new approach to professional learning, with situated learning, problem-learning, simulation, collaboration between students, complex use of digital technology and learning about social contexts of technology</a:t>
            </a:r>
          </a:p>
          <a:p>
            <a:endParaRPr lang="en-US" dirty="0"/>
          </a:p>
        </p:txBody>
      </p:sp>
      <p:sp>
        <p:nvSpPr>
          <p:cNvPr id="4" name="Text Placeholder 3">
            <a:extLst>
              <a:ext uri="{FF2B5EF4-FFF2-40B4-BE49-F238E27FC236}">
                <a16:creationId xmlns:a16="http://schemas.microsoft.com/office/drawing/2014/main" id="{09BFA5FD-2B66-F873-1050-48220DEF0FC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441580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200C7-1F34-DB77-4818-ED4DE3E23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A0A68-6A2F-E149-8998-2324B8397036}"/>
              </a:ext>
            </a:extLst>
          </p:cNvPr>
          <p:cNvSpPr>
            <a:spLocks noGrp="1"/>
          </p:cNvSpPr>
          <p:nvPr>
            <p:ph type="title"/>
          </p:nvPr>
        </p:nvSpPr>
        <p:spPr/>
        <p:txBody>
          <a:bodyPr/>
          <a:lstStyle/>
          <a:p>
            <a:r>
              <a:rPr lang="en-US" dirty="0"/>
              <a:t>Expanding innovation:</a:t>
            </a:r>
            <a:br>
              <a:rPr lang="en-US" dirty="0"/>
            </a:br>
            <a:r>
              <a:rPr lang="en-US" dirty="0"/>
              <a:t>GGSL, 1999-2010</a:t>
            </a:r>
          </a:p>
        </p:txBody>
      </p:sp>
      <p:sp>
        <p:nvSpPr>
          <p:cNvPr id="3" name="Content Placeholder 2">
            <a:extLst>
              <a:ext uri="{FF2B5EF4-FFF2-40B4-BE49-F238E27FC236}">
                <a16:creationId xmlns:a16="http://schemas.microsoft.com/office/drawing/2014/main" id="{BB17F6A8-7247-D3E3-64B3-F1E1CC7C69C3}"/>
              </a:ext>
            </a:extLst>
          </p:cNvPr>
          <p:cNvSpPr>
            <a:spLocks noGrp="1"/>
          </p:cNvSpPr>
          <p:nvPr>
            <p:ph idx="1"/>
          </p:nvPr>
        </p:nvSpPr>
        <p:spPr>
          <a:xfrm>
            <a:off x="5180012" y="525089"/>
            <a:ext cx="6172200" cy="5807822"/>
          </a:xfrm>
        </p:spPr>
        <p:txBody>
          <a:bodyPr>
            <a:normAutofit fontScale="85000" lnSpcReduction="10000"/>
          </a:bodyPr>
          <a:lstStyle/>
          <a:p>
            <a:pPr marL="0" indent="0">
              <a:buNone/>
            </a:pPr>
            <a:r>
              <a:rPr lang="en-US" dirty="0"/>
              <a:t>GGSL collaborated with others:</a:t>
            </a:r>
          </a:p>
          <a:p>
            <a:r>
              <a:rPr lang="en-US" dirty="0"/>
              <a:t>Oxford Institute of Legal Practice, on multimedia</a:t>
            </a:r>
          </a:p>
          <a:p>
            <a:r>
              <a:rPr lang="en-US" dirty="0"/>
              <a:t>Stirling University Diploma staff, on webcasts in civil &amp; criminal law</a:t>
            </a:r>
          </a:p>
          <a:p>
            <a:r>
              <a:rPr lang="en-US" dirty="0"/>
              <a:t>Consultants to the then College of Law</a:t>
            </a:r>
          </a:p>
          <a:p>
            <a:r>
              <a:rPr lang="en-US" dirty="0"/>
              <a:t>Obtained international funding for development (England, USA, Netherlands)</a:t>
            </a:r>
          </a:p>
          <a:p>
            <a:r>
              <a:rPr lang="en-US" dirty="0"/>
              <a:t>Formed joint projects with RechtenOnline Projects in the Netherlands</a:t>
            </a:r>
          </a:p>
          <a:p>
            <a:r>
              <a:rPr lang="en-US" dirty="0"/>
              <a:t>Maharg worked with LSS on Education &amp; Training </a:t>
            </a:r>
            <a:r>
              <a:rPr lang="en-US" dirty="0" err="1"/>
              <a:t>C’ttee</a:t>
            </a:r>
            <a:r>
              <a:rPr lang="en-US" dirty="0"/>
              <a:t>, 2002-10, and with regulators internationally</a:t>
            </a:r>
          </a:p>
        </p:txBody>
      </p:sp>
      <p:sp>
        <p:nvSpPr>
          <p:cNvPr id="4" name="Text Placeholder 3">
            <a:extLst>
              <a:ext uri="{FF2B5EF4-FFF2-40B4-BE49-F238E27FC236}">
                <a16:creationId xmlns:a16="http://schemas.microsoft.com/office/drawing/2014/main" id="{3C48D138-C0A5-FBAD-C4AA-D72CBF9BB2C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26496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B0B79-B232-560E-AB60-89E122C34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3B598-A274-B670-853B-3AF042AC231A}"/>
              </a:ext>
            </a:extLst>
          </p:cNvPr>
          <p:cNvSpPr>
            <a:spLocks noGrp="1"/>
          </p:cNvSpPr>
          <p:nvPr>
            <p:ph type="title"/>
          </p:nvPr>
        </p:nvSpPr>
        <p:spPr>
          <a:xfrm>
            <a:off x="519954" y="457200"/>
            <a:ext cx="4252072" cy="1600200"/>
          </a:xfrm>
        </p:spPr>
        <p:txBody>
          <a:bodyPr/>
          <a:lstStyle/>
          <a:p>
            <a:r>
              <a:rPr lang="en-US" dirty="0"/>
              <a:t>Researching innovation:</a:t>
            </a:r>
            <a:br>
              <a:rPr lang="en-US" dirty="0"/>
            </a:br>
            <a:r>
              <a:rPr lang="en-US" dirty="0"/>
              <a:t>GGSL, 1999-2010</a:t>
            </a:r>
          </a:p>
        </p:txBody>
      </p:sp>
      <p:sp>
        <p:nvSpPr>
          <p:cNvPr id="3" name="Content Placeholder 2">
            <a:extLst>
              <a:ext uri="{FF2B5EF4-FFF2-40B4-BE49-F238E27FC236}">
                <a16:creationId xmlns:a16="http://schemas.microsoft.com/office/drawing/2014/main" id="{5EDD50C2-BD42-7EE9-B7F2-7B7C02FB3878}"/>
              </a:ext>
            </a:extLst>
          </p:cNvPr>
          <p:cNvSpPr>
            <a:spLocks noGrp="1"/>
          </p:cNvSpPr>
          <p:nvPr>
            <p:ph idx="1"/>
          </p:nvPr>
        </p:nvSpPr>
        <p:spPr/>
        <p:txBody>
          <a:bodyPr>
            <a:normAutofit fontScale="92500" lnSpcReduction="20000"/>
          </a:bodyPr>
          <a:lstStyle/>
          <a:p>
            <a:r>
              <a:rPr lang="en-US" dirty="0"/>
              <a:t>We researched and published on legal education</a:t>
            </a:r>
          </a:p>
          <a:p>
            <a:r>
              <a:rPr lang="en-US" dirty="0"/>
              <a:t>National &amp; international conference presentation</a:t>
            </a:r>
          </a:p>
          <a:p>
            <a:r>
              <a:rPr lang="en-US" dirty="0"/>
              <a:t>Our courses were our labs of innovation</a:t>
            </a:r>
          </a:p>
          <a:p>
            <a:r>
              <a:rPr lang="en-US" dirty="0"/>
              <a:t>Situated practice demanded situated research; local frames built from international educational sources</a:t>
            </a:r>
          </a:p>
          <a:p>
            <a:r>
              <a:rPr lang="en-US" dirty="0"/>
              <a:t>We worked with other disciplines: drama, medical education, digital technologists</a:t>
            </a:r>
          </a:p>
          <a:p>
            <a:endParaRPr lang="en-US" dirty="0"/>
          </a:p>
        </p:txBody>
      </p:sp>
      <p:sp>
        <p:nvSpPr>
          <p:cNvPr id="4" name="Text Placeholder 3">
            <a:extLst>
              <a:ext uri="{FF2B5EF4-FFF2-40B4-BE49-F238E27FC236}">
                <a16:creationId xmlns:a16="http://schemas.microsoft.com/office/drawing/2014/main" id="{67092EBB-EF0D-105A-3372-0BC94143CD3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624552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B3F0-64CE-CF93-9A44-971AC6FBCC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2FFCC2-5B76-F6C4-949E-5A0F04AC04CD}"/>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67CEBBF7-2D1B-DD3F-09E0-A9812FFF6316}"/>
              </a:ext>
            </a:extLst>
          </p:cNvPr>
          <p:cNvSpPr>
            <a:spLocks noGrp="1"/>
          </p:cNvSpPr>
          <p:nvPr>
            <p:ph type="body" sz="half" idx="2"/>
          </p:nvPr>
        </p:nvSpPr>
        <p:spPr/>
        <p:txBody>
          <a:bodyPr/>
          <a:lstStyle/>
          <a:p>
            <a:endParaRPr lang="en-US"/>
          </a:p>
        </p:txBody>
      </p:sp>
      <p:sp>
        <p:nvSpPr>
          <p:cNvPr id="6" name="TextBox 5">
            <a:extLst>
              <a:ext uri="{FF2B5EF4-FFF2-40B4-BE49-F238E27FC236}">
                <a16:creationId xmlns:a16="http://schemas.microsoft.com/office/drawing/2014/main" id="{76DFE54A-4F68-A43E-3DD1-87706D5C6E84}"/>
              </a:ext>
            </a:extLst>
          </p:cNvPr>
          <p:cNvSpPr txBox="1"/>
          <p:nvPr/>
        </p:nvSpPr>
        <p:spPr>
          <a:xfrm>
            <a:off x="1494071" y="1257300"/>
            <a:ext cx="9203858" cy="1754326"/>
          </a:xfrm>
          <a:prstGeom prst="rect">
            <a:avLst/>
          </a:prstGeom>
          <a:noFill/>
        </p:spPr>
        <p:txBody>
          <a:bodyPr wrap="square">
            <a:spAutoFit/>
          </a:bodyPr>
          <a:lstStyle/>
          <a:p>
            <a:r>
              <a:rPr lang="en-GB" altLang="en-US" sz="3600" dirty="0">
                <a:ea typeface="ＭＳ Ｐゴシック" panose="020B0600070205080204" pitchFamily="34" charset="-128"/>
              </a:rPr>
              <a:t>3.  Research literature on legal education in Scotland: interdisciplinary historical understanding</a:t>
            </a:r>
          </a:p>
        </p:txBody>
      </p:sp>
    </p:spTree>
    <p:extLst>
      <p:ext uri="{BB962C8B-B14F-4D97-AF65-F5344CB8AC3E}">
        <p14:creationId xmlns:p14="http://schemas.microsoft.com/office/powerpoint/2010/main" val="1247393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342900"/>
            <a:ext cx="5862396" cy="1527048"/>
          </a:xfrm>
        </p:spPr>
        <p:txBody>
          <a:bodyPr anchor="b">
            <a:normAutofit/>
          </a:bodyPr>
          <a:lstStyle/>
          <a:p>
            <a:r>
              <a:rPr lang="en-US" sz="3200" i="1" dirty="0"/>
              <a:t>Towards a Theory of Schooling, (1989), </a:t>
            </a:r>
            <a:r>
              <a:rPr lang="en-US" sz="3200" dirty="0"/>
              <a:t>example 1 </a:t>
            </a:r>
            <a:endParaRPr lang="en-US" sz="3200" i="1" dirty="0"/>
          </a:p>
        </p:txBody>
      </p:sp>
      <p:sp>
        <p:nvSpPr>
          <p:cNvPr id="3" name="Content Placeholder 2"/>
          <p:cNvSpPr>
            <a:spLocks noGrp="1"/>
          </p:cNvSpPr>
          <p:nvPr>
            <p:ph idx="1"/>
          </p:nvPr>
        </p:nvSpPr>
        <p:spPr>
          <a:xfrm>
            <a:off x="612648" y="1869948"/>
            <a:ext cx="5862396" cy="4096512"/>
          </a:xfrm>
        </p:spPr>
        <p:txBody>
          <a:bodyPr>
            <a:noAutofit/>
          </a:bodyPr>
          <a:lstStyle/>
          <a:p>
            <a:r>
              <a:rPr lang="en-US" sz="2000" dirty="0"/>
              <a:t>Historical investigation of concepts such as ‘class’,  ‘curriculum’ ‘classroom’, </a:t>
            </a:r>
            <a:r>
              <a:rPr lang="en-US" sz="2000" i="1" dirty="0"/>
              <a:t>via </a:t>
            </a:r>
            <a:r>
              <a:rPr lang="en-US" sz="2000" dirty="0"/>
              <a:t>intellectual genealogy, eg</a:t>
            </a:r>
          </a:p>
          <a:p>
            <a:pPr lvl="1"/>
            <a:r>
              <a:rPr lang="en-US" sz="2000" b="1" dirty="0"/>
              <a:t>Class</a:t>
            </a:r>
            <a:r>
              <a:rPr lang="en-US" sz="2000" dirty="0"/>
              <a:t>: from the University of Paris’ new </a:t>
            </a:r>
            <a:r>
              <a:rPr lang="en-US" sz="2000" i="1" dirty="0"/>
              <a:t>Modus et Ordo </a:t>
            </a:r>
            <a:r>
              <a:rPr lang="en-US" sz="2000" i="1" dirty="0" err="1"/>
              <a:t>Parisiensis</a:t>
            </a:r>
            <a:r>
              <a:rPr lang="en-US" sz="2000" dirty="0"/>
              <a:t> (early 16</a:t>
            </a:r>
            <a:r>
              <a:rPr lang="en-US" sz="2000" baseline="30000" dirty="0"/>
              <a:t>th</a:t>
            </a:r>
            <a:r>
              <a:rPr lang="en-US" sz="2000" dirty="0"/>
              <a:t> century) describing ‘sub-division of schools’ with ‘individualized pupil-by-pupil instruction’ (Hamilton, 7)</a:t>
            </a:r>
          </a:p>
          <a:p>
            <a:pPr lvl="1"/>
            <a:r>
              <a:rPr lang="en-US" sz="2000" dirty="0"/>
              <a:t>It can refer either to sequence (eg of knowledge) or coherence (eg an ordered society) and re the second, see the new schools founded and patronized by mercantile classes, to provide</a:t>
            </a:r>
            <a:br>
              <a:rPr lang="en-US" sz="2000" dirty="0"/>
            </a:br>
            <a:r>
              <a:rPr lang="en-US" sz="2000" dirty="0"/>
              <a:t>a new knowledge for specialist mercantile activities, not church administration,</a:t>
            </a:r>
            <a:br>
              <a:rPr lang="en-US" sz="2000" dirty="0"/>
            </a:br>
            <a:r>
              <a:rPr lang="en-US" sz="2000" dirty="0"/>
              <a:t>and overseen by them.</a:t>
            </a:r>
          </a:p>
        </p:txBody>
      </p:sp>
      <p:pic>
        <p:nvPicPr>
          <p:cNvPr id="1028" name="Picture 4" descr="https://images-na.ssl-images-amazon.com/images/I/41gqr3sDfWL._SX332_BO1,204,203,200_.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5576" y="433384"/>
            <a:ext cx="4033144" cy="601961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11632162" y="6453002"/>
            <a:ext cx="429207" cy="365125"/>
          </a:xfrm>
        </p:spPr>
        <p:txBody>
          <a:bodyPr>
            <a:normAutofit/>
          </a:bodyPr>
          <a:lstStyle/>
          <a:p>
            <a:pPr>
              <a:spcAft>
                <a:spcPts val="600"/>
              </a:spcAft>
              <a:defRPr/>
            </a:pPr>
            <a:fld id="{8F1698C7-36D2-0642-9DEC-AEA5CE1958FF}" type="slidenum">
              <a:rPr lang="en-US" smtClean="0"/>
              <a:pPr>
                <a:spcAft>
                  <a:spcPts val="600"/>
                </a:spcAft>
                <a:defRPr/>
              </a:pPr>
              <a:t>39</a:t>
            </a:fld>
            <a:endParaRPr lang="en-US"/>
          </a:p>
        </p:txBody>
      </p:sp>
    </p:spTree>
    <p:extLst>
      <p:ext uri="{BB962C8B-B14F-4D97-AF65-F5344CB8AC3E}">
        <p14:creationId xmlns:p14="http://schemas.microsoft.com/office/powerpoint/2010/main" val="1488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8"/>
            <a:ext cx="3493008" cy="5788152"/>
          </a:xfrm>
        </p:spPr>
        <p:txBody>
          <a:bodyPr anchor="ctr">
            <a:normAutofit/>
          </a:bodyPr>
          <a:lstStyle/>
          <a:p>
            <a:r>
              <a:rPr lang="en-GB" sz="4000"/>
              <a:t>Why Study Small Jurisdictions?</a:t>
            </a:r>
          </a:p>
        </p:txBody>
      </p:sp>
      <p:graphicFrame>
        <p:nvGraphicFramePr>
          <p:cNvPr id="6" name="Content Placeholder 2">
            <a:extLst>
              <a:ext uri="{FF2B5EF4-FFF2-40B4-BE49-F238E27FC236}">
                <a16:creationId xmlns:a16="http://schemas.microsoft.com/office/drawing/2014/main" id="{471BFBD2-5C8B-52BA-B6CF-7A2FF76984C7}"/>
              </a:ext>
            </a:extLst>
          </p:cNvPr>
          <p:cNvGraphicFramePr>
            <a:graphicFrameLocks noGrp="1"/>
          </p:cNvGraphicFramePr>
          <p:nvPr>
            <p:ph idx="1"/>
            <p:extLst>
              <p:ext uri="{D42A27DB-BD31-4B8C-83A1-F6EECF244321}">
                <p14:modId xmlns:p14="http://schemas.microsoft.com/office/powerpoint/2010/main" val="3285444485"/>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Towards a Theory of Schooling, </a:t>
            </a:r>
            <a:r>
              <a:rPr lang="en-US" sz="3600" dirty="0"/>
              <a:t>eg 2</a:t>
            </a:r>
            <a:endParaRPr lang="en-US" sz="3600" i="1" dirty="0"/>
          </a:p>
        </p:txBody>
      </p:sp>
      <p:sp>
        <p:nvSpPr>
          <p:cNvPr id="3" name="Content Placeholder 2"/>
          <p:cNvSpPr>
            <a:spLocks noGrp="1"/>
          </p:cNvSpPr>
          <p:nvPr>
            <p:ph idx="1"/>
          </p:nvPr>
        </p:nvSpPr>
        <p:spPr/>
        <p:txBody>
          <a:bodyPr>
            <a:normAutofit/>
          </a:bodyPr>
          <a:lstStyle/>
          <a:p>
            <a:pPr marL="342900" lvl="1" indent="-342900">
              <a:buFontTx/>
              <a:buChar char="•"/>
            </a:pPr>
            <a:r>
              <a:rPr lang="en-US" b="1" dirty="0"/>
              <a:t>Curriculum</a:t>
            </a:r>
            <a:r>
              <a:rPr lang="en-US" dirty="0"/>
              <a:t> </a:t>
            </a:r>
            <a:r>
              <a:rPr lang="mr-IN" dirty="0"/>
              <a:t>–</a:t>
            </a:r>
            <a:r>
              <a:rPr lang="en-US" dirty="0"/>
              <a:t> first used in English in 17</a:t>
            </a:r>
            <a:r>
              <a:rPr lang="en-US" baseline="30000" dirty="0"/>
              <a:t>th</a:t>
            </a:r>
            <a:r>
              <a:rPr lang="en-US" dirty="0"/>
              <a:t> century records of University of Glasgow, in 1633 (OED) (Hamilton, 3).  </a:t>
            </a:r>
          </a:p>
          <a:p>
            <a:pPr marL="342900" lvl="1" indent="-342900">
              <a:buFontTx/>
              <a:buChar char="•"/>
            </a:pPr>
            <a:r>
              <a:rPr lang="en-US" dirty="0"/>
              <a:t>Context:</a:t>
            </a:r>
          </a:p>
          <a:p>
            <a:pPr marL="742950" lvl="2" indent="-342900"/>
            <a:r>
              <a:rPr lang="en-US" sz="2400" dirty="0"/>
              <a:t>introduced by Andrew Melville to create a specifically Calvinist mode of learning</a:t>
            </a:r>
          </a:p>
          <a:p>
            <a:pPr marL="742950" lvl="2" indent="-342900"/>
            <a:r>
              <a:rPr lang="en-US" sz="2400" dirty="0"/>
              <a:t>Used </a:t>
            </a:r>
            <a:r>
              <a:rPr lang="en-US" sz="2400" dirty="0" err="1"/>
              <a:t>Ramist</a:t>
            </a:r>
            <a:r>
              <a:rPr lang="en-US" sz="2400" dirty="0"/>
              <a:t> techniques of highly formalized teaching, with a knowledge plan that was rigid</a:t>
            </a:r>
          </a:p>
          <a:p>
            <a:pPr marL="742950" lvl="2" indent="-342900"/>
            <a:r>
              <a:rPr lang="en-US" sz="2400" dirty="0"/>
              <a:t>‘the “whole life” of each student was to be rendered open to teacher supervision’ (Hamilton, 49)</a:t>
            </a:r>
          </a:p>
          <a:p>
            <a:endParaRPr lang="en-US" sz="2400" dirty="0"/>
          </a:p>
        </p:txBody>
      </p:sp>
      <p:sp>
        <p:nvSpPr>
          <p:cNvPr id="6" name="Slide Number Placeholder 5"/>
          <p:cNvSpPr>
            <a:spLocks noGrp="1"/>
          </p:cNvSpPr>
          <p:nvPr>
            <p:ph type="sldNum" sz="quarter" idx="12"/>
          </p:nvPr>
        </p:nvSpPr>
        <p:spPr/>
        <p:txBody>
          <a:bodyPr/>
          <a:lstStyle/>
          <a:p>
            <a:pPr>
              <a:defRPr/>
            </a:pPr>
            <a:fld id="{8F1698C7-36D2-0642-9DEC-AEA5CE1958FF}" type="slidenum">
              <a:rPr lang="en-US" smtClean="0"/>
              <a:pPr>
                <a:defRPr/>
              </a:pPr>
              <a:t>40</a:t>
            </a:fld>
            <a:endParaRPr lang="en-US" dirty="0"/>
          </a:p>
        </p:txBody>
      </p:sp>
    </p:spTree>
    <p:extLst>
      <p:ext uri="{BB962C8B-B14F-4D97-AF65-F5344CB8AC3E}">
        <p14:creationId xmlns:p14="http://schemas.microsoft.com/office/powerpoint/2010/main" val="1279881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Towards a Theory of Schooling, </a:t>
            </a:r>
            <a:r>
              <a:rPr lang="en-US" sz="3600" dirty="0"/>
              <a:t>eg 2</a:t>
            </a:r>
          </a:p>
        </p:txBody>
      </p:sp>
      <p:sp>
        <p:nvSpPr>
          <p:cNvPr id="3" name="Content Placeholder 2"/>
          <p:cNvSpPr>
            <a:spLocks noGrp="1"/>
          </p:cNvSpPr>
          <p:nvPr>
            <p:ph idx="1"/>
          </p:nvPr>
        </p:nvSpPr>
        <p:spPr/>
        <p:txBody>
          <a:bodyPr/>
          <a:lstStyle/>
          <a:p>
            <a:pPr marL="0" indent="0">
              <a:buNone/>
            </a:pPr>
            <a:r>
              <a:rPr lang="en-US" dirty="0"/>
              <a:t>‘First came the introduction of class divisions and closer pupil surveillance; and second came the refinement of pedagogic content and methods.  The net result, however, was cumulative: teaching and learning became, for good or ill, more open to external scrutiny and control.’ </a:t>
            </a:r>
          </a:p>
          <a:p>
            <a:pPr marL="0" indent="0">
              <a:buNone/>
            </a:pPr>
            <a:r>
              <a:rPr lang="en-US" dirty="0"/>
              <a:t>			(Hamilton 49)</a:t>
            </a:r>
          </a:p>
        </p:txBody>
      </p:sp>
      <p:sp>
        <p:nvSpPr>
          <p:cNvPr id="6" name="Slide Number Placeholder 5"/>
          <p:cNvSpPr>
            <a:spLocks noGrp="1"/>
          </p:cNvSpPr>
          <p:nvPr>
            <p:ph type="sldNum" sz="quarter" idx="12"/>
          </p:nvPr>
        </p:nvSpPr>
        <p:spPr/>
        <p:txBody>
          <a:bodyPr/>
          <a:lstStyle/>
          <a:p>
            <a:pPr>
              <a:defRPr/>
            </a:pPr>
            <a:fld id="{8F1698C7-36D2-0642-9DEC-AEA5CE1958FF}" type="slidenum">
              <a:rPr lang="en-US" smtClean="0"/>
              <a:pPr>
                <a:defRPr/>
              </a:pPr>
              <a:t>41</a:t>
            </a:fld>
            <a:endParaRPr lang="en-US" dirty="0"/>
          </a:p>
        </p:txBody>
      </p:sp>
    </p:spTree>
    <p:extLst>
      <p:ext uri="{BB962C8B-B14F-4D97-AF65-F5344CB8AC3E}">
        <p14:creationId xmlns:p14="http://schemas.microsoft.com/office/powerpoint/2010/main" val="1543409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rmAutofit/>
          </a:bodyPr>
          <a:lstStyle/>
          <a:p>
            <a:r>
              <a:rPr lang="en-US" sz="3600" i="1" dirty="0"/>
              <a:t>Towards a Theory of Schooling, </a:t>
            </a:r>
            <a:r>
              <a:rPr lang="en-US" sz="3600" dirty="0"/>
              <a:t>eg 3</a:t>
            </a:r>
            <a:endParaRPr lang="en-US" sz="3600" i="1" dirty="0"/>
          </a:p>
        </p:txBody>
      </p:sp>
      <p:sp>
        <p:nvSpPr>
          <p:cNvPr id="3" name="Content Placeholder 2"/>
          <p:cNvSpPr>
            <a:spLocks noGrp="1"/>
          </p:cNvSpPr>
          <p:nvPr>
            <p:ph idx="1"/>
          </p:nvPr>
        </p:nvSpPr>
        <p:spPr>
          <a:xfrm>
            <a:off x="1931894" y="1613647"/>
            <a:ext cx="8328212" cy="3962400"/>
          </a:xfrm>
        </p:spPr>
        <p:txBody>
          <a:bodyPr>
            <a:noAutofit/>
          </a:bodyPr>
          <a:lstStyle/>
          <a:p>
            <a:pPr marL="342900" lvl="1" indent="-342900">
              <a:buFontTx/>
              <a:buChar char="•"/>
            </a:pPr>
            <a:r>
              <a:rPr lang="en-US" b="1" dirty="0"/>
              <a:t>Classroom</a:t>
            </a:r>
            <a:r>
              <a:rPr lang="en-US" dirty="0"/>
              <a:t> </a:t>
            </a:r>
            <a:r>
              <a:rPr lang="mr-IN" dirty="0"/>
              <a:t>–</a:t>
            </a:r>
            <a:r>
              <a:rPr lang="en-US" dirty="0"/>
              <a:t> first used in the context of Adam Smith’s professorial lectures in Glasgow University, including jurisprudence (1752-64)</a:t>
            </a:r>
          </a:p>
          <a:p>
            <a:pPr marL="742950" lvl="2" indent="-342900"/>
            <a:r>
              <a:rPr lang="en-GB" sz="2400" dirty="0"/>
              <a:t>In education, Smith’s </a:t>
            </a:r>
            <a:r>
              <a:rPr lang="en-GB" sz="2400" i="1" dirty="0"/>
              <a:t>The Theory of Moral Sentiments</a:t>
            </a:r>
            <a:r>
              <a:rPr lang="en-GB" sz="2400" dirty="0"/>
              <a:t> is influential, where sympathy is an ethical &amp; social bond (</a:t>
            </a:r>
            <a:r>
              <a:rPr lang="en-GB" sz="2400" dirty="0" err="1"/>
              <a:t>cf</a:t>
            </a:r>
            <a:r>
              <a:rPr lang="en-GB" sz="2400" dirty="0"/>
              <a:t> Francis Hutcheson’s concept of the moral sense faculty, akin to an aesthetic sense)</a:t>
            </a:r>
          </a:p>
          <a:p>
            <a:pPr marL="742950" lvl="2" indent="-342900"/>
            <a:r>
              <a:rPr lang="en-GB" sz="2400" dirty="0"/>
              <a:t>Further developed by educators in and around Glasgow </a:t>
            </a:r>
            <a:r>
              <a:rPr lang="mr-IN" sz="2400" dirty="0"/>
              <a:t>–</a:t>
            </a:r>
            <a:r>
              <a:rPr lang="en-GB" sz="2400" dirty="0"/>
              <a:t> David Stow, Robert Owen.</a:t>
            </a:r>
          </a:p>
          <a:p>
            <a:pPr marL="742950" lvl="2" indent="-342900"/>
            <a:r>
              <a:rPr lang="en-GB" sz="2400" dirty="0"/>
              <a:t>A pedagogy was developed around sympathy and emulation (as self-esteem and self-improvement), not emulation and competition (as rivalry and conflict)</a:t>
            </a:r>
          </a:p>
          <a:p>
            <a:pPr marL="742950" lvl="2" indent="-342900"/>
            <a:endParaRPr lang="en-US" sz="2400" dirty="0"/>
          </a:p>
          <a:p>
            <a:endParaRPr lang="en-US" sz="2400" dirty="0"/>
          </a:p>
        </p:txBody>
      </p:sp>
      <p:sp>
        <p:nvSpPr>
          <p:cNvPr id="6" name="Slide Number Placeholder 5"/>
          <p:cNvSpPr>
            <a:spLocks noGrp="1"/>
          </p:cNvSpPr>
          <p:nvPr>
            <p:ph type="sldNum" sz="quarter" idx="12"/>
          </p:nvPr>
        </p:nvSpPr>
        <p:spPr/>
        <p:txBody>
          <a:bodyPr/>
          <a:lstStyle/>
          <a:p>
            <a:pPr>
              <a:defRPr/>
            </a:pPr>
            <a:fld id="{8F1698C7-36D2-0642-9DEC-AEA5CE1958FF}" type="slidenum">
              <a:rPr lang="en-US" smtClean="0"/>
              <a:pPr>
                <a:defRPr/>
              </a:pPr>
              <a:t>42</a:t>
            </a:fld>
            <a:endParaRPr lang="en-US" dirty="0"/>
          </a:p>
        </p:txBody>
      </p:sp>
    </p:spTree>
    <p:extLst>
      <p:ext uri="{BB962C8B-B14F-4D97-AF65-F5344CB8AC3E}">
        <p14:creationId xmlns:p14="http://schemas.microsoft.com/office/powerpoint/2010/main" val="1966955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Why is this important to </a:t>
            </a:r>
            <a:r>
              <a:rPr lang="en-US" sz="3600" i="1" dirty="0"/>
              <a:t>legal</a:t>
            </a:r>
            <a:r>
              <a:rPr lang="en-US" sz="3600" dirty="0"/>
              <a:t> education?</a:t>
            </a:r>
          </a:p>
        </p:txBody>
      </p:sp>
      <p:sp>
        <p:nvSpPr>
          <p:cNvPr id="3" name="Content Placeholder 2"/>
          <p:cNvSpPr>
            <a:spLocks noGrp="1"/>
          </p:cNvSpPr>
          <p:nvPr>
            <p:ph idx="1"/>
          </p:nvPr>
        </p:nvSpPr>
        <p:spPr>
          <a:xfrm>
            <a:off x="2088777" y="1690688"/>
            <a:ext cx="8435788" cy="3962400"/>
          </a:xfrm>
        </p:spPr>
        <p:txBody>
          <a:bodyPr>
            <a:noAutofit/>
          </a:bodyPr>
          <a:lstStyle/>
          <a:p>
            <a:r>
              <a:rPr lang="en-US" sz="2400" dirty="0"/>
              <a:t>Hamilton’s meticulous historical discourse analysis draws on generations of bibliographies into medieval, Renaissance, modern universities </a:t>
            </a:r>
            <a:r>
              <a:rPr lang="mr-IN" sz="2400" dirty="0"/>
              <a:t>–</a:t>
            </a:r>
            <a:r>
              <a:rPr lang="en-US" sz="2400" dirty="0"/>
              <a:t> historical and educational.</a:t>
            </a:r>
          </a:p>
          <a:p>
            <a:r>
              <a:rPr lang="en-US" sz="2400" dirty="0"/>
              <a:t>His work is an example of interdisciplinary work in other disciplines, eg Peter </a:t>
            </a:r>
            <a:r>
              <a:rPr lang="en-US" sz="2400" dirty="0" err="1"/>
              <a:t>Galison’s</a:t>
            </a:r>
            <a:r>
              <a:rPr lang="en-US" sz="2400" dirty="0"/>
              <a:t> ‘trading zone’, in atomic sciences, where multi-disciplines came together to work on projects</a:t>
            </a:r>
          </a:p>
          <a:p>
            <a:endParaRPr lang="en-US" sz="2400" dirty="0"/>
          </a:p>
          <a:p>
            <a:pPr marL="0" indent="0">
              <a:buNone/>
            </a:pPr>
            <a:r>
              <a:rPr lang="en-US" sz="2400" dirty="0"/>
              <a:t>‘Slowly I began to appreciate that the weak sense of history shown by classroom researchers was matched only by the weak sense of the classroom shown by educational historians.’	(Hamilton, 2)</a:t>
            </a:r>
          </a:p>
        </p:txBody>
      </p:sp>
      <p:sp>
        <p:nvSpPr>
          <p:cNvPr id="6" name="Slide Number Placeholder 5"/>
          <p:cNvSpPr>
            <a:spLocks noGrp="1"/>
          </p:cNvSpPr>
          <p:nvPr>
            <p:ph type="sldNum" sz="quarter" idx="12"/>
          </p:nvPr>
        </p:nvSpPr>
        <p:spPr/>
        <p:txBody>
          <a:bodyPr/>
          <a:lstStyle/>
          <a:p>
            <a:pPr>
              <a:defRPr/>
            </a:pPr>
            <a:fld id="{8F1698C7-36D2-0642-9DEC-AEA5CE1958FF}" type="slidenum">
              <a:rPr lang="en-US" smtClean="0"/>
              <a:pPr>
                <a:defRPr/>
              </a:pPr>
              <a:t>43</a:t>
            </a:fld>
            <a:endParaRPr lang="en-US" dirty="0"/>
          </a:p>
        </p:txBody>
      </p:sp>
    </p:spTree>
    <p:extLst>
      <p:ext uri="{BB962C8B-B14F-4D97-AF65-F5344CB8AC3E}">
        <p14:creationId xmlns:p14="http://schemas.microsoft.com/office/powerpoint/2010/main" val="1439719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D61BF-9F3A-5C54-A4D9-3C682E65D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52EB4-E6F9-3FED-5AB7-C891F640B21D}"/>
              </a:ext>
            </a:extLst>
          </p:cNvPr>
          <p:cNvSpPr>
            <a:spLocks noGrp="1"/>
          </p:cNvSpPr>
          <p:nvPr>
            <p:ph type="title"/>
          </p:nvPr>
        </p:nvSpPr>
        <p:spPr>
          <a:xfrm>
            <a:off x="839787" y="722313"/>
            <a:ext cx="3932237" cy="1600200"/>
          </a:xfrm>
        </p:spPr>
        <p:txBody>
          <a:bodyPr/>
          <a:lstStyle/>
          <a:p>
            <a:r>
              <a:rPr lang="en-US" dirty="0"/>
              <a:t>Where does this analysis happen in legal education?</a:t>
            </a:r>
          </a:p>
        </p:txBody>
      </p:sp>
      <p:sp>
        <p:nvSpPr>
          <p:cNvPr id="3" name="Content Placeholder 2">
            <a:extLst>
              <a:ext uri="{FF2B5EF4-FFF2-40B4-BE49-F238E27FC236}">
                <a16:creationId xmlns:a16="http://schemas.microsoft.com/office/drawing/2014/main" id="{AFF22412-A533-B9AD-1AE4-94C55F50D99A}"/>
              </a:ext>
            </a:extLst>
          </p:cNvPr>
          <p:cNvSpPr>
            <a:spLocks noGrp="1"/>
          </p:cNvSpPr>
          <p:nvPr>
            <p:ph idx="1"/>
          </p:nvPr>
        </p:nvSpPr>
        <p:spPr>
          <a:xfrm>
            <a:off x="4177553" y="987425"/>
            <a:ext cx="7422776" cy="4873625"/>
          </a:xfrm>
        </p:spPr>
        <p:txBody>
          <a:bodyPr>
            <a:noAutofit/>
          </a:bodyPr>
          <a:lstStyle/>
          <a:p>
            <a:r>
              <a:rPr lang="en-US" sz="2800" dirty="0"/>
              <a:t>Hamilton’s historical work is matched in Scots legal education by John Cairns and other researchers into 17</a:t>
            </a:r>
            <a:r>
              <a:rPr lang="en-US" sz="2800" baseline="30000" dirty="0"/>
              <a:t>th</a:t>
            </a:r>
            <a:r>
              <a:rPr lang="en-US" sz="2800" dirty="0"/>
              <a:t> century &amp; Enlightenment education in the law</a:t>
            </a:r>
          </a:p>
          <a:p>
            <a:r>
              <a:rPr lang="en-US" sz="2800" dirty="0"/>
              <a:t>Eg Cairns analyses of the shifts between Renaissance / Reformation pedagogies and Enlightenment pedagogies, together with the roles played by the judiciary (Lord Kames, for example) and philosophers (Smith, Ferguson)</a:t>
            </a:r>
          </a:p>
          <a:p>
            <a:pPr marL="0" indent="0">
              <a:buNone/>
            </a:pPr>
            <a:r>
              <a:rPr lang="en-GB" sz="2800" i="1" dirty="0"/>
              <a:t>Cairns, J. (1994). From ‘Speculative’ to ‘Practical’ Legal Education: The Decline of the Glasgow Law School, 1801-1830. </a:t>
            </a:r>
            <a:r>
              <a:rPr lang="en-GB" sz="2800" i="1" dirty="0" err="1"/>
              <a:t>Tijdschrift</a:t>
            </a:r>
            <a:r>
              <a:rPr lang="en-GB" sz="2800" i="1" dirty="0"/>
              <a:t> </a:t>
            </a:r>
            <a:r>
              <a:rPr lang="en-GB" sz="2800" i="1" dirty="0" err="1"/>
              <a:t>voor</a:t>
            </a:r>
            <a:r>
              <a:rPr lang="en-GB" sz="2800" i="1" dirty="0"/>
              <a:t> </a:t>
            </a:r>
            <a:r>
              <a:rPr lang="en-GB" sz="2800" i="1" dirty="0" err="1"/>
              <a:t>Rechtsgeschiedenis</a:t>
            </a:r>
            <a:r>
              <a:rPr lang="en-GB" sz="2800" i="1" dirty="0"/>
              <a:t>, 62(3), 331-56.</a:t>
            </a:r>
            <a:endParaRPr lang="en-GB" sz="2800" dirty="0"/>
          </a:p>
          <a:p>
            <a:endParaRPr lang="en-US" sz="2800" dirty="0"/>
          </a:p>
        </p:txBody>
      </p:sp>
      <p:sp>
        <p:nvSpPr>
          <p:cNvPr id="4" name="Text Placeholder 3">
            <a:extLst>
              <a:ext uri="{FF2B5EF4-FFF2-40B4-BE49-F238E27FC236}">
                <a16:creationId xmlns:a16="http://schemas.microsoft.com/office/drawing/2014/main" id="{AEE4F30B-E79E-62A7-FF81-6BEE698EE750}"/>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261183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4AEF1-635F-5B7A-0637-57397FA4F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99735-BBED-7AE2-C74C-9B5651A7905A}"/>
              </a:ext>
            </a:extLst>
          </p:cNvPr>
          <p:cNvSpPr>
            <a:spLocks noGrp="1"/>
          </p:cNvSpPr>
          <p:nvPr>
            <p:ph type="title"/>
          </p:nvPr>
        </p:nvSpPr>
        <p:spPr/>
        <p:txBody>
          <a:bodyPr/>
          <a:lstStyle/>
          <a:p>
            <a:r>
              <a:rPr lang="en-US" dirty="0"/>
              <a:t>But what about the modern period?</a:t>
            </a:r>
          </a:p>
        </p:txBody>
      </p:sp>
      <p:sp>
        <p:nvSpPr>
          <p:cNvPr id="3" name="Content Placeholder 2">
            <a:extLst>
              <a:ext uri="{FF2B5EF4-FFF2-40B4-BE49-F238E27FC236}">
                <a16:creationId xmlns:a16="http://schemas.microsoft.com/office/drawing/2014/main" id="{82E1CA08-EC56-C720-EE3F-30BD2B72F979}"/>
              </a:ext>
            </a:extLst>
          </p:cNvPr>
          <p:cNvSpPr>
            <a:spLocks noGrp="1"/>
          </p:cNvSpPr>
          <p:nvPr>
            <p:ph idx="1"/>
          </p:nvPr>
        </p:nvSpPr>
        <p:spPr>
          <a:xfrm>
            <a:off x="5183188" y="987425"/>
            <a:ext cx="6172200" cy="5170779"/>
          </a:xfrm>
        </p:spPr>
        <p:txBody>
          <a:bodyPr>
            <a:normAutofit fontScale="77500" lnSpcReduction="20000"/>
          </a:bodyPr>
          <a:lstStyle/>
          <a:p>
            <a:pPr marL="0" indent="0">
              <a:buNone/>
            </a:pPr>
            <a:r>
              <a:rPr lang="en-US" dirty="0"/>
              <a:t>Textbooks are plentiful but…</a:t>
            </a:r>
          </a:p>
          <a:p>
            <a:r>
              <a:rPr lang="en-US" dirty="0"/>
              <a:t>No single history of legal education in the modern period</a:t>
            </a:r>
          </a:p>
          <a:p>
            <a:r>
              <a:rPr lang="en-US" dirty="0"/>
              <a:t>No sense of sustained innovation in methods</a:t>
            </a:r>
          </a:p>
          <a:p>
            <a:r>
              <a:rPr lang="en-US" dirty="0"/>
              <a:t>Schon’s ‘dynamic conservatism’ is at work in innovation?</a:t>
            </a:r>
          </a:p>
          <a:p>
            <a:r>
              <a:rPr lang="en-US" dirty="0"/>
              <a:t>Some sense of a specifically Scottish approach to legal education, but weakly if at all articulated in law schools</a:t>
            </a:r>
          </a:p>
          <a:p>
            <a:r>
              <a:rPr lang="en-US" dirty="0"/>
              <a:t>No discourse analysis, no renewal of traditions in, eg, democratic education, moral philosophy</a:t>
            </a:r>
          </a:p>
          <a:p>
            <a:r>
              <a:rPr lang="en-US" altLang="en-US" dirty="0">
                <a:ea typeface="Calibri" panose="020F0502020204030204" pitchFamily="34" charset="0"/>
                <a:cs typeface="Calibri" panose="020F0502020204030204" pitchFamily="34" charset="0"/>
              </a:rPr>
              <a:t>No sustained, longitudinal effort to map the field, create taxonomies, tag-structures, </a:t>
            </a:r>
            <a:r>
              <a:rPr lang="en-US" altLang="en-US" dirty="0" err="1">
                <a:ea typeface="Calibri" panose="020F0502020204030204" pitchFamily="34" charset="0"/>
                <a:cs typeface="Calibri" panose="020F0502020204030204" pitchFamily="34" charset="0"/>
              </a:rPr>
              <a:t>etc</a:t>
            </a:r>
            <a:endParaRPr lang="en-US" altLang="en-US" dirty="0">
              <a:ea typeface="Calibri" panose="020F0502020204030204" pitchFamily="34" charset="0"/>
              <a:cs typeface="Calibri" panose="020F0502020204030204" pitchFamily="34" charset="0"/>
            </a:endParaRPr>
          </a:p>
          <a:p>
            <a:endParaRPr lang="en-US" dirty="0"/>
          </a:p>
          <a:p>
            <a:endParaRPr lang="en-US" dirty="0"/>
          </a:p>
        </p:txBody>
      </p:sp>
      <p:sp>
        <p:nvSpPr>
          <p:cNvPr id="4" name="Text Placeholder 3">
            <a:extLst>
              <a:ext uri="{FF2B5EF4-FFF2-40B4-BE49-F238E27FC236}">
                <a16:creationId xmlns:a16="http://schemas.microsoft.com/office/drawing/2014/main" id="{02D6EDFD-BADD-2299-AECF-A0CD7093169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09292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a:extLst>
              <a:ext uri="{FF2B5EF4-FFF2-40B4-BE49-F238E27FC236}">
                <a16:creationId xmlns:a16="http://schemas.microsoft.com/office/drawing/2014/main" id="{5F8F8636-15D1-D1BC-CFD7-1E66C09C1A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16F207B5-73D6-9D46-8BCA-DAD2C0824F2F}" type="slidenum">
              <a:rPr lang="en-AU" altLang="en-US" sz="1200">
                <a:latin typeface="Arial" panose="020B0604020202020204" pitchFamily="34" charset="0"/>
                <a:ea typeface="ＭＳ Ｐゴシック" panose="020B0600070205080204" pitchFamily="34" charset="-128"/>
                <a:cs typeface="Calibri" panose="020F0502020204030204" pitchFamily="34" charset="0"/>
              </a:rPr>
              <a:pPr>
                <a:spcBef>
                  <a:spcPct val="0"/>
                </a:spcBef>
                <a:buFontTx/>
                <a:buNone/>
              </a:pPr>
              <a:t>46</a:t>
            </a:fld>
            <a:endParaRPr lang="en-AU" altLang="en-US" sz="1200">
              <a:latin typeface="Arial" panose="020B0604020202020204" pitchFamily="34" charset="0"/>
              <a:ea typeface="ＭＳ Ｐゴシック" panose="020B0600070205080204" pitchFamily="34" charset="-128"/>
              <a:cs typeface="Calibri" panose="020F0502020204030204" pitchFamily="34" charset="0"/>
            </a:endParaRPr>
          </a:p>
        </p:txBody>
      </p:sp>
      <p:sp>
        <p:nvSpPr>
          <p:cNvPr id="32770" name="Rectangle 2">
            <a:extLst>
              <a:ext uri="{FF2B5EF4-FFF2-40B4-BE49-F238E27FC236}">
                <a16:creationId xmlns:a16="http://schemas.microsoft.com/office/drawing/2014/main" id="{BB4110B3-E441-E77B-2053-AE2F08150D4D}"/>
              </a:ext>
            </a:extLst>
          </p:cNvPr>
          <p:cNvSpPr>
            <a:spLocks noGrp="1" noChangeArrowheads="1"/>
          </p:cNvSpPr>
          <p:nvPr>
            <p:ph type="title"/>
          </p:nvPr>
        </p:nvSpPr>
        <p:spPr>
          <a:xfrm>
            <a:off x="1544638" y="0"/>
            <a:ext cx="8458200" cy="1143000"/>
          </a:xfrm>
        </p:spPr>
        <p:txBody>
          <a:bodyPr/>
          <a:lstStyle/>
          <a:p>
            <a:pPr eaLnBrk="1" hangingPunct="1"/>
            <a:r>
              <a:rPr lang="en-US" altLang="en-US" sz="3200" dirty="0">
                <a:ea typeface="ＭＳ Ｐゴシック" panose="020B0600070205080204" pitchFamily="34" charset="-128"/>
              </a:rPr>
              <a:t>We have almost no disciplinary memory of our technology in legal education</a:t>
            </a:r>
            <a:r>
              <a:rPr lang="mr-IN" altLang="en-US" sz="3200" dirty="0">
                <a:ea typeface="ＭＳ Ｐゴシック" panose="020B0600070205080204" pitchFamily="34" charset="-128"/>
              </a:rPr>
              <a:t>…</a:t>
            </a:r>
            <a:endParaRPr lang="en-US" altLang="en-US" sz="3200" dirty="0">
              <a:ea typeface="ＭＳ Ｐゴシック" panose="020B0600070205080204" pitchFamily="34" charset="-128"/>
            </a:endParaRPr>
          </a:p>
        </p:txBody>
      </p:sp>
      <p:sp>
        <p:nvSpPr>
          <p:cNvPr id="32771" name="Rectangle 3">
            <a:extLst>
              <a:ext uri="{FF2B5EF4-FFF2-40B4-BE49-F238E27FC236}">
                <a16:creationId xmlns:a16="http://schemas.microsoft.com/office/drawing/2014/main" id="{BACB5DF4-6065-3F63-3990-7723D3A5A5EB}"/>
              </a:ext>
            </a:extLst>
          </p:cNvPr>
          <p:cNvSpPr>
            <a:spLocks noGrp="1" noChangeArrowheads="1"/>
          </p:cNvSpPr>
          <p:nvPr>
            <p:ph type="body" idx="1"/>
          </p:nvPr>
        </p:nvSpPr>
        <p:spPr>
          <a:xfrm>
            <a:off x="1183341" y="1143000"/>
            <a:ext cx="8113059" cy="3962400"/>
          </a:xfrm>
        </p:spPr>
        <p:txBody>
          <a:bodyPr>
            <a:noAutofit/>
          </a:bodyPr>
          <a:lstStyle/>
          <a:p>
            <a:r>
              <a:rPr lang="en-US" altLang="en-US" dirty="0">
                <a:ea typeface="Calibri" panose="020F0502020204030204" pitchFamily="34" charset="0"/>
                <a:cs typeface="Calibri" panose="020F0502020204030204" pitchFamily="34" charset="0"/>
              </a:rPr>
              <a:t>There are no histories, one bibliography (Goldman, 2008), no collective statements, few policy papers, no map of interdisciplinary collaborations, no meta-reviews, few discourse analyses of the field (none updated).  In the UK, we have three BILETA Reports (1991, 1996, 2004). One systematic review: </a:t>
            </a:r>
            <a:r>
              <a:rPr lang="en-GB" altLang="en-US" dirty="0"/>
              <a:t>Maharg, P., Nicol, E. </a:t>
            </a:r>
            <a:br>
              <a:rPr lang="en-GB" altLang="en-US" dirty="0"/>
            </a:br>
            <a:r>
              <a:rPr lang="en-GB" altLang="en-US" dirty="0"/>
              <a:t>(2014). </a:t>
            </a:r>
          </a:p>
          <a:p>
            <a:r>
              <a:rPr lang="en-US" altLang="en-US" dirty="0">
                <a:ea typeface="Calibri" panose="020F0502020204030204" pitchFamily="34" charset="0"/>
                <a:cs typeface="Calibri" panose="020F0502020204030204" pitchFamily="34" charset="0"/>
              </a:rPr>
              <a:t>Cp with the complex cultures of research summaries and meta-reviews in medical education, with whole websites devoted</a:t>
            </a:r>
            <a:br>
              <a:rPr lang="en-US" altLang="en-US" dirty="0">
                <a:ea typeface="Calibri" panose="020F0502020204030204" pitchFamily="34" charset="0"/>
                <a:cs typeface="Calibri" panose="020F0502020204030204" pitchFamily="34" charset="0"/>
              </a:rPr>
            </a:br>
            <a:r>
              <a:rPr lang="en-US" altLang="en-US" dirty="0">
                <a:ea typeface="Calibri" panose="020F0502020204030204" pitchFamily="34" charset="0"/>
                <a:cs typeface="Calibri" panose="020F0502020204030204" pitchFamily="34" charset="0"/>
              </a:rPr>
              <a:t> to the collation of massive volumes</a:t>
            </a:r>
            <a:br>
              <a:rPr lang="en-US" altLang="en-US" dirty="0">
                <a:ea typeface="Calibri" panose="020F0502020204030204" pitchFamily="34" charset="0"/>
                <a:cs typeface="Calibri" panose="020F0502020204030204" pitchFamily="34" charset="0"/>
              </a:rPr>
            </a:br>
            <a:r>
              <a:rPr lang="en-US" altLang="en-US" dirty="0">
                <a:ea typeface="Calibri" panose="020F0502020204030204" pitchFamily="34" charset="0"/>
                <a:cs typeface="Calibri" panose="020F0502020204030204" pitchFamily="34" charset="0"/>
              </a:rPr>
              <a:t>of research, eg </a:t>
            </a:r>
            <a:r>
              <a:rPr lang="en-US" altLang="en-US" dirty="0">
                <a:ea typeface="Calibri" panose="020F0502020204030204" pitchFamily="34" charset="0"/>
                <a:cs typeface="Calibri" panose="020F0502020204030204" pitchFamily="34" charset="0"/>
                <a:hlinkClick r:id="rId3"/>
              </a:rPr>
              <a:t>Cochran Collaboration</a:t>
            </a:r>
            <a:endParaRPr lang="en-US" altLang="en-US" dirty="0">
              <a:ea typeface="Calibri" panose="020F0502020204030204" pitchFamily="34" charset="0"/>
              <a:cs typeface="Calibri" panose="020F0502020204030204" pitchFamily="34" charset="0"/>
            </a:endParaRPr>
          </a:p>
        </p:txBody>
      </p:sp>
      <p:pic>
        <p:nvPicPr>
          <p:cNvPr id="32772" name="Picture 1">
            <a:extLst>
              <a:ext uri="{FF2B5EF4-FFF2-40B4-BE49-F238E27FC236}">
                <a16:creationId xmlns:a16="http://schemas.microsoft.com/office/drawing/2014/main" id="{41DA230F-1DF5-19C9-E599-9E56E6DC0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3544888"/>
            <a:ext cx="38862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a:extLst>
            <a:ext uri="{FF2B5EF4-FFF2-40B4-BE49-F238E27FC236}">
              <a16:creationId xmlns:a16="http://schemas.microsoft.com/office/drawing/2014/main" id="{FF56B866-3540-B8BF-A6B5-904CCAFCA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95B44-EC19-5193-1AD9-D4BF352AAA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07DEAC-358F-AC40-4B12-74A889706BA2}"/>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541B7421-6DE6-818E-A29C-0F3E69086F3C}"/>
              </a:ext>
            </a:extLst>
          </p:cNvPr>
          <p:cNvSpPr>
            <a:spLocks noGrp="1"/>
          </p:cNvSpPr>
          <p:nvPr>
            <p:ph type="body" sz="half" idx="2"/>
          </p:nvPr>
        </p:nvSpPr>
        <p:spPr/>
        <p:txBody>
          <a:bodyPr/>
          <a:lstStyle/>
          <a:p>
            <a:endParaRPr lang="en-US"/>
          </a:p>
        </p:txBody>
      </p:sp>
      <p:sp>
        <p:nvSpPr>
          <p:cNvPr id="6" name="TextBox 5">
            <a:extLst>
              <a:ext uri="{FF2B5EF4-FFF2-40B4-BE49-F238E27FC236}">
                <a16:creationId xmlns:a16="http://schemas.microsoft.com/office/drawing/2014/main" id="{81845B70-1E94-2A0B-B2AE-3F1991BA2280}"/>
              </a:ext>
            </a:extLst>
          </p:cNvPr>
          <p:cNvSpPr txBox="1"/>
          <p:nvPr/>
        </p:nvSpPr>
        <p:spPr>
          <a:xfrm>
            <a:off x="2384612" y="2057400"/>
            <a:ext cx="8157882" cy="1200329"/>
          </a:xfrm>
          <a:prstGeom prst="rect">
            <a:avLst/>
          </a:prstGeom>
          <a:noFill/>
        </p:spPr>
        <p:txBody>
          <a:bodyPr wrap="square">
            <a:spAutoFit/>
          </a:bodyPr>
          <a:lstStyle/>
          <a:p>
            <a:r>
              <a:rPr lang="en-GB" altLang="en-US" sz="3600" dirty="0">
                <a:ea typeface="ＭＳ Ｐゴシック" panose="020B0600070205080204" pitchFamily="34" charset="-128"/>
              </a:rPr>
              <a:t>4.  University differences within the UK settlement: QAA vs enhancement</a:t>
            </a:r>
          </a:p>
        </p:txBody>
      </p:sp>
    </p:spTree>
    <p:extLst>
      <p:ext uri="{BB962C8B-B14F-4D97-AF65-F5344CB8AC3E}">
        <p14:creationId xmlns:p14="http://schemas.microsoft.com/office/powerpoint/2010/main" val="3666277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1D055-4696-447D-3801-6C7F96413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F6817-82CE-F901-0786-96BB462E17E7}"/>
              </a:ext>
            </a:extLst>
          </p:cNvPr>
          <p:cNvSpPr>
            <a:spLocks noGrp="1"/>
          </p:cNvSpPr>
          <p:nvPr>
            <p:ph type="title"/>
          </p:nvPr>
        </p:nvSpPr>
        <p:spPr/>
        <p:txBody>
          <a:bodyPr/>
          <a:lstStyle/>
          <a:p>
            <a:r>
              <a:rPr lang="en-US" dirty="0"/>
              <a:t>Initial impetus for change</a:t>
            </a:r>
          </a:p>
        </p:txBody>
      </p:sp>
      <p:sp>
        <p:nvSpPr>
          <p:cNvPr id="3" name="Content Placeholder 2">
            <a:extLst>
              <a:ext uri="{FF2B5EF4-FFF2-40B4-BE49-F238E27FC236}">
                <a16:creationId xmlns:a16="http://schemas.microsoft.com/office/drawing/2014/main" id="{58DC774E-1019-BB82-B25E-3B0AD37BCD87}"/>
              </a:ext>
            </a:extLst>
          </p:cNvPr>
          <p:cNvSpPr>
            <a:spLocks noGrp="1"/>
          </p:cNvSpPr>
          <p:nvPr>
            <p:ph idx="1"/>
          </p:nvPr>
        </p:nvSpPr>
        <p:spPr/>
        <p:txBody>
          <a:bodyPr>
            <a:normAutofit lnSpcReduction="10000"/>
          </a:bodyPr>
          <a:lstStyle/>
          <a:p>
            <a:r>
              <a:rPr lang="en-AU" dirty="0"/>
              <a:t>Scotland at first followed the QA model of the rest of the UK from the early nineties then, in 2003, following dissatisfaction with this model from institutions (stemming from bureaucratic managerialism, and the resulting conflict between quality rhetoric and academic discourse), developed its own model of the Quality Enhancement Framework</a:t>
            </a:r>
            <a:r>
              <a:rPr lang="en-GB" dirty="0"/>
              <a:t> </a:t>
            </a:r>
            <a:endParaRPr lang="en-US" dirty="0"/>
          </a:p>
        </p:txBody>
      </p:sp>
      <p:sp>
        <p:nvSpPr>
          <p:cNvPr id="4" name="Text Placeholder 3">
            <a:extLst>
              <a:ext uri="{FF2B5EF4-FFF2-40B4-BE49-F238E27FC236}">
                <a16:creationId xmlns:a16="http://schemas.microsoft.com/office/drawing/2014/main" id="{E4EA9F80-0489-F7C4-9D37-C95966C9712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226618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8F467-4829-D0AB-DDE5-A2A08F99E6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F8BD1-EA56-F57B-197C-8BB563C660A4}"/>
              </a:ext>
            </a:extLst>
          </p:cNvPr>
          <p:cNvSpPr>
            <a:spLocks noGrp="1"/>
          </p:cNvSpPr>
          <p:nvPr>
            <p:ph type="title"/>
          </p:nvPr>
        </p:nvSpPr>
        <p:spPr/>
        <p:txBody>
          <a:bodyPr/>
          <a:lstStyle/>
          <a:p>
            <a:r>
              <a:rPr lang="en-US" dirty="0"/>
              <a:t>What is the </a:t>
            </a:r>
            <a:r>
              <a:rPr lang="en-AU" dirty="0"/>
              <a:t>Quality Enhancement Framework</a:t>
            </a:r>
            <a:r>
              <a:rPr lang="en-GB" dirty="0"/>
              <a:t> </a:t>
            </a:r>
            <a:r>
              <a:rPr lang="en-US" dirty="0"/>
              <a:t>?</a:t>
            </a:r>
          </a:p>
        </p:txBody>
      </p:sp>
      <p:sp>
        <p:nvSpPr>
          <p:cNvPr id="3" name="Content Placeholder 2">
            <a:extLst>
              <a:ext uri="{FF2B5EF4-FFF2-40B4-BE49-F238E27FC236}">
                <a16:creationId xmlns:a16="http://schemas.microsoft.com/office/drawing/2014/main" id="{5A98D92F-AFDA-C46E-8E92-0C85CDE80E41}"/>
              </a:ext>
            </a:extLst>
          </p:cNvPr>
          <p:cNvSpPr>
            <a:spLocks noGrp="1"/>
          </p:cNvSpPr>
          <p:nvPr>
            <p:ph idx="1"/>
          </p:nvPr>
        </p:nvSpPr>
        <p:spPr/>
        <p:txBody>
          <a:bodyPr>
            <a:normAutofit fontScale="85000" lnSpcReduction="10000"/>
          </a:bodyPr>
          <a:lstStyle/>
          <a:p>
            <a:pPr marL="0" indent="0">
              <a:buNone/>
            </a:pPr>
            <a:r>
              <a:rPr lang="en-AU" dirty="0"/>
              <a:t>This model is:</a:t>
            </a:r>
          </a:p>
          <a:p>
            <a:r>
              <a:rPr lang="en-AU" dirty="0"/>
              <a:t>based upon the concept of enhancement-led quality assurance, where institutions reviewed their practices and cultures in a process that was much more student-centred (with students actively engaged as part of the process, rather than simply respondent-fodder)</a:t>
            </a:r>
          </a:p>
          <a:p>
            <a:r>
              <a:rPr lang="en-AU" dirty="0"/>
              <a:t>focused on the longer-term of institutional improvement</a:t>
            </a:r>
          </a:p>
          <a:p>
            <a:r>
              <a:rPr lang="en-AU" dirty="0"/>
              <a:t> emphasised reflection and improvement for the future </a:t>
            </a:r>
            <a:endParaRPr lang="en-US" dirty="0"/>
          </a:p>
        </p:txBody>
      </p:sp>
      <p:sp>
        <p:nvSpPr>
          <p:cNvPr id="4" name="Text Placeholder 3">
            <a:extLst>
              <a:ext uri="{FF2B5EF4-FFF2-40B4-BE49-F238E27FC236}">
                <a16:creationId xmlns:a16="http://schemas.microsoft.com/office/drawing/2014/main" id="{D7265D28-7C2F-292D-E398-CFE43058E284}"/>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096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8"/>
            <a:ext cx="3493008" cy="5788152"/>
          </a:xfrm>
        </p:spPr>
        <p:txBody>
          <a:bodyPr anchor="ctr">
            <a:normAutofit/>
          </a:bodyPr>
          <a:lstStyle/>
          <a:p>
            <a:r>
              <a:rPr lang="en-GB" sz="4000"/>
              <a:t>Literature Gaps</a:t>
            </a:r>
          </a:p>
        </p:txBody>
      </p:sp>
      <p:graphicFrame>
        <p:nvGraphicFramePr>
          <p:cNvPr id="5" name="Content Placeholder 2">
            <a:extLst>
              <a:ext uri="{FF2B5EF4-FFF2-40B4-BE49-F238E27FC236}">
                <a16:creationId xmlns:a16="http://schemas.microsoft.com/office/drawing/2014/main" id="{98FF8155-9C81-2708-9EA2-FE0E5E7092D4}"/>
              </a:ext>
            </a:extLst>
          </p:cNvPr>
          <p:cNvGraphicFramePr>
            <a:graphicFrameLocks noGrp="1"/>
          </p:cNvGraphicFramePr>
          <p:nvPr>
            <p:ph idx="1"/>
            <p:extLst>
              <p:ext uri="{D42A27DB-BD31-4B8C-83A1-F6EECF244321}">
                <p14:modId xmlns:p14="http://schemas.microsoft.com/office/powerpoint/2010/main" val="3836868600"/>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87B48-6229-F403-229F-16A5786F26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F6643-DDF0-5991-E67F-27AFD20922ED}"/>
              </a:ext>
            </a:extLst>
          </p:cNvPr>
          <p:cNvSpPr>
            <a:spLocks noGrp="1"/>
          </p:cNvSpPr>
          <p:nvPr>
            <p:ph idx="1"/>
          </p:nvPr>
        </p:nvSpPr>
        <p:spPr/>
        <p:txBody>
          <a:bodyPr/>
          <a:lstStyle/>
          <a:p>
            <a:r>
              <a:rPr lang="en-AU" dirty="0"/>
              <a:t>Ownership and legitimation of the process of review was seen as critical to the process of shifting from audit-policy cycles to improvement cycles. </a:t>
            </a:r>
          </a:p>
          <a:p>
            <a:r>
              <a:rPr lang="en-AU" dirty="0"/>
              <a:t>the process emphasised self-review though a process called ELIR</a:t>
            </a:r>
            <a:r>
              <a:rPr lang="en-GB" dirty="0"/>
              <a:t> (Enhancement-Led Institutional Review)</a:t>
            </a:r>
            <a:endParaRPr lang="en-US" dirty="0"/>
          </a:p>
        </p:txBody>
      </p:sp>
      <p:sp>
        <p:nvSpPr>
          <p:cNvPr id="4" name="Text Placeholder 3">
            <a:extLst>
              <a:ext uri="{FF2B5EF4-FFF2-40B4-BE49-F238E27FC236}">
                <a16:creationId xmlns:a16="http://schemas.microsoft.com/office/drawing/2014/main" id="{D3FB3EB8-F63A-881F-E663-33CB60C45D58}"/>
              </a:ext>
            </a:extLst>
          </p:cNvPr>
          <p:cNvSpPr>
            <a:spLocks noGrp="1"/>
          </p:cNvSpPr>
          <p:nvPr>
            <p:ph type="body" sz="half" idx="2"/>
          </p:nvPr>
        </p:nvSpPr>
        <p:spPr/>
        <p:txBody>
          <a:bodyPr/>
          <a:lstStyle/>
          <a:p>
            <a:endParaRPr lang="en-US"/>
          </a:p>
        </p:txBody>
      </p:sp>
      <p:sp>
        <p:nvSpPr>
          <p:cNvPr id="5" name="Title 1">
            <a:extLst>
              <a:ext uri="{FF2B5EF4-FFF2-40B4-BE49-F238E27FC236}">
                <a16:creationId xmlns:a16="http://schemas.microsoft.com/office/drawing/2014/main" id="{888B203A-169B-8A56-0939-5752F5EA21E3}"/>
              </a:ext>
            </a:extLst>
          </p:cNvPr>
          <p:cNvSpPr>
            <a:spLocks noGrp="1"/>
          </p:cNvSpPr>
          <p:nvPr>
            <p:ph type="title"/>
          </p:nvPr>
        </p:nvSpPr>
        <p:spPr/>
        <p:txBody>
          <a:bodyPr/>
          <a:lstStyle/>
          <a:p>
            <a:r>
              <a:rPr lang="en-US" dirty="0"/>
              <a:t>What is the </a:t>
            </a:r>
            <a:r>
              <a:rPr lang="en-AU" dirty="0"/>
              <a:t>Quality Enhancement Framework</a:t>
            </a:r>
            <a:r>
              <a:rPr lang="en-GB" dirty="0"/>
              <a:t> </a:t>
            </a:r>
            <a:r>
              <a:rPr lang="en-US" dirty="0"/>
              <a:t>?</a:t>
            </a:r>
          </a:p>
        </p:txBody>
      </p:sp>
    </p:spTree>
    <p:extLst>
      <p:ext uri="{BB962C8B-B14F-4D97-AF65-F5344CB8AC3E}">
        <p14:creationId xmlns:p14="http://schemas.microsoft.com/office/powerpoint/2010/main" val="2343729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F51A2-93B8-DEDD-1C24-D5590C87B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2B895-2A9F-B597-AFF5-53F23A96AC76}"/>
              </a:ext>
            </a:extLst>
          </p:cNvPr>
          <p:cNvSpPr>
            <a:spLocks noGrp="1"/>
          </p:cNvSpPr>
          <p:nvPr>
            <p:ph type="title"/>
          </p:nvPr>
        </p:nvSpPr>
        <p:spPr/>
        <p:txBody>
          <a:bodyPr/>
          <a:lstStyle/>
          <a:p>
            <a:r>
              <a:rPr lang="en-US" dirty="0"/>
              <a:t>Lancaster University team review comment</a:t>
            </a:r>
          </a:p>
        </p:txBody>
      </p:sp>
      <p:sp>
        <p:nvSpPr>
          <p:cNvPr id="3" name="Content Placeholder 2">
            <a:extLst>
              <a:ext uri="{FF2B5EF4-FFF2-40B4-BE49-F238E27FC236}">
                <a16:creationId xmlns:a16="http://schemas.microsoft.com/office/drawing/2014/main" id="{34AD25F0-8395-BC3C-2323-1EC6E15720E7}"/>
              </a:ext>
            </a:extLst>
          </p:cNvPr>
          <p:cNvSpPr>
            <a:spLocks noGrp="1"/>
          </p:cNvSpPr>
          <p:nvPr>
            <p:ph idx="1"/>
          </p:nvPr>
        </p:nvSpPr>
        <p:spPr/>
        <p:txBody>
          <a:bodyPr/>
          <a:lstStyle/>
          <a:p>
            <a:pPr marL="0" indent="0">
              <a:buNone/>
            </a:pPr>
            <a:r>
              <a:rPr lang="en-AU" dirty="0"/>
              <a:t>‘[t]his enabled a familiarity, an ownership and a legitimation that other forms of implementation strategy might find hard to emulate.  We term this a theory of “consensual development”’</a:t>
            </a:r>
            <a:r>
              <a:rPr lang="en-GB" dirty="0"/>
              <a:t> </a:t>
            </a:r>
            <a:endParaRPr lang="en-US" dirty="0"/>
          </a:p>
        </p:txBody>
      </p:sp>
      <p:sp>
        <p:nvSpPr>
          <p:cNvPr id="4" name="Text Placeholder 3">
            <a:extLst>
              <a:ext uri="{FF2B5EF4-FFF2-40B4-BE49-F238E27FC236}">
                <a16:creationId xmlns:a16="http://schemas.microsoft.com/office/drawing/2014/main" id="{28177118-C5CD-B782-0334-0108F50F040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432703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0EE49-954F-5333-422C-5175C3529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75832-8D96-446F-C81C-77CF2A5D9673}"/>
              </a:ext>
            </a:extLst>
          </p:cNvPr>
          <p:cNvSpPr>
            <a:spLocks noGrp="1"/>
          </p:cNvSpPr>
          <p:nvPr>
            <p:ph type="title"/>
          </p:nvPr>
        </p:nvSpPr>
        <p:spPr>
          <a:xfrm>
            <a:off x="836612" y="0"/>
            <a:ext cx="3932237" cy="1600200"/>
          </a:xfrm>
        </p:spPr>
        <p:txBody>
          <a:bodyPr/>
          <a:lstStyle/>
          <a:p>
            <a:r>
              <a:rPr lang="en-US" dirty="0"/>
              <a:t>What is to be done?</a:t>
            </a:r>
          </a:p>
        </p:txBody>
      </p:sp>
      <p:sp>
        <p:nvSpPr>
          <p:cNvPr id="3" name="Content Placeholder 2">
            <a:extLst>
              <a:ext uri="{FF2B5EF4-FFF2-40B4-BE49-F238E27FC236}">
                <a16:creationId xmlns:a16="http://schemas.microsoft.com/office/drawing/2014/main" id="{F3E5490F-B1D9-3AD5-32B3-8A3C546745E8}"/>
              </a:ext>
            </a:extLst>
          </p:cNvPr>
          <p:cNvSpPr>
            <a:spLocks noGrp="1"/>
          </p:cNvSpPr>
          <p:nvPr>
            <p:ph idx="1"/>
          </p:nvPr>
        </p:nvSpPr>
        <p:spPr/>
        <p:txBody>
          <a:bodyPr>
            <a:normAutofit fontScale="85000" lnSpcReduction="10000"/>
          </a:bodyPr>
          <a:lstStyle/>
          <a:p>
            <a:pPr marL="0" indent="0">
              <a:buNone/>
            </a:pPr>
            <a:r>
              <a:rPr lang="en-US" dirty="0"/>
              <a:t>Possible ways forward:</a:t>
            </a:r>
          </a:p>
          <a:p>
            <a:r>
              <a:rPr lang="en-US" dirty="0"/>
              <a:t>Collaborative writing &amp; project work within Scotland along rhizomatic lines</a:t>
            </a:r>
          </a:p>
          <a:p>
            <a:r>
              <a:rPr lang="en-US" dirty="0"/>
              <a:t>Collaboration beyond the jurisdiction (</a:t>
            </a:r>
            <a:r>
              <a:rPr lang="en-US" dirty="0" err="1"/>
              <a:t>SIMple</a:t>
            </a:r>
            <a:r>
              <a:rPr lang="en-US" dirty="0"/>
              <a:t> is an example of this)</a:t>
            </a:r>
          </a:p>
          <a:p>
            <a:r>
              <a:rPr lang="en-US" dirty="0"/>
              <a:t>Collaboration of institutions within our small jurisdiction (eg GGSL)</a:t>
            </a:r>
          </a:p>
          <a:p>
            <a:r>
              <a:rPr lang="en-US" dirty="0"/>
              <a:t>Network of small jurisdictions across a region – LENA</a:t>
            </a:r>
          </a:p>
          <a:p>
            <a:r>
              <a:rPr lang="en-US" dirty="0"/>
              <a:t>Reshape our traditions, renew our history by shaping it anew</a:t>
            </a:r>
          </a:p>
          <a:p>
            <a:endParaRPr lang="en-US" dirty="0"/>
          </a:p>
          <a:p>
            <a:endParaRPr lang="en-US" dirty="0"/>
          </a:p>
        </p:txBody>
      </p:sp>
      <p:sp>
        <p:nvSpPr>
          <p:cNvPr id="4" name="Text Placeholder 3">
            <a:extLst>
              <a:ext uri="{FF2B5EF4-FFF2-40B4-BE49-F238E27FC236}">
                <a16:creationId xmlns:a16="http://schemas.microsoft.com/office/drawing/2014/main" id="{4D25F95C-9CCC-A10E-56B8-1F678C1B8E7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4507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8CAA7-AE1D-10A5-6C71-AA43D2772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599C1-6215-3967-D33A-57ABF3E2E887}"/>
              </a:ext>
            </a:extLst>
          </p:cNvPr>
          <p:cNvSpPr>
            <a:spLocks noGrp="1"/>
          </p:cNvSpPr>
          <p:nvPr>
            <p:ph type="title"/>
          </p:nvPr>
        </p:nvSpPr>
        <p:spPr>
          <a:xfrm>
            <a:off x="612649" y="548638"/>
            <a:ext cx="3493008" cy="5788152"/>
          </a:xfrm>
        </p:spPr>
        <p:txBody>
          <a:bodyPr anchor="ctr">
            <a:normAutofit/>
          </a:bodyPr>
          <a:lstStyle/>
          <a:p>
            <a:r>
              <a:rPr lang="en-US" sz="3700" b="1" dirty="0">
                <a:effectLst/>
                <a:latin typeface="Aptos" panose="020B0004020202020204" pitchFamily="34" charset="0"/>
                <a:ea typeface="Times New Roman" panose="02020603050405020304" pitchFamily="18" charset="0"/>
                <a:cs typeface="Times New Roman" panose="02020603050405020304" pitchFamily="18" charset="0"/>
              </a:rPr>
              <a:t>POTENTIAL APPLICATIONS AND IMPLICATIONS</a:t>
            </a:r>
            <a:endParaRPr lang="en-GB" sz="3700" dirty="0"/>
          </a:p>
        </p:txBody>
      </p:sp>
      <p:graphicFrame>
        <p:nvGraphicFramePr>
          <p:cNvPr id="5" name="Content Placeholder 2">
            <a:extLst>
              <a:ext uri="{FF2B5EF4-FFF2-40B4-BE49-F238E27FC236}">
                <a16:creationId xmlns:a16="http://schemas.microsoft.com/office/drawing/2014/main" id="{849B5D60-B354-12DE-C5EA-FCB9207F8786}"/>
              </a:ext>
            </a:extLst>
          </p:cNvPr>
          <p:cNvGraphicFramePr>
            <a:graphicFrameLocks noGrp="1"/>
          </p:cNvGraphicFramePr>
          <p:nvPr>
            <p:ph idx="1"/>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880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B5449-B213-CC66-C9DD-33F2747BE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88403-EBA1-7754-602B-6172A18197FF}"/>
              </a:ext>
            </a:extLst>
          </p:cNvPr>
          <p:cNvSpPr>
            <a:spLocks noGrp="1"/>
          </p:cNvSpPr>
          <p:nvPr>
            <p:ph type="title"/>
          </p:nvPr>
        </p:nvSpPr>
        <p:spPr>
          <a:xfrm>
            <a:off x="612648" y="548640"/>
            <a:ext cx="10945037" cy="1133856"/>
          </a:xfrm>
        </p:spPr>
        <p:txBody>
          <a:bodyPr anchor="t">
            <a:normAutofit/>
          </a:bodyPr>
          <a:lstStyle/>
          <a:p>
            <a:r>
              <a:rPr lang="en-GB" dirty="0"/>
              <a:t>Contribution to scholarship</a:t>
            </a:r>
          </a:p>
        </p:txBody>
      </p:sp>
      <p:graphicFrame>
        <p:nvGraphicFramePr>
          <p:cNvPr id="5" name="Content Placeholder 2">
            <a:extLst>
              <a:ext uri="{FF2B5EF4-FFF2-40B4-BE49-F238E27FC236}">
                <a16:creationId xmlns:a16="http://schemas.microsoft.com/office/drawing/2014/main" id="{935D4A7A-9F24-43A1-FD6D-69B72DA0704A}"/>
              </a:ext>
            </a:extLst>
          </p:cNvPr>
          <p:cNvGraphicFramePr>
            <a:graphicFrameLocks noGrp="1"/>
          </p:cNvGraphicFramePr>
          <p:nvPr>
            <p:ph idx="1"/>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73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114923"/>
            <a:ext cx="4621553" cy="1360728"/>
          </a:xfrm>
        </p:spPr>
        <p:txBody>
          <a:bodyPr anchor="b">
            <a:normAutofit/>
          </a:bodyPr>
          <a:lstStyle/>
          <a:p>
            <a:r>
              <a:rPr lang="en-GB" sz="3400"/>
              <a:t>Why rethink comparative legal education?</a:t>
            </a:r>
          </a:p>
        </p:txBody>
      </p:sp>
      <p:sp>
        <p:nvSpPr>
          <p:cNvPr id="3" name="Content Placeholder 2"/>
          <p:cNvSpPr>
            <a:spLocks noGrp="1"/>
          </p:cNvSpPr>
          <p:nvPr>
            <p:ph idx="1"/>
          </p:nvPr>
        </p:nvSpPr>
        <p:spPr>
          <a:xfrm>
            <a:off x="612648" y="2584058"/>
            <a:ext cx="4621553" cy="3159018"/>
          </a:xfrm>
        </p:spPr>
        <p:txBody>
          <a:bodyPr>
            <a:normAutofit/>
          </a:bodyPr>
          <a:lstStyle/>
          <a:p>
            <a:pPr>
              <a:defRPr sz="1800"/>
            </a:pPr>
            <a:r>
              <a:rPr lang="en-GB" sz="2400" dirty="0"/>
              <a:t>Large jurisdictions dominate discourse</a:t>
            </a:r>
          </a:p>
          <a:p>
            <a:pPr>
              <a:defRPr sz="1800"/>
            </a:pPr>
            <a:r>
              <a:rPr lang="en-GB" sz="2400" dirty="0"/>
              <a:t>‘Metropolitan blindness’ (Crossley &amp; </a:t>
            </a:r>
            <a:r>
              <a:rPr lang="en-GB" sz="2400" dirty="0" err="1"/>
              <a:t>Tikly</a:t>
            </a:r>
            <a:r>
              <a:rPr lang="en-GB" sz="2400" dirty="0"/>
              <a:t> 2004)</a:t>
            </a:r>
          </a:p>
          <a:p>
            <a:pPr>
              <a:defRPr sz="1800"/>
            </a:pPr>
            <a:r>
              <a:rPr lang="en-GB" sz="2400" dirty="0"/>
              <a:t>Small systems are agile laboratories</a:t>
            </a:r>
            <a:endParaRPr lang="en-GB" sz="1800" dirty="0"/>
          </a:p>
        </p:txBody>
      </p:sp>
      <p:pic>
        <p:nvPicPr>
          <p:cNvPr id="7" name="Graphic 6" descr="Person with Idea">
            <a:extLst>
              <a:ext uri="{FF2B5EF4-FFF2-40B4-BE49-F238E27FC236}">
                <a16:creationId xmlns:a16="http://schemas.microsoft.com/office/drawing/2014/main" id="{A43D624D-E6B5-8945-D354-D742F3A86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6074" y="1114923"/>
            <a:ext cx="4628153" cy="46281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8"/>
            <a:ext cx="3493008" cy="5788152"/>
          </a:xfrm>
        </p:spPr>
        <p:txBody>
          <a:bodyPr anchor="ctr">
            <a:normAutofit/>
          </a:bodyPr>
          <a:lstStyle/>
          <a:p>
            <a:r>
              <a:rPr lang="en-GB" sz="4000"/>
              <a:t>Defining “Small” is Hard</a:t>
            </a:r>
          </a:p>
        </p:txBody>
      </p:sp>
      <p:graphicFrame>
        <p:nvGraphicFramePr>
          <p:cNvPr id="5" name="Content Placeholder 2">
            <a:extLst>
              <a:ext uri="{FF2B5EF4-FFF2-40B4-BE49-F238E27FC236}">
                <a16:creationId xmlns:a16="http://schemas.microsoft.com/office/drawing/2014/main" id="{56A69922-3525-79DA-F001-FB0FB8926465}"/>
              </a:ext>
            </a:extLst>
          </p:cNvPr>
          <p:cNvGraphicFramePr>
            <a:graphicFrameLocks noGrp="1"/>
          </p:cNvGraphicFramePr>
          <p:nvPr>
            <p:ph idx="1"/>
            <p:extLst>
              <p:ext uri="{D42A27DB-BD31-4B8C-83A1-F6EECF244321}">
                <p14:modId xmlns:p14="http://schemas.microsoft.com/office/powerpoint/2010/main" val="921918212"/>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548640"/>
            <a:ext cx="9160475" cy="1132258"/>
          </a:xfrm>
        </p:spPr>
        <p:txBody>
          <a:bodyPr anchor="ctr">
            <a:normAutofit/>
          </a:bodyPr>
          <a:lstStyle/>
          <a:p>
            <a:pPr algn="ctr"/>
            <a:r>
              <a:rPr lang="en-GB" sz="4100"/>
              <a:t>Two Immediate Explanations for Neglect</a:t>
            </a:r>
          </a:p>
        </p:txBody>
      </p:sp>
      <p:graphicFrame>
        <p:nvGraphicFramePr>
          <p:cNvPr id="5" name="Content Placeholder 2">
            <a:extLst>
              <a:ext uri="{FF2B5EF4-FFF2-40B4-BE49-F238E27FC236}">
                <a16:creationId xmlns:a16="http://schemas.microsoft.com/office/drawing/2014/main" id="{96225C69-D544-9C88-27D3-B23FF71622A1}"/>
              </a:ext>
            </a:extLst>
          </p:cNvPr>
          <p:cNvGraphicFramePr>
            <a:graphicFrameLocks noGrp="1"/>
          </p:cNvGraphicFramePr>
          <p:nvPr>
            <p:ph idx="1"/>
            <p:extLst>
              <p:ext uri="{D42A27DB-BD31-4B8C-83A1-F6EECF244321}">
                <p14:modId xmlns:p14="http://schemas.microsoft.com/office/powerpoint/2010/main" val="3698510349"/>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9"/>
            <a:ext cx="3494314" cy="5786638"/>
          </a:xfrm>
        </p:spPr>
        <p:txBody>
          <a:bodyPr anchor="t">
            <a:normAutofit/>
          </a:bodyPr>
          <a:lstStyle/>
          <a:p>
            <a:r>
              <a:t>Jurisdictional Complexity Examples</a:t>
            </a:r>
          </a:p>
        </p:txBody>
      </p:sp>
      <p:graphicFrame>
        <p:nvGraphicFramePr>
          <p:cNvPr id="5" name="Content Placeholder 2">
            <a:extLst>
              <a:ext uri="{FF2B5EF4-FFF2-40B4-BE49-F238E27FC236}">
                <a16:creationId xmlns:a16="http://schemas.microsoft.com/office/drawing/2014/main" id="{3393D902-A0C8-8CE3-3E23-115CB96E023B}"/>
              </a:ext>
            </a:extLst>
          </p:cNvPr>
          <p:cNvGraphicFramePr>
            <a:graphicFrameLocks noGrp="1"/>
          </p:cNvGraphicFramePr>
          <p:nvPr>
            <p:ph idx="1"/>
            <p:extLst>
              <p:ext uri="{D42A27DB-BD31-4B8C-83A1-F6EECF244321}">
                <p14:modId xmlns:p14="http://schemas.microsoft.com/office/powerpoint/2010/main" val="634091052"/>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16123c1-7401-4a27-9bf0-918d99c9129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5874</TotalTime>
  <Words>4315</Words>
  <Application>Microsoft Macintosh PowerPoint</Application>
  <PresentationFormat>Widescreen</PresentationFormat>
  <Paragraphs>399</Paragraphs>
  <Slides>54</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ＭＳ Ｐゴシック</vt:lpstr>
      <vt:lpstr>Aptos</vt:lpstr>
      <vt:lpstr>Aptos Display</vt:lpstr>
      <vt:lpstr>Arial</vt:lpstr>
      <vt:lpstr>Calibri</vt:lpstr>
      <vt:lpstr>Google Sans Text</vt:lpstr>
      <vt:lpstr>Lato</vt:lpstr>
      <vt:lpstr>Open Sans</vt:lpstr>
      <vt:lpstr>Office Theme</vt:lpstr>
      <vt:lpstr>PowerPoint Presentation</vt:lpstr>
      <vt:lpstr>Mapping Lines of Flight: Toward a Rhizomatic Methodology for Comparative Legal Education</vt:lpstr>
      <vt:lpstr>Outline</vt:lpstr>
      <vt:lpstr>Why Study Small Jurisdictions?</vt:lpstr>
      <vt:lpstr>Literature Gaps</vt:lpstr>
      <vt:lpstr>Why rethink comparative legal education?</vt:lpstr>
      <vt:lpstr>Defining “Small” is Hard</vt:lpstr>
      <vt:lpstr>Two Immediate Explanations for Neglect</vt:lpstr>
      <vt:lpstr>Jurisdictional Complexity Examples</vt:lpstr>
      <vt:lpstr>Beyond Simplicity: Complexities of Size</vt:lpstr>
      <vt:lpstr>Critiquing Static Models</vt:lpstr>
      <vt:lpstr>Empirical Project: 8 North Atlantic Jurisdictions</vt:lpstr>
      <vt:lpstr>Methodological Challenges</vt:lpstr>
      <vt:lpstr>THEORETICAL FOUNDATIONS - Cartography &amp; Rhizomes (Deleuze &amp; Guattari, 1988)</vt:lpstr>
      <vt:lpstr>PowerPoint Presentation</vt:lpstr>
      <vt:lpstr>Three key questions:</vt:lpstr>
      <vt:lpstr>TOWARD A RHIZOMATIC METHODOLOGY</vt:lpstr>
      <vt:lpstr>PowerPoint Presentation</vt:lpstr>
      <vt:lpstr>Lines of Flight &amp; Inclusive Theorisation</vt:lpstr>
      <vt:lpstr>POTENTIAL APPLICATIONS AND IMPLICATIONS</vt:lpstr>
      <vt:lpstr>Contribution to scholarship</vt:lpstr>
      <vt:lpstr>Conclusion &amp; Discussion</vt:lpstr>
      <vt:lpstr>PowerPoint Presentation</vt:lpstr>
      <vt:lpstr>PowerPoint Presentation</vt:lpstr>
      <vt:lpstr>Scotland is a mixed jurisdiction</vt:lpstr>
      <vt:lpstr>Sources &amp; methods of education are mixed</vt:lpstr>
      <vt:lpstr>PowerPoint Presentation</vt:lpstr>
      <vt:lpstr>law schools &amp; qualifying routes in Scotland</vt:lpstr>
      <vt:lpstr>Cp Scottish &amp; Danish law schools</vt:lpstr>
      <vt:lpstr>qualifying in Denmark</vt:lpstr>
      <vt:lpstr>Scotland &amp; regulation of legal education, 2000 onwards</vt:lpstr>
      <vt:lpstr>Law schools and professional legal education</vt:lpstr>
      <vt:lpstr>Breaking tradition: GGSL, 1999-2010</vt:lpstr>
      <vt:lpstr>Resourcing innovation: GGSL, 1999-2010</vt:lpstr>
      <vt:lpstr>Embedding innovation: GGSL, 1999-2010</vt:lpstr>
      <vt:lpstr>Expanding innovation: GGSL, 1999-2010</vt:lpstr>
      <vt:lpstr>Researching innovation: GGSL, 1999-2010</vt:lpstr>
      <vt:lpstr>PowerPoint Presentation</vt:lpstr>
      <vt:lpstr>Towards a Theory of Schooling, (1989), example 1 </vt:lpstr>
      <vt:lpstr>Towards a Theory of Schooling, eg 2</vt:lpstr>
      <vt:lpstr>Towards a Theory of Schooling, eg 2</vt:lpstr>
      <vt:lpstr>Towards a Theory of Schooling, eg 3</vt:lpstr>
      <vt:lpstr>Why is this important to legal education?</vt:lpstr>
      <vt:lpstr>Where does this analysis happen in legal education?</vt:lpstr>
      <vt:lpstr>But what about the modern period?</vt:lpstr>
      <vt:lpstr>We have almost no disciplinary memory of our technology in legal education…</vt:lpstr>
      <vt:lpstr>PowerPoint Presentation</vt:lpstr>
      <vt:lpstr>Initial impetus for change</vt:lpstr>
      <vt:lpstr>What is the Quality Enhancement Framework ?</vt:lpstr>
      <vt:lpstr>What is the Quality Enhancement Framework ?</vt:lpstr>
      <vt:lpstr>Lancaster University team review comment</vt:lpstr>
      <vt:lpstr>What is to be done?</vt:lpstr>
      <vt:lpstr>POTENTIAL APPLICATIONS AND IMPLICATIONS</vt:lpstr>
      <vt:lpstr>Contribution to scholarship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Kryss Macleod</dc:creator>
  <cp:lastModifiedBy>Paul Maharg</cp:lastModifiedBy>
  <cp:revision>75</cp:revision>
  <dcterms:created xsi:type="dcterms:W3CDTF">2025-06-17T16:31:30Z</dcterms:created>
  <dcterms:modified xsi:type="dcterms:W3CDTF">2025-06-25T00:26:43Z</dcterms:modified>
</cp:coreProperties>
</file>